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4"/>
  </p:sldMasterIdLst>
  <p:notesMasterIdLst>
    <p:notesMasterId r:id="rId19"/>
  </p:notesMasterIdLst>
  <p:handoutMasterIdLst>
    <p:handoutMasterId r:id="rId20"/>
  </p:handoutMasterIdLst>
  <p:sldIdLst>
    <p:sldId id="257" r:id="rId5"/>
    <p:sldId id="2147471586" r:id="rId6"/>
    <p:sldId id="2147471590" r:id="rId7"/>
    <p:sldId id="2147471613" r:id="rId8"/>
    <p:sldId id="301490750" r:id="rId9"/>
    <p:sldId id="2147471611" r:id="rId10"/>
    <p:sldId id="2147471570" r:id="rId11"/>
    <p:sldId id="2147471574" r:id="rId12"/>
    <p:sldId id="2147471588" r:id="rId13"/>
    <p:sldId id="2147471612" r:id="rId14"/>
    <p:sldId id="2147471606" r:id="rId15"/>
    <p:sldId id="2147471608" r:id="rId16"/>
    <p:sldId id="2147471605" r:id="rId17"/>
    <p:sldId id="2147471585"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0" userDrawn="1">
          <p15:clr>
            <a:srgbClr val="A4A3A4"/>
          </p15:clr>
        </p15:guide>
        <p15:guide id="2" orient="horz" pos="1080" userDrawn="1">
          <p15:clr>
            <a:srgbClr val="A4A3A4"/>
          </p15:clr>
        </p15:guide>
        <p15:guide id="3" orient="horz" pos="3772"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897305-0B02-CFCF-9A8C-11F52F28B84F}" name="William Shomali" initials="WS" userId="William Shomali" providerId="None"/>
  <p188:author id="{BB96930D-7640-E815-67F7-0EE046B0ED23}" name="Danielle Scheunemann" initials="DS" userId="Danielle Scheunemann" providerId="None"/>
  <p188:author id="{CD7EA90E-60D3-A8A6-A7B3-885163491E80}" name="Daniel Shaheen" initials="DS" userId="S::dshaheen@blueprintmedicines.com::6199edbf-1113-4b54-8e76-9d4a82891d2f" providerId="AD"/>
  <p188:author id="{8D473C12-900D-5FF0-4093-CB3FEE3B67E8}" name="Michelle Porcuna (HCG)" initials="MP" userId="S::michelle.porcuna@hcg-int.com::a3fc02a8-09f3-4cf4-ba65-cee3ac44198f" providerId="AD"/>
  <p188:author id="{A550A515-AF9D-E8A6-DAD3-0CB30A16BFE6}" name="Vito Sabato" initials="VS" userId="Vito Sabato" providerId="None"/>
  <p188:author id="{32E8D915-0E37-1801-0366-6C34F3B5B4EE}" name="Maria Roche" initials="MR" userId="S::mroche2@blueprintmedicines.com::104d4c0b-8ce2-41db-82ab-1c1403dbb86f" providerId="AD"/>
  <p188:author id="{FAF4C12B-EE53-F78F-CA84-38505D049EA7}" name="Tracy George" initials="TG" userId="Tracy George" providerId="None"/>
  <p188:author id="{81240F2C-0787-1254-4AD5-D048D7352A26}" name="Gerard Hoehn" initials="GH" userId="S::ghoehn@blueprintmedicines.com::13d5a090-a2c0-4e7f-8689-b01872afb658" providerId="AD"/>
  <p188:author id="{DEBCCC2D-870C-61F3-0BE0-7F5D89EED340}" name="Christy Rossi" initials="CR" userId="S::crossi@blueprintmedicines.com::6abccf71-fc5b-4a30-b1cc-597fc7b79d31" providerId="AD"/>
  <p188:author id="{90350B36-B47C-034A-6337-0ADEBD610775}" name="Alyanna Publico (HCG)" initials="AP" userId="S::alyanna.publico@hcg-int.com::a14ed309-e2bb-4e4e-942c-3ba4ef092cdf" providerId="AD"/>
  <p188:author id="{2E840B36-E2D4-38CA-FFB6-BF44E7075494}" name="Jennifer Loeback" initials="JL" userId="Jennifer Loeback" providerId="None"/>
  <p188:author id="{96160239-37C4-EEB1-5C3D-23C9258DB771}" name="Steve Brunn (HCG)" initials="SB" userId="S::sbrunn@hcg-int.com::69aa1cdb-131e-48cf-8cc7-f5656645f102" providerId="AD"/>
  <p188:author id="{E050F73C-6A0C-EA95-990B-495F494EE870}" name="Cem Akin" initials="CA" userId="Cem Akin" providerId="None"/>
  <p188:author id="{5FA74E3E-4E12-31D7-B4C6-316E749C82DB}" name="Monica Burgett (HCG)" initials="MB(" userId="S::mburgett@hcg-int.com::03e0d19e-e4bc-47d8-8b8f-68a407b8f481" providerId="AD"/>
  <p188:author id="{6CCE9247-54BF-64F5-E2D9-7713B16A03B3}" name="Brittany Carroll" initials="BC" userId="S::bcarroll@blueprintmedicines.com::fb809b11-70dd-4537-b057-9b051f24b5c6" providerId="AD"/>
  <p188:author id="{97AD2951-E385-A8E3-A88A-F844F454F8FB}" name="Leah Rabin" initials="LR" userId="S::lrabin@blueprintmedicines.com::0a1f622e-4e73-4311-b425-ab77a9324785" providerId="AD"/>
  <p188:author id="{958CB75A-C2F9-48A5-72DC-1D51053B6A47}" name="Lawrence Schwartz" initials="LS" userId="Lawrence Schwartz" providerId="None"/>
  <p188:author id="{74080F64-32F9-4569-7063-A11FBB81B11C}" name="Ann Loftus" initials="AL" userId="S::ALoftus@blueprintmedicines.com::799949f4-1b78-4241-a084-e717bf441bf7" providerId="AD"/>
  <p188:author id="{1289F865-0109-5FB0-35B1-813AE6468084}" name="Leonor Stephens" initials="LS" userId="S::LStephens@blueprintmedicines.com::0b287d4e-5e80-4c73-b29a-7eb1da0d0c04" providerId="AD"/>
  <p188:author id="{83190267-1883-7E55-9F23-8201D296690E}" name="Ray Coghlan" initials="RC" userId="S::RCoghlan@blueprintmedicines.com::a0ed6b69-c01b-481e-8e06-49aa345a0a7e" providerId="AD"/>
  <p188:author id="{807DD167-CDC7-B854-165C-5D77191743F8}" name="William Sinkins (HCG)" initials="WS" userId="S::wsinkins@hcg-int.com::e3d0fbc1-c6bd-44c3-b27b-15d5a6f3f148" providerId="AD"/>
  <p188:author id="{0EB6886B-1A84-5BEC-E39C-B5CBC0B3FB4D}" name="Mhairi Foster" initials="MF" userId="S::Mhairi.Foster@primeglobalpeople.com::2d187cd6-3819-40dd-9e30-4e2e19368b3b" providerId="AD"/>
  <p188:author id="{6975A46E-CFF3-587E-7FC2-DF6EF0F1FB90}" name="Vito Sabato" initials="VS" userId="S::vito.sabato_uantwerpen.be#ext#@liveblueprintmedicines.onmicrosoft.com::d8b823b6-7e05-4a21-9f2c-1c38dcc96cf8" providerId="AD"/>
  <p188:author id="{7B39FC6E-B7A1-4FEE-B121-6B525FD539EA}" name="Jim Baker" initials="JB" userId="S::jbaker@blueprintmedicines.com::d07d4dea-da7b-4f35-b2b2-eae15d0683f0" providerId="AD"/>
  <p188:author id="{27757D70-3A46-997F-E5AE-68780C590A90}" name="Carla Brooks" initials="CB" userId="Carla Brooks" providerId="None"/>
  <p188:author id="{F0C5AC8B-7351-794D-C4EF-6813B1DD8E2D}" name="Erin Sullivan" initials="ES" userId="S::esullivan@blueprintmedicines.com::5cfc8a95-c0a5-477d-bba7-5ae1cc060d00" providerId="AD"/>
  <p188:author id="{DEFDB38E-12E8-5B5A-D430-175FFA90BAFC}" name="Ingunn Dybedal" initials="ID" userId="Ingunn Dybedal" providerId="None"/>
  <p188:author id="{38B9CF8E-B52D-0E66-3429-6EF18C0FEA67}" name="Philina Lee" initials="PL" userId="S::plee@blueprintmedicines.com::6f206615-910b-497d-8026-d8e9785fd740" providerId="AD"/>
  <p188:author id="{2B50799C-E0C1-7C92-6550-CB63F8866C71}" name="Jason Gotlib" initials="JG" userId="Jason Gotlib" providerId="None"/>
  <p188:author id="{2C82A09C-F030-E3AE-917A-15A84DF7C1E8}" name="Prithvi Bose" initials="PB" userId="Prithvi Bose" providerId="None"/>
  <p188:author id="{C948089D-6542-DB1E-F700-31A175133A4A}" name="Daniel Shaheen" initials="DS" userId="S::DShaheen@blueprintmedicines.com::6199edbf-1113-4b54-8e76-9d4a82891d2f" providerId="AD"/>
  <p188:author id="{71EF70A5-58B1-C47F-7359-B8B1D17551FA}" name="Ray Hunziker (HCG)" initials="RH" userId="S::rhunziker@hcg-int.com::3b150bea-0553-4566-b751-09b33b5c7668" providerId="AD"/>
  <p188:author id="{3311CFAD-B3C6-822B-B72A-7737912F9C61}" name="Katherine Chaurette" initials="KC" userId="S::kchaurette@blueprintmedicines.com::c8c4452c-d3b0-40c7-9443-661002ed239c" providerId="AD"/>
  <p188:author id="{9C5409B1-78B5-55EA-85E4-4275872AFEE0}" name="Ilda Bidollari" initials="IB" userId="Ilda Bidollari" providerId="None"/>
  <p188:author id="{985799B8-59F6-6879-9EE5-C356C2332B1D}" name="Maxine Cauton (HCG)" initials="MC" userId="S::maxine.cauton@hcg-int.com::e2f2a7aa-7f5f-4f7b-9335-79c0b6baefd2" providerId="AD"/>
  <p188:author id="{AC5B38BE-1330-E7AB-FCC8-6C6821B71EBE}" name="Mariana Castells" initials="MC" userId="Mariana Castells" providerId="None"/>
  <p188:author id="{EE3A1BC3-E89B-927F-3AB8-52AAFACB23DE}" name="Dakota Powell" initials="DP" userId="S::DPowell@blueprintmedicines.com::de42f7f1-06bc-4701-88f2-b799929c367e" providerId="AD"/>
  <p188:author id="{EEFF2BC3-A9AA-E139-FA69-B78B52CAEA2B}" name="Paragon" initials="P" userId="Paragon" providerId="None"/>
  <p188:author id="{87604DD3-66C0-7AA8-97B7-387083CA2467}" name="Becker Hewes" initials="BH" userId="S::bhewes@blueprintmedicines.com::e149546c-5405-46ff-82fd-dd2994bb16c3" providerId="AD"/>
  <p188:author id="{07722FD8-5905-2D45-777D-74B0CECE242E}" name="Teresa Green" initials="TG" userId="S::tgreen2@blueprintmedicines.com::58d62809-4e86-4bcd-a76a-e7ed49524186" providerId="AD"/>
  <p188:author id="{EE5BC8DF-ABEC-98FF-457C-4FB0471884B4}" name="Aileen Pazirandeh" initials="AP" userId="Aileen Pazirandeh" providerId="None"/>
  <p188:author id="{45B44EEE-E108-AD8C-87E9-494F5ADC70F6}" name="Amanda Vreeland (HCG)" initials="AV(" userId="S::avreeland@hcg-int.com::57346214-7cf4-4a66-b569-c55ae3eb4192" providerId="AD"/>
  <p188:author id="{A7428AF2-0308-B18E-382F-1DE411D60FF7}" name="Ann Loftus" initials="AL" userId="S::aloftus@blueprintmedicines.com::799949f4-1b78-4241-a084-e717bf441bf7" providerId="AD"/>
  <p188:author id="{73854BF9-DB5F-D654-FBF1-4E7B8C099A53}" name="Fouad Namouni" initials="FN" userId="S::fnamouni@blueprintmedicines.com::0206ac5c-2daa-4faa-9e70-30866ce3ff16" providerId="AD"/>
  <p188:author id="{2915ACFA-C85E-95DC-C38E-52342F7ECDE9}" name="Kate Haviland" initials="KH" userId="S::khaviland@blueprintmedicines.com::e648cb5b-3c97-49ad-97f0-db41c2210fa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Maria Roche" initials="MR" lastIdx="40" clrIdx="6">
    <p:extLst>
      <p:ext uri="{19B8F6BF-5375-455C-9EA6-DF929625EA0E}">
        <p15:presenceInfo xmlns:p15="http://schemas.microsoft.com/office/powerpoint/2012/main" userId="S::mroche2@blueprintmedicines.com::104d4c0b-8ce2-41db-82ab-1c1403dbb86f" providerId="AD"/>
      </p:ext>
    </p:extLst>
  </p:cmAuthor>
  <p:cmAuthor id="1" name="Daniel Shaheen" initials="DS" lastIdx="85" clrIdx="0">
    <p:extLst>
      <p:ext uri="{19B8F6BF-5375-455C-9EA6-DF929625EA0E}">
        <p15:presenceInfo xmlns:p15="http://schemas.microsoft.com/office/powerpoint/2012/main" userId="S::DShaheen@blueprintmedicines.com::6199edbf-1113-4b54-8e76-9d4a82891d2f" providerId="AD"/>
      </p:ext>
    </p:extLst>
  </p:cmAuthor>
  <p:cmAuthor id="8" name="Ann Loftus" initials="AL" lastIdx="50" clrIdx="7">
    <p:extLst>
      <p:ext uri="{19B8F6BF-5375-455C-9EA6-DF929625EA0E}">
        <p15:presenceInfo xmlns:p15="http://schemas.microsoft.com/office/powerpoint/2012/main" userId="S::ALoftus@blueprintmedicines.com::799949f4-1b78-4241-a084-e717bf441bf7" providerId="AD"/>
      </p:ext>
    </p:extLst>
  </p:cmAuthor>
  <p:cmAuthor id="2" name="Kenny Tran" initials="KT" lastIdx="6" clrIdx="1">
    <p:extLst>
      <p:ext uri="{19B8F6BF-5375-455C-9EA6-DF929625EA0E}">
        <p15:presenceInfo xmlns:p15="http://schemas.microsoft.com/office/powerpoint/2012/main" userId="Kenny Tran" providerId="None"/>
      </p:ext>
    </p:extLst>
  </p:cmAuthor>
  <p:cmAuthor id="9" name="Becker Hewes" initials="BH" lastIdx="12" clrIdx="8">
    <p:extLst>
      <p:ext uri="{19B8F6BF-5375-455C-9EA6-DF929625EA0E}">
        <p15:presenceInfo xmlns:p15="http://schemas.microsoft.com/office/powerpoint/2012/main" userId="S::bhewes@blueprintmedicines.com::e149546c-5405-46ff-82fd-dd2994bb16c3" providerId="AD"/>
      </p:ext>
    </p:extLst>
  </p:cmAuthor>
  <p:cmAuthor id="3" name="Daniel Shaheen" initials="DS [2]" lastIdx="11" clrIdx="2">
    <p:extLst>
      <p:ext uri="{19B8F6BF-5375-455C-9EA6-DF929625EA0E}">
        <p15:presenceInfo xmlns:p15="http://schemas.microsoft.com/office/powerpoint/2012/main" userId="Daniel Shaheen" providerId="None"/>
      </p:ext>
    </p:extLst>
  </p:cmAuthor>
  <p:cmAuthor id="10" name="Christy Rossi" initials="CR" lastIdx="10" clrIdx="9">
    <p:extLst>
      <p:ext uri="{19B8F6BF-5375-455C-9EA6-DF929625EA0E}">
        <p15:presenceInfo xmlns:p15="http://schemas.microsoft.com/office/powerpoint/2012/main" userId="S::crossi@blueprintmedicines.com::6abccf71-fc5b-4a30-b1cc-597fc7b79d31" providerId="AD"/>
      </p:ext>
    </p:extLst>
  </p:cmAuthor>
  <p:cmAuthor id="4" name="Paragon" initials="P" lastIdx="14" clrIdx="3">
    <p:extLst>
      <p:ext uri="{19B8F6BF-5375-455C-9EA6-DF929625EA0E}">
        <p15:presenceInfo xmlns:p15="http://schemas.microsoft.com/office/powerpoint/2012/main" userId="Paragon" providerId="None"/>
      </p:ext>
    </p:extLst>
  </p:cmAuthor>
  <p:cmAuthor id="11" name="Jim Baker" initials="JB" lastIdx="2" clrIdx="10">
    <p:extLst>
      <p:ext uri="{19B8F6BF-5375-455C-9EA6-DF929625EA0E}">
        <p15:presenceInfo xmlns:p15="http://schemas.microsoft.com/office/powerpoint/2012/main" userId="S::jbaker@blueprintmedicines.com::d07d4dea-da7b-4f35-b2b2-eae15d0683f0" providerId="AD"/>
      </p:ext>
    </p:extLst>
  </p:cmAuthor>
  <p:cmAuthor id="5" name="Brittany Carroll" initials="BC" lastIdx="15" clrIdx="4">
    <p:extLst>
      <p:ext uri="{19B8F6BF-5375-455C-9EA6-DF929625EA0E}">
        <p15:presenceInfo xmlns:p15="http://schemas.microsoft.com/office/powerpoint/2012/main" userId="S::bcarroll@blueprintmedicines.com::fb809b11-70dd-4537-b057-9b051f24b5c6" providerId="AD"/>
      </p:ext>
    </p:extLst>
  </p:cmAuthor>
  <p:cmAuthor id="12" name="Dakota Powell" initials="DP" lastIdx="22" clrIdx="11">
    <p:extLst>
      <p:ext uri="{19B8F6BF-5375-455C-9EA6-DF929625EA0E}">
        <p15:presenceInfo xmlns:p15="http://schemas.microsoft.com/office/powerpoint/2012/main" userId="S::DPowell@blueprintmedicines.com::de42f7f1-06bc-4701-88f2-b799929c367e" providerId="AD"/>
      </p:ext>
    </p:extLst>
  </p:cmAuthor>
  <p:cmAuthor id="6" name="Ilda Bidollari" initials="IB" lastIdx="2" clrIdx="5">
    <p:extLst>
      <p:ext uri="{19B8F6BF-5375-455C-9EA6-DF929625EA0E}">
        <p15:presenceInfo xmlns:p15="http://schemas.microsoft.com/office/powerpoint/2012/main" userId="S::IBidollari@blueprintmedicines.com::ea799793-edb4-48d0-97b2-96c956af974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AC8E4"/>
    <a:srgbClr val="B8D879"/>
    <a:srgbClr val="F09080"/>
    <a:srgbClr val="113468"/>
    <a:srgbClr val="F5B3A8"/>
    <a:srgbClr val="00263D"/>
    <a:srgbClr val="FFFFFF"/>
    <a:srgbClr val="EDF5DD"/>
    <a:srgbClr val="FBE3DF"/>
    <a:srgbClr val="1C375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3" autoAdjust="0"/>
    <p:restoredTop sz="96247" autoAdjust="0"/>
  </p:normalViewPr>
  <p:slideViewPr>
    <p:cSldViewPr snapToGrid="0">
      <p:cViewPr varScale="1">
        <p:scale>
          <a:sx n="59" d="100"/>
          <a:sy n="59" d="100"/>
        </p:scale>
        <p:origin x="1056" y="48"/>
      </p:cViewPr>
      <p:guideLst>
        <p:guide orient="horz" pos="920"/>
        <p:guide orient="horz" pos="1080"/>
        <p:guide orient="horz" pos="3772"/>
        <p:guide pos="3840"/>
      </p:guideLst>
    </p:cSldViewPr>
  </p:slideViewPr>
  <p:notesTextViewPr>
    <p:cViewPr>
      <p:scale>
        <a:sx n="400" d="100"/>
        <a:sy n="400" d="100"/>
      </p:scale>
      <p:origin x="0" y="0"/>
    </p:cViewPr>
  </p:notesTextViewPr>
  <p:sorterViewPr>
    <p:cViewPr>
      <p:scale>
        <a:sx n="100" d="100"/>
        <a:sy n="100" d="100"/>
      </p:scale>
      <p:origin x="0" y="-774"/>
    </p:cViewPr>
  </p:sorterViewPr>
  <p:notesViewPr>
    <p:cSldViewPr snapToGrid="0">
      <p:cViewPr>
        <p:scale>
          <a:sx n="90" d="100"/>
          <a:sy n="90" d="100"/>
        </p:scale>
        <p:origin x="3654" y="-20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A64CDDB-2B67-0DB3-06B7-F0F05DC612DB}"/>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C70CE8AA-90A3-4F98-997F-8C4CF8D172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CBC4A28C-BF61-45F8-8617-18250886F087}" type="datetimeFigureOut">
              <a:rPr lang="en-US" smtClean="0"/>
              <a:t>2/26/2024</a:t>
            </a:fld>
            <a:endParaRPr lang="en-US" dirty="0"/>
          </a:p>
        </p:txBody>
      </p:sp>
      <p:sp>
        <p:nvSpPr>
          <p:cNvPr id="4" name="Footer Placeholder 3">
            <a:extLst>
              <a:ext uri="{FF2B5EF4-FFF2-40B4-BE49-F238E27FC236}">
                <a16:creationId xmlns:a16="http://schemas.microsoft.com/office/drawing/2014/main" id="{C7B7E120-51FB-7197-F0E5-A634A15A1727}"/>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2BAD59A-183C-78C9-B1F3-70A7B0418F2C}"/>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7FABDAB2-CA19-45A2-BFE2-E0EF42FBC63B}" type="slidenum">
              <a:rPr lang="en-US" smtClean="0"/>
              <a:t>‹#›</a:t>
            </a:fld>
            <a:endParaRPr lang="en-US" dirty="0"/>
          </a:p>
        </p:txBody>
      </p:sp>
    </p:spTree>
    <p:extLst>
      <p:ext uri="{BB962C8B-B14F-4D97-AF65-F5344CB8AC3E}">
        <p14:creationId xmlns:p14="http://schemas.microsoft.com/office/powerpoint/2010/main" val="2094956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2A9DCE2-22D5-4F36-B687-8790BD9F3725}" type="datetimeFigureOut">
              <a:rPr lang="en-US" smtClean="0"/>
              <a:t>2/26/2024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1D0D49E-EA88-4779-92C5-AEFC9A8BD64B}" type="slidenum">
              <a:rPr lang="en-US" smtClean="0"/>
              <a:t>‹#›</a:t>
            </a:fld>
            <a:endParaRPr lang="en-US" dirty="0"/>
          </a:p>
        </p:txBody>
      </p:sp>
    </p:spTree>
    <p:extLst>
      <p:ext uri="{BB962C8B-B14F-4D97-AF65-F5344CB8AC3E}">
        <p14:creationId xmlns:p14="http://schemas.microsoft.com/office/powerpoint/2010/main" val="3715840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EF6740-CDBB-46D0-A039-0790D17C4370}" type="slidenum">
              <a:rPr kumimoji="0" lang="en-GB"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75885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baseline="30000" dirty="0"/>
              <a:t>KIT</a:t>
            </a:r>
            <a:r>
              <a:rPr lang="en-US" sz="1200" baseline="30000" dirty="0"/>
              <a:t> D816V mutation was initially detected in 5 of the first 95 patients tested (6%) but these patients were reclassified as mutation-negative due to  (VAF &lt;0.03%) and under LoD of assay.</a:t>
            </a:r>
          </a:p>
          <a:p>
            <a:r>
              <a:rPr lang="en-US" sz="1200" baseline="30000" dirty="0"/>
              <a:t>5 patients were later confirmed positive for </a:t>
            </a:r>
            <a:r>
              <a:rPr lang="en-US" sz="1200" i="1" baseline="30000" dirty="0"/>
              <a:t>KIT</a:t>
            </a:r>
            <a:r>
              <a:rPr lang="en-US" sz="1200" baseline="30000" dirty="0"/>
              <a:t> D816V by local D816V testing or BM biopsy.</a:t>
            </a:r>
            <a:endParaRPr lang="en-US" sz="1200" strike="sngStrike" baseline="30000" dirty="0"/>
          </a:p>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10</a:t>
            </a:fld>
            <a:endParaRPr lang="en-US" dirty="0"/>
          </a:p>
        </p:txBody>
      </p:sp>
    </p:spTree>
    <p:extLst>
      <p:ext uri="{BB962C8B-B14F-4D97-AF65-F5344CB8AC3E}">
        <p14:creationId xmlns:p14="http://schemas.microsoft.com/office/powerpoint/2010/main" val="8663779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11</a:t>
            </a:fld>
            <a:endParaRPr lang="en-US" dirty="0"/>
          </a:p>
        </p:txBody>
      </p:sp>
    </p:spTree>
    <p:extLst>
      <p:ext uri="{BB962C8B-B14F-4D97-AF65-F5344CB8AC3E}">
        <p14:creationId xmlns:p14="http://schemas.microsoft.com/office/powerpoint/2010/main" val="3916930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12</a:t>
            </a:fld>
            <a:endParaRPr lang="en-US" dirty="0"/>
          </a:p>
        </p:txBody>
      </p:sp>
    </p:spTree>
    <p:extLst>
      <p:ext uri="{BB962C8B-B14F-4D97-AF65-F5344CB8AC3E}">
        <p14:creationId xmlns:p14="http://schemas.microsoft.com/office/powerpoint/2010/main" val="33507218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13</a:t>
            </a:fld>
            <a:endParaRPr lang="en-US" dirty="0"/>
          </a:p>
        </p:txBody>
      </p:sp>
    </p:spTree>
    <p:extLst>
      <p:ext uri="{BB962C8B-B14F-4D97-AF65-F5344CB8AC3E}">
        <p14:creationId xmlns:p14="http://schemas.microsoft.com/office/powerpoint/2010/main" val="17026082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14</a:t>
            </a:fld>
            <a:endParaRPr lang="en-US" dirty="0"/>
          </a:p>
        </p:txBody>
      </p:sp>
    </p:spTree>
    <p:extLst>
      <p:ext uri="{BB962C8B-B14F-4D97-AF65-F5344CB8AC3E}">
        <p14:creationId xmlns:p14="http://schemas.microsoft.com/office/powerpoint/2010/main" val="895490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2</a:t>
            </a:fld>
            <a:endParaRPr lang="en-US" dirty="0"/>
          </a:p>
        </p:txBody>
      </p:sp>
    </p:spTree>
    <p:extLst>
      <p:ext uri="{BB962C8B-B14F-4D97-AF65-F5344CB8AC3E}">
        <p14:creationId xmlns:p14="http://schemas.microsoft.com/office/powerpoint/2010/main" val="3224079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3</a:t>
            </a:fld>
            <a:endParaRPr lang="en-US" dirty="0"/>
          </a:p>
        </p:txBody>
      </p:sp>
    </p:spTree>
    <p:extLst>
      <p:ext uri="{BB962C8B-B14F-4D97-AF65-F5344CB8AC3E}">
        <p14:creationId xmlns:p14="http://schemas.microsoft.com/office/powerpoint/2010/main" val="2414551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4</a:t>
            </a:fld>
            <a:endParaRPr lang="en-US" dirty="0"/>
          </a:p>
        </p:txBody>
      </p:sp>
    </p:spTree>
    <p:extLst>
      <p:ext uri="{BB962C8B-B14F-4D97-AF65-F5344CB8AC3E}">
        <p14:creationId xmlns:p14="http://schemas.microsoft.com/office/powerpoint/2010/main" val="2877112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550" y="4558858"/>
            <a:ext cx="5575300" cy="4011201"/>
          </a:xfrm>
        </p:spPr>
        <p:txBody>
          <a:bodyPr>
            <a:noAutofit/>
          </a:bodyPr>
          <a:lstStyle/>
          <a:p>
            <a:pPr marL="0" indent="0">
              <a:buNone/>
            </a:pPr>
            <a:endParaRPr lang="en-US" sz="1000" b="0" dirty="0">
              <a:latin typeface="+mn-lt"/>
            </a:endParaRPr>
          </a:p>
        </p:txBody>
      </p:sp>
      <p:sp>
        <p:nvSpPr>
          <p:cNvPr id="4" name="Slide Number Placeholder 3"/>
          <p:cNvSpPr>
            <a:spLocks noGrp="1"/>
          </p:cNvSpPr>
          <p:nvPr>
            <p:ph type="sldNum" sz="quarter" idx="5"/>
          </p:nvPr>
        </p:nvSpPr>
        <p:spPr/>
        <p:txBody>
          <a:bodyPr/>
          <a:lstStyle/>
          <a:p>
            <a:pPr marL="0" marR="0" lvl="0" indent="0" algn="r" defTabSz="609493" rtl="0" eaLnBrk="1" fontAlgn="auto" latinLnBrk="0" hangingPunct="1">
              <a:lnSpc>
                <a:spcPct val="100000"/>
              </a:lnSpc>
              <a:spcBef>
                <a:spcPts val="0"/>
              </a:spcBef>
              <a:spcAft>
                <a:spcPts val="0"/>
              </a:spcAft>
              <a:buClrTx/>
              <a:buSzTx/>
              <a:buFontTx/>
              <a:buNone/>
              <a:tabLst/>
              <a:defRPr/>
            </a:pPr>
            <a:fld id="{EDBB8659-E87D-3740-B715-6843F40E7AE8}" type="slidenum">
              <a:rPr kumimoji="0" lang="en-US" sz="1100" b="0" i="0" u="none" strike="noStrike" kern="1200" cap="none" spc="0" normalizeH="0" baseline="0" noProof="0" smtClean="0">
                <a:ln>
                  <a:noFill/>
                </a:ln>
                <a:solidFill>
                  <a:prstClr val="black"/>
                </a:solidFill>
                <a:effectLst/>
                <a:uLnTx/>
                <a:uFillTx/>
                <a:latin typeface="Arial" panose="020B0604020202020204"/>
                <a:ea typeface="+mn-ea"/>
                <a:cs typeface="+mn-cs"/>
              </a:rPr>
              <a:pPr marL="0" marR="0" lvl="0" indent="0" algn="r" defTabSz="609493"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3640397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1D0D49E-EA88-4779-92C5-AEFC9A8BD64B}" type="slidenum">
              <a:rPr lang="en-US" smtClean="0"/>
              <a:t>6</a:t>
            </a:fld>
            <a:endParaRPr lang="en-US" dirty="0"/>
          </a:p>
        </p:txBody>
      </p:sp>
    </p:spTree>
    <p:extLst>
      <p:ext uri="{BB962C8B-B14F-4D97-AF65-F5344CB8AC3E}">
        <p14:creationId xmlns:p14="http://schemas.microsoft.com/office/powerpoint/2010/main" val="40581086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7</a:t>
            </a:fld>
            <a:endParaRPr lang="en-US" dirty="0"/>
          </a:p>
        </p:txBody>
      </p:sp>
    </p:spTree>
    <p:extLst>
      <p:ext uri="{BB962C8B-B14F-4D97-AF65-F5344CB8AC3E}">
        <p14:creationId xmlns:p14="http://schemas.microsoft.com/office/powerpoint/2010/main" val="4285824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8</a:t>
            </a:fld>
            <a:endParaRPr lang="en-US" dirty="0"/>
          </a:p>
        </p:txBody>
      </p:sp>
    </p:spTree>
    <p:extLst>
      <p:ext uri="{BB962C8B-B14F-4D97-AF65-F5344CB8AC3E}">
        <p14:creationId xmlns:p14="http://schemas.microsoft.com/office/powerpoint/2010/main" val="2671630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1D0D49E-EA88-4779-92C5-AEFC9A8BD64B}" type="slidenum">
              <a:rPr lang="en-US" smtClean="0"/>
              <a:t>9</a:t>
            </a:fld>
            <a:endParaRPr lang="en-US" dirty="0"/>
          </a:p>
        </p:txBody>
      </p:sp>
    </p:spTree>
    <p:extLst>
      <p:ext uri="{BB962C8B-B14F-4D97-AF65-F5344CB8AC3E}">
        <p14:creationId xmlns:p14="http://schemas.microsoft.com/office/powerpoint/2010/main" val="2201054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398C7-A6CD-3C57-A5FD-D946BE918092}"/>
              </a:ext>
            </a:extLst>
          </p:cNvPr>
          <p:cNvSpPr>
            <a:spLocks noGrp="1"/>
          </p:cNvSpPr>
          <p:nvPr>
            <p:ph type="title"/>
          </p:nvPr>
        </p:nvSpPr>
        <p:spPr>
          <a:xfrm>
            <a:off x="355601" y="1070079"/>
            <a:ext cx="11413365" cy="747239"/>
          </a:xfrm>
        </p:spPr>
        <p:txBody>
          <a:bodyPr/>
          <a:lstStyle>
            <a:lvl1pPr algn="ctr">
              <a:defRPr/>
            </a:lvl1pPr>
          </a:lstStyle>
          <a:p>
            <a:r>
              <a:rPr lang="en-US"/>
              <a:t>Click to edit Master title style</a:t>
            </a:r>
          </a:p>
        </p:txBody>
      </p:sp>
      <p:sp>
        <p:nvSpPr>
          <p:cNvPr id="3" name="Footer Placeholder 2">
            <a:extLst>
              <a:ext uri="{FF2B5EF4-FFF2-40B4-BE49-F238E27FC236}">
                <a16:creationId xmlns:a16="http://schemas.microsoft.com/office/drawing/2014/main" id="{19652679-8AA0-3DBA-F64D-0D4F849E6298}"/>
              </a:ext>
            </a:extLst>
          </p:cNvPr>
          <p:cNvSpPr>
            <a:spLocks noGrp="1"/>
          </p:cNvSpPr>
          <p:nvPr>
            <p:ph type="ftr" sz="quarter" idx="10"/>
          </p:nvPr>
        </p:nvSpPr>
        <p:spPr/>
        <p:txBody>
          <a:bodyPr/>
          <a:lstStyle/>
          <a:p>
            <a:endParaRPr lang="en-US" dirty="0"/>
          </a:p>
        </p:txBody>
      </p:sp>
      <p:sp>
        <p:nvSpPr>
          <p:cNvPr id="4" name="Content Placeholder 13">
            <a:extLst>
              <a:ext uri="{FF2B5EF4-FFF2-40B4-BE49-F238E27FC236}">
                <a16:creationId xmlns:a16="http://schemas.microsoft.com/office/drawing/2014/main" id="{1795C6DE-BD5E-5BFF-DFCD-AF1FF3433D63}"/>
              </a:ext>
            </a:extLst>
          </p:cNvPr>
          <p:cNvSpPr>
            <a:spLocks noGrp="1"/>
          </p:cNvSpPr>
          <p:nvPr>
            <p:ph sz="quarter" idx="11"/>
          </p:nvPr>
        </p:nvSpPr>
        <p:spPr>
          <a:xfrm>
            <a:off x="355601" y="2169763"/>
            <a:ext cx="11393486" cy="3494116"/>
          </a:xfrm>
          <a:prstGeom prst="rect">
            <a:avLst/>
          </a:prstGeom>
        </p:spPr>
        <p:txBody>
          <a:bodyPr/>
          <a:lstStyle>
            <a:lvl1pPr marL="0" indent="0" algn="ctr">
              <a:buNone/>
              <a:defRPr/>
            </a:lvl1pPr>
            <a:lvl2pPr marL="195263" indent="0" algn="ctr">
              <a:buNone/>
              <a:defRPr/>
            </a:lvl2pPr>
            <a:lvl3pPr marL="422275" indent="0" algn="ctr">
              <a:buNone/>
              <a:defRPr/>
            </a:lvl3pPr>
            <a:lvl4pPr marL="576262" indent="0" algn="ctr">
              <a:buNone/>
              <a:defRPr/>
            </a:lvl4pPr>
            <a:lvl5pPr marL="736600" indent="0" algn="ctr">
              <a:buNone/>
              <a:defRPr/>
            </a:lvl5pPr>
          </a:lstStyle>
          <a:p>
            <a:pPr lvl="0"/>
            <a:endParaRPr lang="en-US"/>
          </a:p>
        </p:txBody>
      </p:sp>
    </p:spTree>
    <p:extLst>
      <p:ext uri="{BB962C8B-B14F-4D97-AF65-F5344CB8AC3E}">
        <p14:creationId xmlns:p14="http://schemas.microsoft.com/office/powerpoint/2010/main" val="559034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442913" y="1191706"/>
            <a:ext cx="11413364" cy="4472173"/>
          </a:xfrm>
          <a:prstGeom prst="rect">
            <a:avLst/>
          </a:prstGeom>
        </p:spPr>
        <p:txBody>
          <a:bodyPr lIns="0" rIns="0"/>
          <a:lstStyle>
            <a:lvl1pPr marL="230188" indent="-230188">
              <a:spcBef>
                <a:spcPts val="1000"/>
              </a:spcBef>
              <a:defRPr/>
            </a:lvl1pPr>
            <a:lvl2pPr marL="568325" indent="-222250">
              <a:defRPr/>
            </a:lvl2pPr>
            <a:lvl3pPr marL="914400" indent="-230188">
              <a:tabLst/>
              <a:defRPr/>
            </a:lvl3pPr>
            <a:lvl4pPr marL="1260475" indent="-219075">
              <a:defRPr/>
            </a:lvl4pPr>
            <a:lvl5pPr marL="1598613" indent="-22225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7DB7469B-4665-D327-0971-E2D2EA2727C6}"/>
              </a:ext>
            </a:extLst>
          </p:cNvPr>
          <p:cNvSpPr>
            <a:spLocks noGrp="1"/>
          </p:cNvSpPr>
          <p:nvPr>
            <p:ph type="title"/>
          </p:nvPr>
        </p:nvSpPr>
        <p:spPr/>
        <p:txBody>
          <a:bodyPr/>
          <a:lstStyle/>
          <a:p>
            <a:r>
              <a:rPr lang="en-US" dirty="0"/>
              <a:t>Click to edit Master title style</a:t>
            </a:r>
          </a:p>
        </p:txBody>
      </p:sp>
      <p:sp>
        <p:nvSpPr>
          <p:cNvPr id="5" name="Footer Placeholder 4">
            <a:extLst>
              <a:ext uri="{FF2B5EF4-FFF2-40B4-BE49-F238E27FC236}">
                <a16:creationId xmlns:a16="http://schemas.microsoft.com/office/drawing/2014/main" id="{1D200899-0265-C044-2DAF-37060484497E}"/>
              </a:ext>
            </a:extLst>
          </p:cNvPr>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687389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0DDD2-2E83-6B4A-1E60-D28F1A0BE524}"/>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E32C61D6-F2CA-A970-4BAB-AA845338FBB8}"/>
              </a:ext>
            </a:extLst>
          </p:cNvPr>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067776503"/>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353481" y="1191706"/>
            <a:ext cx="5528783" cy="4472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13"/>
          <p:cNvSpPr>
            <a:spLocks noGrp="1"/>
          </p:cNvSpPr>
          <p:nvPr>
            <p:ph sz="quarter" idx="12"/>
          </p:nvPr>
        </p:nvSpPr>
        <p:spPr>
          <a:xfrm>
            <a:off x="6127469" y="1191706"/>
            <a:ext cx="5528783" cy="447217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2EFACF0D-EB83-3396-9E4F-5740F6DBE05E}"/>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1EA6D91E-2DFF-CC02-AB2D-29B4C8FCB8B2}"/>
              </a:ext>
            </a:extLst>
          </p:cNvPr>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77842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ext callout">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451135" y="1191706"/>
            <a:ext cx="6701684" cy="4472173"/>
          </a:xfrm>
          <a:prstGeom prst="rect">
            <a:avLst/>
          </a:prstGeom>
        </p:spPr>
        <p:txBody>
          <a:bodyPr lIns="0"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690992" y="1549284"/>
            <a:ext cx="3733233" cy="3733233"/>
          </a:xfrm>
          <a:prstGeom prst="rect">
            <a:avLst/>
          </a:prstGeom>
          <a:solidFill>
            <a:schemeClr val="bg1"/>
          </a:solidFill>
        </p:spPr>
      </p:pic>
      <p:sp>
        <p:nvSpPr>
          <p:cNvPr id="8" name="Text Placeholder 14"/>
          <p:cNvSpPr>
            <a:spLocks noGrp="1"/>
          </p:cNvSpPr>
          <p:nvPr>
            <p:ph type="body" sz="quarter" idx="17" hasCustomPrompt="1"/>
          </p:nvPr>
        </p:nvSpPr>
        <p:spPr>
          <a:xfrm>
            <a:off x="8703834" y="2900524"/>
            <a:ext cx="1849241" cy="1016907"/>
          </a:xfrm>
          <a:prstGeom prst="rect">
            <a:avLst/>
          </a:prstGeom>
        </p:spPr>
        <p:txBody>
          <a:bodyPr>
            <a:normAutofit/>
          </a:bodyPr>
          <a:lstStyle>
            <a:lvl1pPr marL="0" indent="0" algn="ctr">
              <a:buFont typeface="Arial" charset="0"/>
              <a:buNone/>
              <a:defRPr sz="1600" b="1" baseline="0">
                <a:solidFill>
                  <a:srgbClr val="006E96"/>
                </a:solidFill>
              </a:defRPr>
            </a:lvl1pPr>
          </a:lstStyle>
          <a:p>
            <a:pPr lvl="0"/>
            <a:r>
              <a:rPr lang="en-US"/>
              <a:t>Insert text callout here</a:t>
            </a:r>
          </a:p>
        </p:txBody>
      </p:sp>
      <p:sp>
        <p:nvSpPr>
          <p:cNvPr id="2" name="Title 1">
            <a:extLst>
              <a:ext uri="{FF2B5EF4-FFF2-40B4-BE49-F238E27FC236}">
                <a16:creationId xmlns:a16="http://schemas.microsoft.com/office/drawing/2014/main" id="{2BB6F618-8A2C-3A9B-0BC9-DAA2D86241A1}"/>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A9B63C17-C861-B3F8-4B45-9D4112C7BE8A}"/>
              </a:ext>
            </a:extLst>
          </p:cNvPr>
          <p:cNvSpPr>
            <a:spLocks noGrp="1"/>
          </p:cNvSpPr>
          <p:nvPr>
            <p:ph type="ftr" sz="quarter" idx="18"/>
          </p:nvPr>
        </p:nvSpPr>
        <p:spPr/>
        <p:txBody>
          <a:bodyPr/>
          <a:lstStyle/>
          <a:p>
            <a:endParaRPr lang="en-US" dirty="0"/>
          </a:p>
        </p:txBody>
      </p:sp>
    </p:spTree>
    <p:extLst>
      <p:ext uri="{BB962C8B-B14F-4D97-AF65-F5344CB8AC3E}">
        <p14:creationId xmlns:p14="http://schemas.microsoft.com/office/powerpoint/2010/main" val="4225786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callout">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454597" y="1191706"/>
            <a:ext cx="6701684" cy="4472173"/>
          </a:xfrm>
          <a:prstGeom prst="rect">
            <a:avLst/>
          </a:prstGeom>
        </p:spPr>
        <p:txBody>
          <a:bodyPr lIns="0"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p:cNvPicPr>
            <a:picLocks noChangeAspect="1"/>
          </p:cNvPicPr>
          <p:nvPr/>
        </p:nvPicPr>
        <p:blipFill>
          <a:blip r:embed="rId2" cstate="screen">
            <a:duotone>
              <a:schemeClr val="accent4">
                <a:shade val="45000"/>
                <a:satMod val="135000"/>
              </a:schemeClr>
              <a:prstClr val="white"/>
            </a:duotone>
            <a:extLst>
              <a:ext uri="{28A0092B-C50C-407E-A947-70E740481C1C}">
                <a14:useLocalDpi xmlns:a14="http://schemas.microsoft.com/office/drawing/2010/main"/>
              </a:ext>
            </a:extLst>
          </a:blip>
          <a:stretch>
            <a:fillRect/>
          </a:stretch>
        </p:blipFill>
        <p:spPr>
          <a:xfrm>
            <a:off x="7690992" y="1549284"/>
            <a:ext cx="3733233" cy="3733233"/>
          </a:xfrm>
          <a:prstGeom prst="rect">
            <a:avLst/>
          </a:prstGeom>
          <a:solidFill>
            <a:schemeClr val="bg1"/>
          </a:solidFill>
        </p:spPr>
      </p:pic>
      <p:sp>
        <p:nvSpPr>
          <p:cNvPr id="8" name="Text Placeholder 14"/>
          <p:cNvSpPr>
            <a:spLocks noGrp="1"/>
          </p:cNvSpPr>
          <p:nvPr>
            <p:ph type="body" sz="quarter" idx="17" hasCustomPrompt="1"/>
          </p:nvPr>
        </p:nvSpPr>
        <p:spPr>
          <a:xfrm>
            <a:off x="8703834" y="2900524"/>
            <a:ext cx="1849241" cy="1016907"/>
          </a:xfrm>
          <a:prstGeom prst="rect">
            <a:avLst/>
          </a:prstGeom>
        </p:spPr>
        <p:txBody>
          <a:bodyPr>
            <a:normAutofit/>
          </a:bodyPr>
          <a:lstStyle>
            <a:lvl1pPr marL="0" indent="0" algn="ctr">
              <a:buFont typeface="Arial" charset="0"/>
              <a:buNone/>
              <a:defRPr sz="1600" b="1" baseline="0">
                <a:solidFill>
                  <a:srgbClr val="006E96"/>
                </a:solidFill>
              </a:defRPr>
            </a:lvl1pPr>
          </a:lstStyle>
          <a:p>
            <a:pPr lvl="0"/>
            <a:r>
              <a:rPr lang="en-US"/>
              <a:t>Insert text callout here</a:t>
            </a:r>
          </a:p>
        </p:txBody>
      </p:sp>
      <p:sp>
        <p:nvSpPr>
          <p:cNvPr id="2" name="Footer Placeholder 1">
            <a:extLst>
              <a:ext uri="{FF2B5EF4-FFF2-40B4-BE49-F238E27FC236}">
                <a16:creationId xmlns:a16="http://schemas.microsoft.com/office/drawing/2014/main" id="{4952EDDF-75C4-BB07-10A5-DE4278E8DFC1}"/>
              </a:ext>
            </a:extLst>
          </p:cNvPr>
          <p:cNvSpPr>
            <a:spLocks noGrp="1"/>
          </p:cNvSpPr>
          <p:nvPr>
            <p:ph type="ftr" sz="quarter" idx="18"/>
          </p:nvPr>
        </p:nvSpPr>
        <p:spPr/>
        <p:txBody>
          <a:bodyPr/>
          <a:lstStyle/>
          <a:p>
            <a:endParaRPr lang="en-US" dirty="0"/>
          </a:p>
        </p:txBody>
      </p:sp>
      <p:sp>
        <p:nvSpPr>
          <p:cNvPr id="5" name="Title 4">
            <a:extLst>
              <a:ext uri="{FF2B5EF4-FFF2-40B4-BE49-F238E27FC236}">
                <a16:creationId xmlns:a16="http://schemas.microsoft.com/office/drawing/2014/main" id="{B4CED190-6D01-77A1-B534-211663B4160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478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ext callout">
    <p:spTree>
      <p:nvGrpSpPr>
        <p:cNvPr id="1" name=""/>
        <p:cNvGrpSpPr/>
        <p:nvPr/>
      </p:nvGrpSpPr>
      <p:grpSpPr>
        <a:xfrm>
          <a:off x="0" y="0"/>
          <a:ext cx="0" cy="0"/>
          <a:chOff x="0" y="0"/>
          <a:chExt cx="0" cy="0"/>
        </a:xfrm>
      </p:grpSpPr>
      <p:sp>
        <p:nvSpPr>
          <p:cNvPr id="14" name="Content Placeholder 13"/>
          <p:cNvSpPr>
            <a:spLocks noGrp="1"/>
          </p:cNvSpPr>
          <p:nvPr>
            <p:ph sz="quarter" idx="10"/>
          </p:nvPr>
        </p:nvSpPr>
        <p:spPr>
          <a:xfrm>
            <a:off x="454597" y="1191706"/>
            <a:ext cx="6701684" cy="4472173"/>
          </a:xfrm>
          <a:prstGeom prst="rect">
            <a:avLst/>
          </a:prstGeom>
        </p:spPr>
        <p:txBody>
          <a:bodyPr lIns="0" r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6" name="Picture 5"/>
          <p:cNvPicPr>
            <a:picLocks noChangeAspect="1"/>
          </p:cNvPicPr>
          <p:nvPr/>
        </p:nvPicPr>
        <p:blipFill>
          <a:blip r:embed="rId2" cstate="screen">
            <a:duotone>
              <a:schemeClr val="accent5">
                <a:shade val="45000"/>
                <a:satMod val="135000"/>
              </a:schemeClr>
              <a:prstClr val="white"/>
            </a:duotone>
            <a:extLst>
              <a:ext uri="{BEBA8EAE-BF5A-486C-A8C5-ECC9F3942E4B}">
                <a14:imgProps xmlns:a14="http://schemas.microsoft.com/office/drawing/2010/main">
                  <a14:imgLayer r:embed="rId3">
                    <a14:imgEffect>
                      <a14:colorTemperature colorTemp="8800"/>
                    </a14:imgEffect>
                    <a14:imgEffect>
                      <a14:saturation sat="0"/>
                    </a14:imgEffect>
                  </a14:imgLayer>
                </a14:imgProps>
              </a:ext>
              <a:ext uri="{28A0092B-C50C-407E-A947-70E740481C1C}">
                <a14:useLocalDpi xmlns:a14="http://schemas.microsoft.com/office/drawing/2010/main"/>
              </a:ext>
            </a:extLst>
          </a:blip>
          <a:stretch>
            <a:fillRect/>
          </a:stretch>
        </p:blipFill>
        <p:spPr>
          <a:xfrm>
            <a:off x="7690992" y="1549284"/>
            <a:ext cx="3733233" cy="3733233"/>
          </a:xfrm>
          <a:prstGeom prst="rect">
            <a:avLst/>
          </a:prstGeom>
          <a:solidFill>
            <a:schemeClr val="bg1"/>
          </a:solidFill>
        </p:spPr>
      </p:pic>
      <p:sp>
        <p:nvSpPr>
          <p:cNvPr id="8" name="Text Placeholder 14"/>
          <p:cNvSpPr>
            <a:spLocks noGrp="1"/>
          </p:cNvSpPr>
          <p:nvPr>
            <p:ph type="body" sz="quarter" idx="17" hasCustomPrompt="1"/>
          </p:nvPr>
        </p:nvSpPr>
        <p:spPr>
          <a:xfrm>
            <a:off x="8703834" y="2900524"/>
            <a:ext cx="1849241" cy="1016907"/>
          </a:xfrm>
          <a:prstGeom prst="rect">
            <a:avLst/>
          </a:prstGeom>
        </p:spPr>
        <p:txBody>
          <a:bodyPr>
            <a:normAutofit/>
          </a:bodyPr>
          <a:lstStyle>
            <a:lvl1pPr marL="0" indent="0" algn="ctr">
              <a:buFont typeface="Arial" charset="0"/>
              <a:buNone/>
              <a:defRPr sz="1600" b="1" baseline="0">
                <a:solidFill>
                  <a:srgbClr val="006E96"/>
                </a:solidFill>
              </a:defRPr>
            </a:lvl1pPr>
          </a:lstStyle>
          <a:p>
            <a:pPr lvl="0"/>
            <a:r>
              <a:rPr lang="en-US"/>
              <a:t>Insert text callout here</a:t>
            </a:r>
          </a:p>
        </p:txBody>
      </p:sp>
      <p:sp>
        <p:nvSpPr>
          <p:cNvPr id="2" name="Title 1">
            <a:extLst>
              <a:ext uri="{FF2B5EF4-FFF2-40B4-BE49-F238E27FC236}">
                <a16:creationId xmlns:a16="http://schemas.microsoft.com/office/drawing/2014/main" id="{754C6948-D266-BCCC-4191-7168B724D8EE}"/>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E385D100-1F3A-CA87-1E56-95B6C1C4EE10}"/>
              </a:ext>
            </a:extLst>
          </p:cNvPr>
          <p:cNvSpPr>
            <a:spLocks noGrp="1"/>
          </p:cNvSpPr>
          <p:nvPr>
            <p:ph type="ftr" sz="quarter" idx="18"/>
          </p:nvPr>
        </p:nvSpPr>
        <p:spPr/>
        <p:txBody>
          <a:bodyPr/>
          <a:lstStyle/>
          <a:p>
            <a:endParaRPr lang="en-US" dirty="0"/>
          </a:p>
        </p:txBody>
      </p:sp>
    </p:spTree>
    <p:extLst>
      <p:ext uri="{BB962C8B-B14F-4D97-AF65-F5344CB8AC3E}">
        <p14:creationId xmlns:p14="http://schemas.microsoft.com/office/powerpoint/2010/main" val="2620606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2913" y="301717"/>
            <a:ext cx="11306175" cy="747239"/>
          </a:xfrm>
          <a:prstGeom prst="rect">
            <a:avLst/>
          </a:prstGeom>
        </p:spPr>
        <p:txBody>
          <a:bodyPr vert="horz" lIns="0" tIns="45715" rIns="0" bIns="45715" rtlCol="0" anchor="b">
            <a:noAutofit/>
          </a:bodyPr>
          <a:lstStyle/>
          <a:p>
            <a:r>
              <a:rPr lang="en-US"/>
              <a:t>Slide title</a:t>
            </a:r>
          </a:p>
        </p:txBody>
      </p:sp>
      <p:cxnSp>
        <p:nvCxnSpPr>
          <p:cNvPr id="10" name="Straight Connector 9"/>
          <p:cNvCxnSpPr>
            <a:cxnSpLocks/>
          </p:cNvCxnSpPr>
          <p:nvPr userDrawn="1"/>
        </p:nvCxnSpPr>
        <p:spPr>
          <a:xfrm>
            <a:off x="442913" y="1032389"/>
            <a:ext cx="11311128" cy="0"/>
          </a:xfrm>
          <a:prstGeom prst="line">
            <a:avLst/>
          </a:prstGeom>
          <a:ln w="12700" cap="flat" cmpd="sng" algn="ctr">
            <a:solidFill>
              <a:srgbClr val="C4E86B"/>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4" name="Footer Placeholder 4">
            <a:extLst>
              <a:ext uri="{FF2B5EF4-FFF2-40B4-BE49-F238E27FC236}">
                <a16:creationId xmlns:a16="http://schemas.microsoft.com/office/drawing/2014/main" id="{91750975-CBCF-8389-7CAE-D063EF501BAE}"/>
              </a:ext>
            </a:extLst>
          </p:cNvPr>
          <p:cNvSpPr>
            <a:spLocks noGrp="1"/>
          </p:cNvSpPr>
          <p:nvPr>
            <p:ph type="ftr" sz="quarter" idx="3"/>
          </p:nvPr>
        </p:nvSpPr>
        <p:spPr>
          <a:xfrm>
            <a:off x="442913" y="6040743"/>
            <a:ext cx="11214098" cy="501649"/>
          </a:xfrm>
          <a:prstGeom prst="rect">
            <a:avLst/>
          </a:prstGeom>
        </p:spPr>
        <p:txBody>
          <a:bodyPr vert="horz" lIns="0" tIns="0" rIns="0" bIns="0" rtlCol="0" anchor="b"/>
          <a:lstStyle>
            <a:lvl1pPr algn="l">
              <a:defRPr sz="1000" b="0" i="0">
                <a:solidFill>
                  <a:schemeClr val="tx1"/>
                </a:solidFill>
                <a:latin typeface="+mn-lt"/>
                <a:ea typeface="Helvetica Neue Thin" charset="0"/>
                <a:cs typeface="Helvetica Neue Thin" charset="0"/>
              </a:defRPr>
            </a:lvl1pPr>
          </a:lstStyle>
          <a:p>
            <a:endParaRPr lang="en-US" dirty="0"/>
          </a:p>
        </p:txBody>
      </p:sp>
      <p:sp>
        <p:nvSpPr>
          <p:cNvPr id="7" name="Slide Number Placeholder 2">
            <a:extLst>
              <a:ext uri="{FF2B5EF4-FFF2-40B4-BE49-F238E27FC236}">
                <a16:creationId xmlns:a16="http://schemas.microsoft.com/office/drawing/2014/main" id="{F948392C-916A-75EE-D3FA-CD8132FC4036}"/>
              </a:ext>
            </a:extLst>
          </p:cNvPr>
          <p:cNvSpPr txBox="1">
            <a:spLocks/>
          </p:cNvSpPr>
          <p:nvPr userDrawn="1"/>
        </p:nvSpPr>
        <p:spPr>
          <a:xfrm>
            <a:off x="11654574" y="6177267"/>
            <a:ext cx="456000" cy="365125"/>
          </a:xfrm>
          <a:prstGeom prst="rect">
            <a:avLst/>
          </a:prstGeom>
        </p:spPr>
        <p:txBody>
          <a:bodyPr vert="horz" lIns="0" tIns="0" rIns="0" bIns="0" rtlCol="0" anchor="b" anchorCtr="0"/>
          <a:lstStyle>
            <a:defPPr>
              <a:defRPr lang="en-US"/>
            </a:defPPr>
            <a:lvl1pPr marL="0" algn="ctr" defTabSz="914400" rtl="0" eaLnBrk="1" latinLnBrk="0" hangingPunct="1">
              <a:defRPr sz="1200" b="1" i="0" kern="1200">
                <a:solidFill>
                  <a:schemeClr val="tx1"/>
                </a:solidFill>
                <a:latin typeface="+mn-lt"/>
                <a:ea typeface="+mn-ea"/>
                <a:cs typeface="Arial Narrow"/>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fld id="{54745251-BEF9-3B4C-86C6-4D727BF2075A}" type="slidenum">
              <a:rPr kumimoji="0" lang="en-US" sz="1000" b="0" i="0" u="none" strike="noStrike" kern="1200" cap="none" spc="0" normalizeH="0" baseline="0" noProof="0" smtClean="0">
                <a:ln>
                  <a:noFill/>
                </a:ln>
                <a:solidFill>
                  <a:srgbClr val="000000"/>
                </a:solidFill>
                <a:effectLst/>
                <a:uLnTx/>
                <a:uFillTx/>
                <a:latin typeface="Arial"/>
                <a:ea typeface="+mn-ea"/>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000" b="0" i="0" u="none" strike="noStrike" kern="1200" cap="none" spc="0" normalizeH="0" baseline="0" noProof="0" dirty="0">
              <a:ln>
                <a:noFill/>
              </a:ln>
              <a:solidFill>
                <a:srgbClr val="000000"/>
              </a:solidFill>
              <a:effectLst/>
              <a:uLnTx/>
              <a:uFillTx/>
              <a:latin typeface="Arial"/>
              <a:ea typeface="+mn-ea"/>
            </a:endParaRPr>
          </a:p>
        </p:txBody>
      </p:sp>
    </p:spTree>
    <p:extLst>
      <p:ext uri="{BB962C8B-B14F-4D97-AF65-F5344CB8AC3E}">
        <p14:creationId xmlns:p14="http://schemas.microsoft.com/office/powerpoint/2010/main" val="1370098974"/>
      </p:ext>
    </p:extLst>
  </p:cSld>
  <p:clrMap bg1="lt1" tx1="dk1" bg2="lt2" tx2="dk2" accent1="accent1" accent2="accent2" accent3="accent3" accent4="accent4" accent5="accent5" accent6="accent6" hlink="hlink" folHlink="folHlink"/>
  <p:sldLayoutIdLst>
    <p:sldLayoutId id="2147484309" r:id="rId1"/>
    <p:sldLayoutId id="2147483737" r:id="rId2"/>
    <p:sldLayoutId id="2147483738" r:id="rId3"/>
    <p:sldLayoutId id="2147483741" r:id="rId4"/>
    <p:sldLayoutId id="2147483742" r:id="rId5"/>
    <p:sldLayoutId id="2147483743" r:id="rId6"/>
    <p:sldLayoutId id="2147483744" r:id="rId7"/>
  </p:sldLayoutIdLst>
  <p:hf sldNum="0" hdr="0" dt="0"/>
  <p:txStyles>
    <p:titleStyle>
      <a:lvl1pPr algn="l" defTabSz="609507" rtl="0" eaLnBrk="1" latinLnBrk="0" hangingPunct="1">
        <a:spcBef>
          <a:spcPct val="0"/>
        </a:spcBef>
        <a:buNone/>
        <a:defRPr sz="2800" b="1" i="0" kern="1200" spc="67" baseline="0">
          <a:solidFill>
            <a:srgbClr val="006E96"/>
          </a:solidFill>
          <a:latin typeface="Arial" panose="020B0604020202020204" pitchFamily="34" charset="0"/>
          <a:ea typeface="Arial" panose="020B0604020202020204" pitchFamily="34" charset="0"/>
          <a:cs typeface="Arial" panose="020B0604020202020204" pitchFamily="34" charset="0"/>
        </a:defRPr>
      </a:lvl1pPr>
    </p:titleStyle>
    <p:bodyStyle>
      <a:lvl1pPr marL="179388" indent="-179388" algn="l" defTabSz="609507" rtl="0" eaLnBrk="1" latinLnBrk="0" hangingPunct="1">
        <a:lnSpc>
          <a:spcPct val="100000"/>
        </a:lnSpc>
        <a:spcBef>
          <a:spcPts val="600"/>
        </a:spcBef>
        <a:spcAft>
          <a:spcPts val="300"/>
        </a:spcAft>
        <a:buFont typeface="Arial" charset="0"/>
        <a:buChar char="•"/>
        <a:defRPr sz="1800" b="0" i="0" kern="1200" spc="0" baseline="0">
          <a:solidFill>
            <a:schemeClr val="tx1"/>
          </a:solidFill>
          <a:latin typeface="Arial" panose="020B0604020202020204" pitchFamily="34" charset="0"/>
          <a:ea typeface="Arial" panose="020B0604020202020204" pitchFamily="34" charset="0"/>
          <a:cs typeface="Arial" panose="020B0604020202020204" pitchFamily="34" charset="0"/>
        </a:defRPr>
      </a:lvl1pPr>
      <a:lvl2pPr marL="427038" indent="-231775" algn="l" defTabSz="304752" rtl="0" eaLnBrk="1" latinLnBrk="0" hangingPunct="1">
        <a:lnSpc>
          <a:spcPct val="100000"/>
        </a:lnSpc>
        <a:spcBef>
          <a:spcPts val="0"/>
        </a:spcBef>
        <a:spcAft>
          <a:spcPts val="300"/>
        </a:spcAft>
        <a:buFont typeface="Arial"/>
        <a:buChar char="–"/>
        <a:defRPr sz="1600" b="0" i="0" kern="1200" spc="0">
          <a:solidFill>
            <a:schemeClr val="tx1"/>
          </a:solidFill>
          <a:latin typeface="Arial" panose="020B0604020202020204" pitchFamily="34" charset="0"/>
          <a:ea typeface="Arial" panose="020B0604020202020204" pitchFamily="34" charset="0"/>
          <a:cs typeface="Arial" panose="020B0604020202020204" pitchFamily="34" charset="0"/>
        </a:defRPr>
      </a:lvl2pPr>
      <a:lvl3pPr marL="574675" indent="-152400" algn="l" defTabSz="609507" rtl="0" eaLnBrk="1" latinLnBrk="0" hangingPunct="1">
        <a:lnSpc>
          <a:spcPct val="100000"/>
        </a:lnSpc>
        <a:spcBef>
          <a:spcPts val="0"/>
        </a:spcBef>
        <a:spcAft>
          <a:spcPts val="300"/>
        </a:spcAft>
        <a:buFont typeface="Arial"/>
        <a:buChar char="•"/>
        <a:defRPr sz="1400" b="0" i="0" kern="1200" spc="0">
          <a:solidFill>
            <a:schemeClr val="tx1"/>
          </a:solidFill>
          <a:latin typeface="Arial" panose="020B0604020202020204" pitchFamily="34" charset="0"/>
          <a:ea typeface="Arial" panose="020B0604020202020204" pitchFamily="34" charset="0"/>
          <a:cs typeface="Arial" panose="020B0604020202020204" pitchFamily="34" charset="0"/>
        </a:defRPr>
      </a:lvl3pPr>
      <a:lvl4pPr marL="733425" indent="-157163" algn="l" defTabSz="609507" rtl="0" eaLnBrk="1" latinLnBrk="0" hangingPunct="1">
        <a:lnSpc>
          <a:spcPct val="100000"/>
        </a:lnSpc>
        <a:spcBef>
          <a:spcPts val="0"/>
        </a:spcBef>
        <a:spcAft>
          <a:spcPts val="300"/>
        </a:spcAft>
        <a:buFont typeface="Arial"/>
        <a:buChar char="–"/>
        <a:defRPr sz="1200" b="0" i="0" kern="1200" spc="0">
          <a:solidFill>
            <a:schemeClr val="tx1"/>
          </a:solidFill>
          <a:latin typeface="Arial" panose="020B0604020202020204" pitchFamily="34" charset="0"/>
          <a:ea typeface="Arial" panose="020B0604020202020204" pitchFamily="34" charset="0"/>
          <a:cs typeface="Arial" panose="020B0604020202020204" pitchFamily="34" charset="0"/>
        </a:defRPr>
      </a:lvl4pPr>
      <a:lvl5pPr marL="857250" indent="-120650" algn="l" defTabSz="609507" rtl="0" eaLnBrk="1" latinLnBrk="0" hangingPunct="1">
        <a:lnSpc>
          <a:spcPct val="100000"/>
        </a:lnSpc>
        <a:spcBef>
          <a:spcPts val="0"/>
        </a:spcBef>
        <a:spcAft>
          <a:spcPts val="300"/>
        </a:spcAft>
        <a:buFont typeface="Arial"/>
        <a:buChar char="»"/>
        <a:defRPr sz="1100" b="0" i="0" kern="1200" spc="0">
          <a:solidFill>
            <a:schemeClr val="tx1"/>
          </a:solidFill>
          <a:latin typeface="Arial" panose="020B0604020202020204" pitchFamily="34" charset="0"/>
          <a:ea typeface="Arial" panose="020B0604020202020204" pitchFamily="34" charset="0"/>
          <a:cs typeface="Arial" panose="020B0604020202020204" pitchFamily="34" charset="0"/>
        </a:defRPr>
      </a:lvl5pPr>
      <a:lvl6pPr marL="3352296" indent="-304752" algn="l" defTabSz="609507" rtl="0" eaLnBrk="1" latinLnBrk="0" hangingPunct="1">
        <a:spcBef>
          <a:spcPct val="20000"/>
        </a:spcBef>
        <a:buFont typeface="Arial"/>
        <a:buChar char="•"/>
        <a:defRPr sz="2667" kern="1200">
          <a:solidFill>
            <a:schemeClr val="tx1"/>
          </a:solidFill>
          <a:latin typeface="+mn-lt"/>
          <a:ea typeface="+mn-ea"/>
          <a:cs typeface="+mn-cs"/>
        </a:defRPr>
      </a:lvl6pPr>
      <a:lvl7pPr marL="3961808" indent="-304752" algn="l" defTabSz="609507" rtl="0" eaLnBrk="1" latinLnBrk="0" hangingPunct="1">
        <a:spcBef>
          <a:spcPct val="20000"/>
        </a:spcBef>
        <a:buFont typeface="Arial"/>
        <a:buChar char="•"/>
        <a:defRPr sz="2667" kern="1200">
          <a:solidFill>
            <a:schemeClr val="tx1"/>
          </a:solidFill>
          <a:latin typeface="+mn-lt"/>
          <a:ea typeface="+mn-ea"/>
          <a:cs typeface="+mn-cs"/>
        </a:defRPr>
      </a:lvl7pPr>
      <a:lvl8pPr marL="4571316" indent="-304752" algn="l" defTabSz="609507" rtl="0" eaLnBrk="1" latinLnBrk="0" hangingPunct="1">
        <a:spcBef>
          <a:spcPct val="20000"/>
        </a:spcBef>
        <a:buFont typeface="Arial"/>
        <a:buChar char="•"/>
        <a:defRPr sz="2667" kern="1200">
          <a:solidFill>
            <a:schemeClr val="tx1"/>
          </a:solidFill>
          <a:latin typeface="+mn-lt"/>
          <a:ea typeface="+mn-ea"/>
          <a:cs typeface="+mn-cs"/>
        </a:defRPr>
      </a:lvl8pPr>
      <a:lvl9pPr marL="5180824" indent="-304752" algn="l" defTabSz="609507"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07" rtl="0" eaLnBrk="1" latinLnBrk="0" hangingPunct="1">
        <a:defRPr sz="2400" kern="1200">
          <a:solidFill>
            <a:schemeClr val="tx1"/>
          </a:solidFill>
          <a:latin typeface="+mn-lt"/>
          <a:ea typeface="+mn-ea"/>
          <a:cs typeface="+mn-cs"/>
        </a:defRPr>
      </a:lvl1pPr>
      <a:lvl2pPr marL="609507" algn="l" defTabSz="609507" rtl="0" eaLnBrk="1" latinLnBrk="0" hangingPunct="1">
        <a:defRPr sz="2400" kern="1200">
          <a:solidFill>
            <a:schemeClr val="tx1"/>
          </a:solidFill>
          <a:latin typeface="+mn-lt"/>
          <a:ea typeface="+mn-ea"/>
          <a:cs typeface="+mn-cs"/>
        </a:defRPr>
      </a:lvl2pPr>
      <a:lvl3pPr marL="1219020" algn="l" defTabSz="609507" rtl="0" eaLnBrk="1" latinLnBrk="0" hangingPunct="1">
        <a:defRPr sz="2400" kern="1200">
          <a:solidFill>
            <a:schemeClr val="tx1"/>
          </a:solidFill>
          <a:latin typeface="+mn-lt"/>
          <a:ea typeface="+mn-ea"/>
          <a:cs typeface="+mn-cs"/>
        </a:defRPr>
      </a:lvl3pPr>
      <a:lvl4pPr marL="1828528" algn="l" defTabSz="609507" rtl="0" eaLnBrk="1" latinLnBrk="0" hangingPunct="1">
        <a:defRPr sz="2400" kern="1200">
          <a:solidFill>
            <a:schemeClr val="tx1"/>
          </a:solidFill>
          <a:latin typeface="+mn-lt"/>
          <a:ea typeface="+mn-ea"/>
          <a:cs typeface="+mn-cs"/>
        </a:defRPr>
      </a:lvl4pPr>
      <a:lvl5pPr marL="2438038" algn="l" defTabSz="609507" rtl="0" eaLnBrk="1" latinLnBrk="0" hangingPunct="1">
        <a:defRPr sz="2400" kern="1200">
          <a:solidFill>
            <a:schemeClr val="tx1"/>
          </a:solidFill>
          <a:latin typeface="+mn-lt"/>
          <a:ea typeface="+mn-ea"/>
          <a:cs typeface="+mn-cs"/>
        </a:defRPr>
      </a:lvl5pPr>
      <a:lvl6pPr marL="3047544" algn="l" defTabSz="609507" rtl="0" eaLnBrk="1" latinLnBrk="0" hangingPunct="1">
        <a:defRPr sz="2400" kern="1200">
          <a:solidFill>
            <a:schemeClr val="tx1"/>
          </a:solidFill>
          <a:latin typeface="+mn-lt"/>
          <a:ea typeface="+mn-ea"/>
          <a:cs typeface="+mn-cs"/>
        </a:defRPr>
      </a:lvl6pPr>
      <a:lvl7pPr marL="3657051" algn="l" defTabSz="609507" rtl="0" eaLnBrk="1" latinLnBrk="0" hangingPunct="1">
        <a:defRPr sz="2400" kern="1200">
          <a:solidFill>
            <a:schemeClr val="tx1"/>
          </a:solidFill>
          <a:latin typeface="+mn-lt"/>
          <a:ea typeface="+mn-ea"/>
          <a:cs typeface="+mn-cs"/>
        </a:defRPr>
      </a:lvl7pPr>
      <a:lvl8pPr marL="4266560" algn="l" defTabSz="609507" rtl="0" eaLnBrk="1" latinLnBrk="0" hangingPunct="1">
        <a:defRPr sz="2400" kern="1200">
          <a:solidFill>
            <a:schemeClr val="tx1"/>
          </a:solidFill>
          <a:latin typeface="+mn-lt"/>
          <a:ea typeface="+mn-ea"/>
          <a:cs typeface="+mn-cs"/>
        </a:defRPr>
      </a:lvl8pPr>
      <a:lvl9pPr marL="4876069" algn="l" defTabSz="60950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79">
          <p15:clr>
            <a:srgbClr val="F26B43"/>
          </p15:clr>
        </p15:guide>
        <p15:guide id="3" pos="7401">
          <p15:clr>
            <a:srgbClr val="F26B43"/>
          </p15:clr>
        </p15:guide>
        <p15:guide id="4" orient="horz" pos="4128" userDrawn="1">
          <p15:clr>
            <a:srgbClr val="F26B43"/>
          </p15:clr>
        </p15:guide>
        <p15:guide id="5" orient="horz" pos="67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4EA8D-CCE6-7514-4E27-6A9B5BF96F2A}"/>
              </a:ext>
            </a:extLst>
          </p:cNvPr>
          <p:cNvSpPr>
            <a:spLocks noGrp="1"/>
          </p:cNvSpPr>
          <p:nvPr>
            <p:ph type="title"/>
          </p:nvPr>
        </p:nvSpPr>
        <p:spPr>
          <a:xfrm>
            <a:off x="355601" y="629728"/>
            <a:ext cx="11413365" cy="1785161"/>
          </a:xfrm>
          <a:solidFill>
            <a:schemeClr val="bg1"/>
          </a:solidFill>
        </p:spPr>
        <p:txBody>
          <a:bodyPr/>
          <a:lstStyle/>
          <a:p>
            <a:r>
              <a:rPr lang="en-US" sz="2800" dirty="0"/>
              <a:t>Prevalence of the </a:t>
            </a:r>
            <a:r>
              <a:rPr lang="en-US" sz="2800" i="1" dirty="0"/>
              <a:t>KIT</a:t>
            </a:r>
            <a:r>
              <a:rPr lang="en-US" sz="2800" dirty="0"/>
              <a:t> D816V Mutation in Peripheral Blood of Patients With Evidence of Systemic Mast Cell Activation: Results of the Prospective, Multi-centered, Global PROSPECTOR Clinical Trial </a:t>
            </a:r>
            <a:endParaRPr lang="en-US" dirty="0"/>
          </a:p>
        </p:txBody>
      </p:sp>
      <p:sp>
        <p:nvSpPr>
          <p:cNvPr id="3" name="Content Placeholder 2">
            <a:extLst>
              <a:ext uri="{FF2B5EF4-FFF2-40B4-BE49-F238E27FC236}">
                <a16:creationId xmlns:a16="http://schemas.microsoft.com/office/drawing/2014/main" id="{DE124FE0-D3D3-9C1F-21CD-95DEAD07DA56}"/>
              </a:ext>
            </a:extLst>
          </p:cNvPr>
          <p:cNvSpPr>
            <a:spLocks noGrp="1"/>
          </p:cNvSpPr>
          <p:nvPr>
            <p:ph sz="quarter" idx="11"/>
          </p:nvPr>
        </p:nvSpPr>
        <p:spPr>
          <a:xfrm>
            <a:off x="355601" y="2550763"/>
            <a:ext cx="11393486" cy="3494116"/>
          </a:xfrm>
        </p:spPr>
        <p:txBody>
          <a:bodyPr/>
          <a:lstStyle/>
          <a:p>
            <a:r>
              <a:rPr lang="en-US" sz="1800" dirty="0">
                <a:effectLst/>
                <a:latin typeface="+mj-lt"/>
                <a:ea typeface="Times New Roman" panose="02020603050405020304" pitchFamily="18" charset="0"/>
              </a:rPr>
              <a:t>K. Hartmann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1,2</a:t>
            </a:r>
            <a:r>
              <a:rPr lang="en-US" sz="1800" dirty="0">
                <a:effectLst/>
                <a:latin typeface="+mj-lt"/>
                <a:ea typeface="Times New Roman" panose="02020603050405020304" pitchFamily="18" charset="0"/>
              </a:rPr>
              <a:t> I. Alvarez-Twose</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3</a:t>
            </a:r>
            <a:r>
              <a:rPr lang="en-US" sz="1800" dirty="0">
                <a:effectLst/>
                <a:latin typeface="+mj-lt"/>
                <a:ea typeface="Times New Roman" panose="02020603050405020304" pitchFamily="18" charset="0"/>
              </a:rPr>
              <a:t> B. Myers</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4</a:t>
            </a:r>
            <a:r>
              <a:rPr lang="en-US" sz="1800" dirty="0">
                <a:effectLst/>
                <a:latin typeface="+mj-lt"/>
                <a:ea typeface="Times New Roman" panose="02020603050405020304" pitchFamily="18" charset="0"/>
              </a:rPr>
              <a:t> A. Hirdt</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5,6</a:t>
            </a:r>
            <a:r>
              <a:rPr lang="en-US" sz="1800" dirty="0">
                <a:effectLst/>
                <a:latin typeface="+mj-lt"/>
                <a:ea typeface="Times New Roman" panose="02020603050405020304" pitchFamily="18" charset="0"/>
              </a:rPr>
              <a:t> C. B. Livideanu</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7</a:t>
            </a:r>
            <a:r>
              <a:rPr lang="en-US" sz="1800" dirty="0">
                <a:effectLst/>
                <a:latin typeface="+mj-lt"/>
                <a:ea typeface="Times New Roman" panose="02020603050405020304" pitchFamily="18" charset="0"/>
              </a:rPr>
              <a:t> J. A. Bernstein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8</a:t>
            </a:r>
            <a:r>
              <a:rPr lang="en-US" sz="1800" dirty="0">
                <a:effectLst/>
                <a:latin typeface="+mj-lt"/>
                <a:ea typeface="Times New Roman" panose="02020603050405020304" pitchFamily="18" charset="0"/>
              </a:rPr>
              <a:t> P. Lugar</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9</a:t>
            </a:r>
            <a:r>
              <a:rPr lang="en-US" sz="1800" dirty="0">
                <a:effectLst/>
                <a:latin typeface="+mj-lt"/>
                <a:ea typeface="Times New Roman" panose="02020603050405020304" pitchFamily="18" charset="0"/>
              </a:rPr>
              <a:t> </a:t>
            </a:r>
            <a:br>
              <a:rPr lang="en-US" sz="1800" dirty="0">
                <a:effectLst/>
                <a:latin typeface="+mj-lt"/>
                <a:ea typeface="Times New Roman" panose="02020603050405020304" pitchFamily="18" charset="0"/>
              </a:rPr>
            </a:br>
            <a:r>
              <a:rPr lang="en-US" sz="1800" dirty="0">
                <a:effectLst/>
                <a:latin typeface="+mj-lt"/>
                <a:ea typeface="Times New Roman" panose="02020603050405020304" pitchFamily="18" charset="0"/>
              </a:rPr>
              <a:t>A. F. Whyte</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10</a:t>
            </a:r>
            <a:r>
              <a:rPr lang="en-US" sz="1800" dirty="0">
                <a:effectLst/>
                <a:latin typeface="+mj-lt"/>
                <a:ea typeface="Times New Roman" panose="02020603050405020304" pitchFamily="18" charset="0"/>
              </a:rPr>
              <a:t> J. Anderson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11</a:t>
            </a:r>
            <a:r>
              <a:rPr lang="en-US" sz="1800" dirty="0">
                <a:effectLst/>
                <a:latin typeface="+mj-lt"/>
                <a:ea typeface="Times New Roman" panose="02020603050405020304" pitchFamily="18" charset="0"/>
              </a:rPr>
              <a:t> F. Ruëff</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12</a:t>
            </a:r>
            <a:r>
              <a:rPr lang="en-US" sz="1800" dirty="0">
                <a:effectLst/>
                <a:latin typeface="+mj-lt"/>
                <a:ea typeface="Times New Roman" panose="02020603050405020304" pitchFamily="18" charset="0"/>
              </a:rPr>
              <a:t> F. Siebenhaar</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13,14</a:t>
            </a:r>
            <a:r>
              <a:rPr lang="en-US" sz="1800" dirty="0">
                <a:effectLst/>
                <a:latin typeface="+mj-lt"/>
                <a:ea typeface="Times New Roman" panose="02020603050405020304" pitchFamily="18" charset="0"/>
              </a:rPr>
              <a:t> A. Zakharyan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15</a:t>
            </a:r>
            <a:r>
              <a:rPr lang="en-US" sz="1800" dirty="0">
                <a:effectLst/>
                <a:latin typeface="+mj-lt"/>
                <a:ea typeface="Times New Roman" panose="02020603050405020304" pitchFamily="18" charset="0"/>
              </a:rPr>
              <a:t> G. Hoehn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15</a:t>
            </a:r>
            <a:r>
              <a:rPr lang="en-US" sz="1800" dirty="0">
                <a:effectLst/>
                <a:latin typeface="+mj-lt"/>
                <a:ea typeface="Times New Roman" panose="02020603050405020304" pitchFamily="18" charset="0"/>
              </a:rPr>
              <a:t> C. Akin</a:t>
            </a:r>
            <a:r>
              <a:rPr lang="en-US" dirty="0">
                <a:latin typeface="+mj-lt"/>
                <a:ea typeface="Times New Roman" panose="02020603050405020304" pitchFamily="18" charset="0"/>
              </a:rPr>
              <a:t>,</a:t>
            </a:r>
            <a:r>
              <a:rPr lang="en-US" sz="1800" baseline="30000" dirty="0">
                <a:effectLst/>
                <a:latin typeface="+mj-lt"/>
                <a:ea typeface="Times New Roman" panose="02020603050405020304" pitchFamily="18" charset="0"/>
              </a:rPr>
              <a:t>16</a:t>
            </a:r>
            <a:r>
              <a:rPr lang="en-US" sz="1800" dirty="0">
                <a:effectLst/>
                <a:latin typeface="+mj-lt"/>
                <a:ea typeface="Times New Roman" panose="02020603050405020304" pitchFamily="18" charset="0"/>
              </a:rPr>
              <a:t> V. Sabato</a:t>
            </a:r>
            <a:r>
              <a:rPr lang="en-US" sz="1800" baseline="30000" dirty="0">
                <a:effectLst/>
                <a:latin typeface="+mj-lt"/>
                <a:ea typeface="Times New Roman" panose="02020603050405020304" pitchFamily="18" charset="0"/>
              </a:rPr>
              <a:t>17</a:t>
            </a:r>
          </a:p>
          <a:p>
            <a:r>
              <a:rPr lang="en-US" sz="1400" baseline="30000" dirty="0">
                <a:latin typeface="+mj-lt"/>
              </a:rPr>
              <a:t>1</a:t>
            </a:r>
            <a:r>
              <a:rPr lang="en-US" sz="1400" dirty="0">
                <a:latin typeface="+mj-lt"/>
              </a:rPr>
              <a:t>Division of Allergy, Department of Dermatology, University Hospital Basel and University of Basel, Basel, Switzerland; </a:t>
            </a:r>
            <a:r>
              <a:rPr lang="en-US" sz="1400" baseline="30000" dirty="0">
                <a:latin typeface="+mj-lt"/>
              </a:rPr>
              <a:t>2</a:t>
            </a:r>
            <a:r>
              <a:rPr lang="en-US" sz="1400" dirty="0">
                <a:latin typeface="+mj-lt"/>
              </a:rPr>
              <a:t>Department of Biomedicine, University Hospital Basel and University of Basel, Basel, Switzerland; </a:t>
            </a:r>
            <a:r>
              <a:rPr lang="en-US" sz="1400" baseline="30000" dirty="0">
                <a:latin typeface="+mj-lt"/>
              </a:rPr>
              <a:t>3</a:t>
            </a:r>
            <a:r>
              <a:rPr lang="en-US" sz="1400" dirty="0">
                <a:latin typeface="+mj-lt"/>
              </a:rPr>
              <a:t>Institute of Mastocytosis Studies of Castilla-La Mancha, Spanish Reference Center of Mastocytosis, Toledo, Spain; </a:t>
            </a:r>
            <a:r>
              <a:rPr lang="en-US" sz="1400" baseline="30000" dirty="0">
                <a:latin typeface="+mj-lt"/>
              </a:rPr>
              <a:t>4</a:t>
            </a:r>
            <a:r>
              <a:rPr lang="en-US" sz="1400" dirty="0">
                <a:latin typeface="+mj-lt"/>
              </a:rPr>
              <a:t>Department of Haematology, University Hospitals of Leicester, UK; </a:t>
            </a:r>
            <a:r>
              <a:rPr lang="en-US" sz="1400" baseline="30000" dirty="0">
                <a:latin typeface="+mj-lt"/>
              </a:rPr>
              <a:t>5</a:t>
            </a:r>
            <a:r>
              <a:rPr lang="en-US" sz="1400" dirty="0">
                <a:latin typeface="+mj-lt"/>
              </a:rPr>
              <a:t>Private Practice, New Paltz, NY; </a:t>
            </a:r>
            <a:r>
              <a:rPr lang="en-US" sz="1400" baseline="30000" dirty="0">
                <a:latin typeface="+mj-lt"/>
              </a:rPr>
              <a:t>6</a:t>
            </a:r>
            <a:r>
              <a:rPr lang="en-US" sz="1400" dirty="0">
                <a:latin typeface="+mj-lt"/>
              </a:rPr>
              <a:t>Clinical Mentor, NYITCOM, Old Westbury, NY; </a:t>
            </a:r>
            <a:r>
              <a:rPr lang="en-US" sz="1400" baseline="30000" dirty="0">
                <a:latin typeface="+mj-lt"/>
              </a:rPr>
              <a:t>7</a:t>
            </a:r>
            <a:r>
              <a:rPr lang="en-US" sz="1400" dirty="0">
                <a:latin typeface="+mj-lt"/>
              </a:rPr>
              <a:t>CEREMAST CHU de Toulouse, Toulouse, France; </a:t>
            </a:r>
            <a:r>
              <a:rPr lang="en-US" sz="1400" baseline="30000" dirty="0">
                <a:latin typeface="+mj-lt"/>
              </a:rPr>
              <a:t>8</a:t>
            </a:r>
            <a:r>
              <a:rPr lang="en-US" sz="1400" dirty="0">
                <a:latin typeface="+mj-lt"/>
              </a:rPr>
              <a:t>Department of Internal Medicine, University of Cincinnati College of Medicine and Bernstein Clinical Research Center, Cincinnati, OH; </a:t>
            </a:r>
            <a:r>
              <a:rPr lang="en-US" sz="1400" baseline="30000" dirty="0">
                <a:latin typeface="+mj-lt"/>
              </a:rPr>
              <a:t>9</a:t>
            </a:r>
            <a:r>
              <a:rPr lang="en-US" sz="1400" dirty="0">
                <a:latin typeface="+mj-lt"/>
              </a:rPr>
              <a:t>Department of Pediatrics, Duke University Medical Center, Durham, NC; </a:t>
            </a:r>
            <a:r>
              <a:rPr lang="en-US" sz="1400" baseline="30000" dirty="0">
                <a:latin typeface="+mj-lt"/>
              </a:rPr>
              <a:t>10</a:t>
            </a:r>
            <a:r>
              <a:rPr lang="en-US" sz="1400" dirty="0">
                <a:latin typeface="+mj-lt"/>
              </a:rPr>
              <a:t>University Hospitals Plymouth NHS Trust, Plymouth, UK; </a:t>
            </a:r>
            <a:r>
              <a:rPr lang="en-US" sz="1400" baseline="30000" dirty="0">
                <a:latin typeface="+mj-lt"/>
              </a:rPr>
              <a:t>11</a:t>
            </a:r>
            <a:r>
              <a:rPr lang="en-US" sz="1400" dirty="0">
                <a:latin typeface="+mj-lt"/>
              </a:rPr>
              <a:t>Clinical Research Center of Alabama, Hoover, AL; </a:t>
            </a:r>
            <a:r>
              <a:rPr lang="en-US" sz="1400" baseline="30000" dirty="0">
                <a:latin typeface="+mj-lt"/>
              </a:rPr>
              <a:t>12</a:t>
            </a:r>
            <a:r>
              <a:rPr lang="en-US" sz="1400" dirty="0">
                <a:latin typeface="+mj-lt"/>
              </a:rPr>
              <a:t>Department of Dermatology and Allergy, LMU University Hospital, München, Germany; </a:t>
            </a:r>
            <a:r>
              <a:rPr lang="en-US" sz="1400" baseline="30000" dirty="0">
                <a:latin typeface="+mj-lt"/>
              </a:rPr>
              <a:t>13</a:t>
            </a:r>
            <a:r>
              <a:rPr lang="en-US" sz="1400" dirty="0">
                <a:latin typeface="+mj-lt"/>
              </a:rPr>
              <a:t>Institute of Allergology, Charité – Universitätsmedizin, Berlin, Germany; </a:t>
            </a:r>
            <a:r>
              <a:rPr lang="en-US" sz="1400" baseline="30000" dirty="0">
                <a:latin typeface="+mj-lt"/>
              </a:rPr>
              <a:t>14</a:t>
            </a:r>
            <a:r>
              <a:rPr lang="en-US" sz="1400" dirty="0">
                <a:latin typeface="+mj-lt"/>
              </a:rPr>
              <a:t>Fraunhofer Institute for Translational Medicine and Pharmacology ITMP, Allergology and Immunology, Berlin, Germany; </a:t>
            </a:r>
            <a:r>
              <a:rPr lang="en-US" sz="1400" baseline="30000" dirty="0">
                <a:latin typeface="+mj-lt"/>
              </a:rPr>
              <a:t>15</a:t>
            </a:r>
            <a:r>
              <a:rPr lang="en-US" sz="1400" dirty="0">
                <a:latin typeface="+mj-lt"/>
              </a:rPr>
              <a:t>Blueprint Medicines Corporation, Cambridge, MA; </a:t>
            </a:r>
            <a:r>
              <a:rPr lang="en-US" sz="1400" baseline="30000" dirty="0">
                <a:latin typeface="+mj-lt"/>
              </a:rPr>
              <a:t>16</a:t>
            </a:r>
            <a:r>
              <a:rPr lang="en-US" sz="1400" dirty="0">
                <a:latin typeface="+mj-lt"/>
              </a:rPr>
              <a:t>Division of Allergy and Clinical Immunology, University of Michigan, Ann Arbor, MI; </a:t>
            </a:r>
            <a:r>
              <a:rPr lang="en-US" sz="1400" baseline="30000" dirty="0">
                <a:latin typeface="+mj-lt"/>
              </a:rPr>
              <a:t>17</a:t>
            </a:r>
            <a:r>
              <a:rPr lang="en-US" sz="1400" dirty="0">
                <a:latin typeface="+mj-lt"/>
              </a:rPr>
              <a:t>Department of Immunology, Allergology, and Rheumatology, University of Antwerp </a:t>
            </a:r>
            <a:br>
              <a:rPr lang="en-US" sz="1400" dirty="0">
                <a:latin typeface="+mj-lt"/>
              </a:rPr>
            </a:br>
            <a:r>
              <a:rPr lang="en-US" sz="1400" dirty="0">
                <a:latin typeface="+mj-lt"/>
              </a:rPr>
              <a:t>and Antwerp University Hospital, Antwerp, Belgium.</a:t>
            </a:r>
            <a:br>
              <a:rPr lang="en-US" sz="1400" dirty="0">
                <a:latin typeface="+mj-lt"/>
              </a:rPr>
            </a:br>
            <a:endParaRPr lang="en-US" sz="1100" dirty="0">
              <a:latin typeface="+mj-lt"/>
              <a:ea typeface="SimSun" panose="02010600030101010101" pitchFamily="2" charset="-122"/>
              <a:cs typeface="Times New Roman" panose="02020603050405020304" pitchFamily="18" charset="0"/>
            </a:endParaRPr>
          </a:p>
          <a:p>
            <a:r>
              <a:rPr lang="en-US" dirty="0">
                <a:latin typeface="+mj-lt"/>
              </a:rPr>
              <a:t>Presented at the American Academy of Allergy, Asthma &amp; Immunology (AAAAI) Annual Meeting, </a:t>
            </a:r>
            <a:br>
              <a:rPr lang="en-US" dirty="0">
                <a:latin typeface="+mj-lt"/>
              </a:rPr>
            </a:br>
            <a:r>
              <a:rPr lang="en-US" dirty="0">
                <a:latin typeface="+mj-lt"/>
              </a:rPr>
              <a:t>February 23-26, 2024, Washington, DC, USA  </a:t>
            </a:r>
            <a:endParaRPr lang="en-US" baseline="30000" dirty="0">
              <a:latin typeface="+mj-lt"/>
              <a:ea typeface="Times New Roman" panose="02020603050405020304" pitchFamily="18" charset="0"/>
            </a:endParaRPr>
          </a:p>
        </p:txBody>
      </p:sp>
      <p:sp>
        <p:nvSpPr>
          <p:cNvPr id="5" name="TextBox 4">
            <a:extLst>
              <a:ext uri="{FF2B5EF4-FFF2-40B4-BE49-F238E27FC236}">
                <a16:creationId xmlns:a16="http://schemas.microsoft.com/office/drawing/2014/main" id="{2B080798-D5AC-A6F5-41AC-27B284C5DF1F}"/>
              </a:ext>
            </a:extLst>
          </p:cNvPr>
          <p:cNvSpPr txBox="1"/>
          <p:nvPr/>
        </p:nvSpPr>
        <p:spPr>
          <a:xfrm>
            <a:off x="9326880" y="71366"/>
            <a:ext cx="2865120" cy="369332"/>
          </a:xfrm>
          <a:prstGeom prst="rect">
            <a:avLst/>
          </a:prstGeom>
          <a:noFill/>
        </p:spPr>
        <p:txBody>
          <a:bodyPr wrap="square">
            <a:spAutoFit/>
          </a:bodyPr>
          <a:lstStyle/>
          <a:p>
            <a:r>
              <a:rPr lang="en-US" sz="1800" dirty="0">
                <a:latin typeface="+mj-lt"/>
              </a:rPr>
              <a:t>Presentation Number 739 </a:t>
            </a:r>
            <a:endParaRPr lang="en-US" sz="1800" baseline="30000" dirty="0">
              <a:latin typeface="+mj-lt"/>
              <a:ea typeface="Times New Roman" panose="02020603050405020304" pitchFamily="18" charset="0"/>
            </a:endParaRPr>
          </a:p>
        </p:txBody>
      </p:sp>
    </p:spTree>
    <p:custDataLst>
      <p:tags r:id="rId1"/>
    </p:custDataLst>
    <p:extLst>
      <p:ext uri="{BB962C8B-B14F-4D97-AF65-F5344CB8AC3E}">
        <p14:creationId xmlns:p14="http://schemas.microsoft.com/office/powerpoint/2010/main" val="1080356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F98DC-ECF4-E866-0A0D-BDEDACAFEDB0}"/>
              </a:ext>
            </a:extLst>
          </p:cNvPr>
          <p:cNvSpPr>
            <a:spLocks noGrp="1"/>
          </p:cNvSpPr>
          <p:nvPr>
            <p:ph type="title"/>
          </p:nvPr>
        </p:nvSpPr>
        <p:spPr>
          <a:xfrm>
            <a:off x="442913" y="301717"/>
            <a:ext cx="11306175" cy="747239"/>
          </a:xfrm>
        </p:spPr>
        <p:txBody>
          <a:bodyPr/>
          <a:lstStyle/>
          <a:p>
            <a:r>
              <a:rPr lang="en-US" i="1" dirty="0"/>
              <a:t>KIT</a:t>
            </a:r>
            <a:r>
              <a:rPr lang="en-US" dirty="0"/>
              <a:t> D816V mutation was detected in 4% of patients with systemic mast cell activation symptoms</a:t>
            </a:r>
          </a:p>
        </p:txBody>
      </p:sp>
      <p:sp>
        <p:nvSpPr>
          <p:cNvPr id="3" name="Footer Placeholder 2">
            <a:extLst>
              <a:ext uri="{FF2B5EF4-FFF2-40B4-BE49-F238E27FC236}">
                <a16:creationId xmlns:a16="http://schemas.microsoft.com/office/drawing/2014/main" id="{9B936157-33B3-1835-033F-EE745608981D}"/>
              </a:ext>
            </a:extLst>
          </p:cNvPr>
          <p:cNvSpPr>
            <a:spLocks noGrp="1"/>
          </p:cNvSpPr>
          <p:nvPr>
            <p:ph type="ftr" sz="quarter" idx="10"/>
          </p:nvPr>
        </p:nvSpPr>
        <p:spPr>
          <a:xfrm>
            <a:off x="442912" y="6051551"/>
            <a:ext cx="6095048" cy="501649"/>
          </a:xfrm>
        </p:spPr>
        <p:txBody>
          <a:bodyPr/>
          <a:lstStyle/>
          <a:p>
            <a:r>
              <a:rPr lang="en-US" baseline="30000" dirty="0"/>
              <a:t>a</a:t>
            </a:r>
            <a:r>
              <a:rPr lang="en-US" dirty="0"/>
              <a:t>4.1%, n=369 with mutation absence/presence confirmed.</a:t>
            </a:r>
          </a:p>
          <a:p>
            <a:r>
              <a:rPr lang="en-US" dirty="0"/>
              <a:t>HaT, hereditary alpha-tryptasemia; PB, peripheral blood; SD, standard deviation; VAF, variant allele fraction.</a:t>
            </a:r>
          </a:p>
        </p:txBody>
      </p:sp>
      <p:graphicFrame>
        <p:nvGraphicFramePr>
          <p:cNvPr id="4" name="Table 3">
            <a:extLst>
              <a:ext uri="{FF2B5EF4-FFF2-40B4-BE49-F238E27FC236}">
                <a16:creationId xmlns:a16="http://schemas.microsoft.com/office/drawing/2014/main" id="{7D0EA933-4699-6274-C295-9587BCDFB2D8}"/>
              </a:ext>
            </a:extLst>
          </p:cNvPr>
          <p:cNvGraphicFramePr>
            <a:graphicFrameLocks noGrp="1"/>
          </p:cNvGraphicFramePr>
          <p:nvPr>
            <p:extLst>
              <p:ext uri="{D42A27DB-BD31-4B8C-83A1-F6EECF244321}">
                <p14:modId xmlns:p14="http://schemas.microsoft.com/office/powerpoint/2010/main" val="2994888903"/>
              </p:ext>
            </p:extLst>
          </p:nvPr>
        </p:nvGraphicFramePr>
        <p:xfrm>
          <a:off x="695325" y="2470115"/>
          <a:ext cx="6346825" cy="3205353"/>
        </p:xfrm>
        <a:graphic>
          <a:graphicData uri="http://schemas.openxmlformats.org/drawingml/2006/table">
            <a:tbl>
              <a:tblPr firstRow="1" bandRow="1">
                <a:tableStyleId>{5C22544A-7EE6-4342-B048-85BDC9FD1C3A}</a:tableStyleId>
              </a:tblPr>
              <a:tblGrid>
                <a:gridCol w="3552825">
                  <a:extLst>
                    <a:ext uri="{9D8B030D-6E8A-4147-A177-3AD203B41FA5}">
                      <a16:colId xmlns:a16="http://schemas.microsoft.com/office/drawing/2014/main" val="4263299806"/>
                    </a:ext>
                  </a:extLst>
                </a:gridCol>
                <a:gridCol w="2794000">
                  <a:extLst>
                    <a:ext uri="{9D8B030D-6E8A-4147-A177-3AD203B41FA5}">
                      <a16:colId xmlns:a16="http://schemas.microsoft.com/office/drawing/2014/main" val="1606424471"/>
                    </a:ext>
                  </a:extLst>
                </a:gridCol>
              </a:tblGrid>
              <a:tr h="374527">
                <a:tc>
                  <a:txBody>
                    <a:bodyPr/>
                    <a:lstStyle/>
                    <a:p>
                      <a:endParaRPr lang="en-US" sz="1400" strike="sngStrike" dirty="0">
                        <a:solidFill>
                          <a:srgbClr val="FFFF00"/>
                        </a:solidFill>
                      </a:endParaRPr>
                    </a:p>
                  </a:txBody>
                  <a:tcPr anchor="ctr">
                    <a:lnR w="952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113468"/>
                    </a:solidFill>
                  </a:tcPr>
                </a:tc>
                <a:tc>
                  <a:txBody>
                    <a:bodyPr/>
                    <a:lstStyle/>
                    <a:p>
                      <a:pPr algn="ctr"/>
                      <a:r>
                        <a:rPr lang="en-US" sz="1400" dirty="0"/>
                        <a:t>All enrolled patients (N=381)</a:t>
                      </a:r>
                    </a:p>
                  </a:txBody>
                  <a:tcPr anchor="ctr">
                    <a:lnL w="952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13468"/>
                    </a:solidFill>
                  </a:tcPr>
                </a:tc>
                <a:extLst>
                  <a:ext uri="{0D108BD9-81ED-4DB2-BD59-A6C34878D82A}">
                    <a16:rowId xmlns:a16="http://schemas.microsoft.com/office/drawing/2014/main" val="2456165351"/>
                  </a:ext>
                </a:extLst>
              </a:tr>
              <a:tr h="361850">
                <a:tc>
                  <a:txBody>
                    <a:bodyPr/>
                    <a:lstStyle/>
                    <a:p>
                      <a:r>
                        <a:rPr lang="en-US" sz="1400" b="1" i="1" dirty="0">
                          <a:solidFill>
                            <a:schemeClr val="tx2"/>
                          </a:solidFill>
                        </a:rPr>
                        <a:t>KIT</a:t>
                      </a:r>
                      <a:r>
                        <a:rPr lang="en-US" sz="1400" b="1" dirty="0">
                          <a:solidFill>
                            <a:schemeClr val="tx2"/>
                          </a:solidFill>
                        </a:rPr>
                        <a:t> D816V mutation, n (%)</a:t>
                      </a:r>
                    </a:p>
                  </a:txBody>
                  <a:tcPr anchor="ctr">
                    <a:lnR w="952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algn="ctr"/>
                      <a:endParaRPr lang="en-US" sz="1400" dirty="0">
                        <a:solidFill>
                          <a:schemeClr val="tx2"/>
                        </a:solidFill>
                      </a:endParaRPr>
                    </a:p>
                  </a:txBody>
                  <a:tcPr anchor="ctr">
                    <a:lnL w="952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697074888"/>
                  </a:ext>
                </a:extLst>
              </a:tr>
              <a:tr h="309168">
                <a:tc>
                  <a:txBody>
                    <a:bodyPr/>
                    <a:lstStyle/>
                    <a:p>
                      <a:r>
                        <a:rPr lang="en-US" sz="1400" b="0" dirty="0">
                          <a:solidFill>
                            <a:schemeClr val="tx2"/>
                          </a:solidFill>
                        </a:rPr>
                        <a:t>Detected</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b="1" dirty="0">
                          <a:solidFill>
                            <a:schemeClr val="tx2"/>
                          </a:solidFill>
                        </a:rPr>
                        <a:t>15 (4)</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806177872"/>
                  </a:ext>
                </a:extLst>
              </a:tr>
              <a:tr h="309168">
                <a:tc>
                  <a:txBody>
                    <a:bodyPr/>
                    <a:lstStyle/>
                    <a:p>
                      <a:r>
                        <a:rPr lang="en-US" sz="1400" b="0" dirty="0">
                          <a:solidFill>
                            <a:schemeClr val="tx2"/>
                          </a:solidFill>
                        </a:rPr>
                        <a:t>Not detected</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solidFill>
                            <a:schemeClr val="tx2"/>
                          </a:solidFill>
                        </a:rPr>
                        <a:t>354 (92.9)</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783326004"/>
                  </a:ext>
                </a:extLst>
              </a:tr>
              <a:tr h="309168">
                <a:tc>
                  <a:txBody>
                    <a:bodyPr/>
                    <a:lstStyle/>
                    <a:p>
                      <a:r>
                        <a:rPr lang="en-US" sz="1400" dirty="0">
                          <a:solidFill>
                            <a:schemeClr val="tx2"/>
                          </a:solidFill>
                        </a:rPr>
                        <a:t>Unknown</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solidFill>
                            <a:schemeClr val="tx2"/>
                          </a:solidFill>
                        </a:rPr>
                        <a:t>12 (3.1)</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87661333"/>
                  </a:ext>
                </a:extLst>
              </a:tr>
              <a:tr h="309168">
                <a:tc>
                  <a:txBody>
                    <a:bodyPr/>
                    <a:lstStyle/>
                    <a:p>
                      <a:r>
                        <a:rPr lang="en-US" sz="1400" dirty="0">
                          <a:solidFill>
                            <a:schemeClr val="tx2"/>
                          </a:solidFill>
                        </a:rPr>
                        <a:t>Total</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solidFill>
                            <a:schemeClr val="tx2"/>
                          </a:solidFill>
                        </a:rPr>
                        <a:t>381 (100)</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351464743"/>
                  </a:ext>
                </a:extLst>
              </a:tr>
              <a:tr h="285650">
                <a:tc>
                  <a:txBody>
                    <a:bodyPr/>
                    <a:lstStyle/>
                    <a:p>
                      <a:r>
                        <a:rPr lang="en-US" sz="1400" b="1" i="1" dirty="0">
                          <a:solidFill>
                            <a:schemeClr val="tx2"/>
                          </a:solidFill>
                        </a:rPr>
                        <a:t>KIT</a:t>
                      </a:r>
                      <a:r>
                        <a:rPr lang="en-US" sz="1400" b="1" dirty="0">
                          <a:solidFill>
                            <a:schemeClr val="tx2"/>
                          </a:solidFill>
                        </a:rPr>
                        <a:t> D816V VAF, %</a:t>
                      </a:r>
                    </a:p>
                  </a:txBody>
                  <a:tcPr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tc>
                  <a:txBody>
                    <a:bodyPr/>
                    <a:lstStyle/>
                    <a:p>
                      <a:pPr algn="ctr"/>
                      <a:endParaRPr lang="en-US" sz="1400" dirty="0">
                        <a:solidFill>
                          <a:schemeClr val="tx2"/>
                        </a:solidFill>
                      </a:endParaRP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518288180"/>
                  </a:ext>
                </a:extLst>
              </a:tr>
              <a:tr h="309168">
                <a:tc>
                  <a:txBody>
                    <a:bodyPr/>
                    <a:lstStyle/>
                    <a:p>
                      <a:r>
                        <a:rPr lang="en-US" sz="1400" dirty="0">
                          <a:solidFill>
                            <a:schemeClr val="tx2"/>
                          </a:solidFill>
                        </a:rPr>
                        <a:t>N</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tc>
                  <a:txBody>
                    <a:bodyPr/>
                    <a:lstStyle/>
                    <a:p>
                      <a:pPr algn="ctr"/>
                      <a:r>
                        <a:rPr lang="en-US" sz="1400" dirty="0">
                          <a:solidFill>
                            <a:schemeClr val="tx2"/>
                          </a:solidFill>
                        </a:rPr>
                        <a:t>369</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2359822"/>
                  </a:ext>
                </a:extLst>
              </a:tr>
              <a:tr h="309168">
                <a:tc>
                  <a:txBody>
                    <a:bodyPr/>
                    <a:lstStyle/>
                    <a:p>
                      <a:r>
                        <a:rPr lang="en-US" sz="1400" dirty="0">
                          <a:solidFill>
                            <a:schemeClr val="tx2"/>
                          </a:solidFill>
                        </a:rPr>
                        <a:t>Mean (SD)</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a:r>
                        <a:rPr lang="en-US" sz="1400" dirty="0">
                          <a:solidFill>
                            <a:schemeClr val="tx2"/>
                          </a:solidFill>
                        </a:rPr>
                        <a:t>0.2 (2.27)</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28137811"/>
                  </a:ext>
                </a:extLst>
              </a:tr>
              <a:tr h="309168">
                <a:tc>
                  <a:txBody>
                    <a:bodyPr/>
                    <a:lstStyle/>
                    <a:p>
                      <a:r>
                        <a:rPr lang="en-US" sz="1400" dirty="0">
                          <a:solidFill>
                            <a:schemeClr val="tx2"/>
                          </a:solidFill>
                        </a:rPr>
                        <a:t>Range, min, max</a:t>
                      </a:r>
                    </a:p>
                  </a:txBody>
                  <a:tcPr marL="27432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solidFill>
                      <a:schemeClr val="bg1">
                        <a:lumMod val="95000"/>
                      </a:schemeClr>
                    </a:solidFill>
                  </a:tcPr>
                </a:tc>
                <a:tc>
                  <a:txBody>
                    <a:bodyPr/>
                    <a:lstStyle/>
                    <a:p>
                      <a:pPr algn="ctr"/>
                      <a:r>
                        <a:rPr lang="en-US" sz="1400" dirty="0">
                          <a:solidFill>
                            <a:schemeClr val="tx2"/>
                          </a:solidFill>
                        </a:rPr>
                        <a:t>0, 37</a:t>
                      </a: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359071963"/>
                  </a:ext>
                </a:extLst>
              </a:tr>
            </a:tbl>
          </a:graphicData>
        </a:graphic>
      </p:graphicFrame>
      <p:sp>
        <p:nvSpPr>
          <p:cNvPr id="5" name="Rectangle: Rounded Corners 4">
            <a:extLst>
              <a:ext uri="{FF2B5EF4-FFF2-40B4-BE49-F238E27FC236}">
                <a16:creationId xmlns:a16="http://schemas.microsoft.com/office/drawing/2014/main" id="{25CD3D5C-311C-4F71-0A22-3D0C980158AF}"/>
              </a:ext>
            </a:extLst>
          </p:cNvPr>
          <p:cNvSpPr/>
          <p:nvPr/>
        </p:nvSpPr>
        <p:spPr>
          <a:xfrm>
            <a:off x="695325" y="1460500"/>
            <a:ext cx="10744200" cy="698868"/>
          </a:xfrm>
          <a:prstGeom prst="roundRect">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b="1" i="1" dirty="0">
                <a:solidFill>
                  <a:schemeClr val="tx2"/>
                </a:solidFill>
              </a:rPr>
              <a:t>KIT</a:t>
            </a:r>
            <a:r>
              <a:rPr lang="en-US" sz="2000" b="1" dirty="0">
                <a:solidFill>
                  <a:schemeClr val="tx2"/>
                </a:solidFill>
              </a:rPr>
              <a:t> D816V mutation was detected in 15 patients in PB </a:t>
            </a:r>
            <a:br>
              <a:rPr lang="en-US" sz="2000" dirty="0">
                <a:solidFill>
                  <a:schemeClr val="tx2"/>
                </a:solidFill>
              </a:rPr>
            </a:br>
            <a:r>
              <a:rPr lang="en-US" sz="2000" dirty="0">
                <a:solidFill>
                  <a:schemeClr val="tx2"/>
                </a:solidFill>
              </a:rPr>
              <a:t>(primary endpoint; 4%, N=381 enrolled</a:t>
            </a:r>
            <a:r>
              <a:rPr lang="en-US" sz="2000" baseline="30000" dirty="0">
                <a:solidFill>
                  <a:schemeClr val="tx2"/>
                </a:solidFill>
              </a:rPr>
              <a:t>a</a:t>
            </a:r>
            <a:r>
              <a:rPr lang="en-US" sz="2000" dirty="0">
                <a:solidFill>
                  <a:schemeClr val="tx2"/>
                </a:solidFill>
              </a:rPr>
              <a:t>)</a:t>
            </a:r>
          </a:p>
        </p:txBody>
      </p:sp>
      <p:sp>
        <p:nvSpPr>
          <p:cNvPr id="7" name="Rectangle 6">
            <a:extLst>
              <a:ext uri="{FF2B5EF4-FFF2-40B4-BE49-F238E27FC236}">
                <a16:creationId xmlns:a16="http://schemas.microsoft.com/office/drawing/2014/main" id="{BF424784-8BF5-F299-D8EF-DA1021006919}"/>
              </a:ext>
            </a:extLst>
          </p:cNvPr>
          <p:cNvSpPr/>
          <p:nvPr/>
        </p:nvSpPr>
        <p:spPr>
          <a:xfrm>
            <a:off x="685799" y="3210471"/>
            <a:ext cx="6346825" cy="308258"/>
          </a:xfrm>
          <a:prstGeom prst="rect">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B0F6B84F-9073-2681-35BB-1E3BA3CB6D67}"/>
              </a:ext>
            </a:extLst>
          </p:cNvPr>
          <p:cNvSpPr/>
          <p:nvPr/>
        </p:nvSpPr>
        <p:spPr>
          <a:xfrm>
            <a:off x="7402044" y="3409503"/>
            <a:ext cx="4037481" cy="1134422"/>
          </a:xfrm>
          <a:prstGeom prst="roundRect">
            <a:avLst>
              <a:gd name="adj" fmla="val 8297"/>
            </a:avLst>
          </a:prstGeom>
          <a:solidFill>
            <a:schemeClr val="accent1"/>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867" tIns="60933" rIns="121867" bIns="60933" numCol="1" spcCol="0" rtlCol="0" fromWordArt="0" anchor="ctr" anchorCtr="0" forceAA="0" compatLnSpc="1">
            <a:prstTxWarp prst="textNoShape">
              <a:avLst/>
            </a:prstTxWarp>
            <a:noAutofit/>
          </a:bodyPr>
          <a:lstStyle/>
          <a:p>
            <a:pPr>
              <a:defRPr/>
            </a:pPr>
            <a:r>
              <a:rPr lang="en-US" dirty="0">
                <a:solidFill>
                  <a:schemeClr val="bg1"/>
                </a:solidFill>
              </a:rPr>
              <a:t>15% of patients (2/13) who met all 3 inclusion criteria were </a:t>
            </a:r>
            <a:r>
              <a:rPr lang="en-US" i="1" dirty="0">
                <a:solidFill>
                  <a:schemeClr val="bg1"/>
                </a:solidFill>
              </a:rPr>
              <a:t>KIT</a:t>
            </a:r>
            <a:r>
              <a:rPr lang="en-US" dirty="0">
                <a:solidFill>
                  <a:schemeClr val="bg1"/>
                </a:solidFill>
              </a:rPr>
              <a:t> D816V positive</a:t>
            </a:r>
            <a:endParaRPr lang="en-US" i="0" u="none" strike="noStrike" kern="1200" cap="none" spc="0" normalizeH="0" baseline="0" noProof="0" dirty="0">
              <a:ln>
                <a:noFill/>
              </a:ln>
              <a:solidFill>
                <a:schemeClr val="bg1"/>
              </a:solidFill>
              <a:effectLst/>
              <a:uLnTx/>
              <a:uFillTx/>
              <a:latin typeface="Arial"/>
              <a:cs typeface="Arial"/>
            </a:endParaRPr>
          </a:p>
        </p:txBody>
      </p:sp>
      <p:sp>
        <p:nvSpPr>
          <p:cNvPr id="15" name="TextBox 14">
            <a:extLst>
              <a:ext uri="{FF2B5EF4-FFF2-40B4-BE49-F238E27FC236}">
                <a16:creationId xmlns:a16="http://schemas.microsoft.com/office/drawing/2014/main" id="{2DBB13FD-8C87-6761-E0B6-B0972D7F72E4}"/>
              </a:ext>
            </a:extLst>
          </p:cNvPr>
          <p:cNvSpPr txBox="1"/>
          <p:nvPr/>
        </p:nvSpPr>
        <p:spPr>
          <a:xfrm>
            <a:off x="7402045" y="4826969"/>
            <a:ext cx="4347044" cy="338554"/>
          </a:xfrm>
          <a:prstGeom prst="rect">
            <a:avLst/>
          </a:prstGeom>
          <a:noFill/>
        </p:spPr>
        <p:txBody>
          <a:bodyPr wrap="square" lIns="0" rtlCol="0">
            <a:spAutoFit/>
          </a:bodyPr>
          <a:lstStyle/>
          <a:p>
            <a:pPr marL="228600" indent="-228600">
              <a:buFont typeface="Arial" panose="020B0604020202020204" pitchFamily="34" charset="0"/>
              <a:buChar char="•"/>
            </a:pPr>
            <a:r>
              <a:rPr lang="en-US" sz="1600" dirty="0"/>
              <a:t>138 patients (36.2%) tested positive for HaT</a:t>
            </a:r>
          </a:p>
        </p:txBody>
      </p:sp>
    </p:spTree>
    <p:extLst>
      <p:ext uri="{BB962C8B-B14F-4D97-AF65-F5344CB8AC3E}">
        <p14:creationId xmlns:p14="http://schemas.microsoft.com/office/powerpoint/2010/main" val="460983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6607-CBB1-49B9-4CF2-18467139CEEC}"/>
              </a:ext>
            </a:extLst>
          </p:cNvPr>
          <p:cNvSpPr>
            <a:spLocks noGrp="1"/>
          </p:cNvSpPr>
          <p:nvPr>
            <p:ph type="title"/>
          </p:nvPr>
        </p:nvSpPr>
        <p:spPr>
          <a:xfrm>
            <a:off x="442913" y="301717"/>
            <a:ext cx="11306175" cy="747239"/>
          </a:xfrm>
        </p:spPr>
        <p:txBody>
          <a:bodyPr/>
          <a:lstStyle/>
          <a:p>
            <a:r>
              <a:rPr lang="en-US" dirty="0"/>
              <a:t>Detection of </a:t>
            </a:r>
            <a:r>
              <a:rPr lang="en-US" i="1" dirty="0"/>
              <a:t>KIT</a:t>
            </a:r>
            <a:r>
              <a:rPr lang="en-US" dirty="0"/>
              <a:t> D816V was higher in patients who experienced severe anaphylaxis </a:t>
            </a:r>
          </a:p>
        </p:txBody>
      </p:sp>
      <p:sp>
        <p:nvSpPr>
          <p:cNvPr id="3" name="Footer Placeholder 2">
            <a:extLst>
              <a:ext uri="{FF2B5EF4-FFF2-40B4-BE49-F238E27FC236}">
                <a16:creationId xmlns:a16="http://schemas.microsoft.com/office/drawing/2014/main" id="{38EF03AE-0820-BA8C-216C-489DC4CD9634}"/>
              </a:ext>
            </a:extLst>
          </p:cNvPr>
          <p:cNvSpPr>
            <a:spLocks noGrp="1"/>
          </p:cNvSpPr>
          <p:nvPr>
            <p:ph type="ftr" sz="quarter" idx="10"/>
          </p:nvPr>
        </p:nvSpPr>
        <p:spPr>
          <a:xfrm>
            <a:off x="442913" y="6040743"/>
            <a:ext cx="11214098" cy="501649"/>
          </a:xfrm>
        </p:spPr>
        <p:txBody>
          <a:bodyPr/>
          <a:lstStyle/>
          <a:p>
            <a:r>
              <a:rPr lang="en-GB" baseline="30000" dirty="0"/>
              <a:t>a</a:t>
            </a:r>
            <a:r>
              <a:rPr lang="en-GB" dirty="0"/>
              <a:t>Involvement is characterized by skin (pruritus, uritcaria, flushing and angioedema), cardiovascular (tachycardia, syncope, and hypotension), gastrointestinal (diarrhea, nausea, vomiting, and gastrointestinal cramping) or respiratory/naso-ocular (wheezing, conjunctival injection, and nasal stuffiness).</a:t>
            </a:r>
          </a:p>
        </p:txBody>
      </p:sp>
      <p:graphicFrame>
        <p:nvGraphicFramePr>
          <p:cNvPr id="7" name="Table 6">
            <a:extLst>
              <a:ext uri="{FF2B5EF4-FFF2-40B4-BE49-F238E27FC236}">
                <a16:creationId xmlns:a16="http://schemas.microsoft.com/office/drawing/2014/main" id="{E9895FE3-8017-0EEF-4168-379B04DE98E4}"/>
              </a:ext>
            </a:extLst>
          </p:cNvPr>
          <p:cNvGraphicFramePr>
            <a:graphicFrameLocks noGrp="1"/>
          </p:cNvGraphicFramePr>
          <p:nvPr>
            <p:extLst>
              <p:ext uri="{D42A27DB-BD31-4B8C-83A1-F6EECF244321}">
                <p14:modId xmlns:p14="http://schemas.microsoft.com/office/powerpoint/2010/main" val="2909625265"/>
              </p:ext>
            </p:extLst>
          </p:nvPr>
        </p:nvGraphicFramePr>
        <p:xfrm>
          <a:off x="442913" y="1464408"/>
          <a:ext cx="6100353" cy="3200400"/>
        </p:xfrm>
        <a:graphic>
          <a:graphicData uri="http://schemas.openxmlformats.org/drawingml/2006/table">
            <a:tbl>
              <a:tblPr firstRow="1" bandRow="1">
                <a:tableStyleId>{5C22544A-7EE6-4342-B048-85BDC9FD1C3A}</a:tableStyleId>
              </a:tblPr>
              <a:tblGrid>
                <a:gridCol w="1248514">
                  <a:extLst>
                    <a:ext uri="{9D8B030D-6E8A-4147-A177-3AD203B41FA5}">
                      <a16:colId xmlns:a16="http://schemas.microsoft.com/office/drawing/2014/main" val="388867877"/>
                    </a:ext>
                  </a:extLst>
                </a:gridCol>
                <a:gridCol w="1206941">
                  <a:extLst>
                    <a:ext uri="{9D8B030D-6E8A-4147-A177-3AD203B41FA5}">
                      <a16:colId xmlns:a16="http://schemas.microsoft.com/office/drawing/2014/main" val="2361761941"/>
                    </a:ext>
                  </a:extLst>
                </a:gridCol>
                <a:gridCol w="1282700">
                  <a:extLst>
                    <a:ext uri="{9D8B030D-6E8A-4147-A177-3AD203B41FA5}">
                      <a16:colId xmlns:a16="http://schemas.microsoft.com/office/drawing/2014/main" val="2409432089"/>
                    </a:ext>
                  </a:extLst>
                </a:gridCol>
                <a:gridCol w="2362198">
                  <a:extLst>
                    <a:ext uri="{9D8B030D-6E8A-4147-A177-3AD203B41FA5}">
                      <a16:colId xmlns:a16="http://schemas.microsoft.com/office/drawing/2014/main" val="410700004"/>
                    </a:ext>
                  </a:extLst>
                </a:gridCol>
              </a:tblGrid>
              <a:tr h="182767">
                <a:tc>
                  <a:txBody>
                    <a:bodyPr/>
                    <a:lstStyle/>
                    <a:p>
                      <a:pPr algn="ctr"/>
                      <a:r>
                        <a:rPr lang="en-US" sz="1800" dirty="0"/>
                        <a:t>Criterion 1</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tc>
                  <a:txBody>
                    <a:bodyPr/>
                    <a:lstStyle/>
                    <a:p>
                      <a:pPr algn="ctr"/>
                      <a:r>
                        <a:rPr lang="en-US" sz="1800" dirty="0"/>
                        <a:t>Criterion 2</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tc>
                  <a:txBody>
                    <a:bodyPr/>
                    <a:lstStyle/>
                    <a:p>
                      <a:pPr algn="ctr"/>
                      <a:r>
                        <a:rPr lang="en-US" sz="1800" dirty="0"/>
                        <a:t>Criterion 3</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tc>
                  <a:txBody>
                    <a:bodyPr/>
                    <a:lstStyle/>
                    <a:p>
                      <a:pPr algn="ctr"/>
                      <a:r>
                        <a:rPr lang="en-US" sz="1800" i="1" dirty="0"/>
                        <a:t>KIT</a:t>
                      </a:r>
                      <a:r>
                        <a:rPr lang="en-US" sz="1800" dirty="0"/>
                        <a:t> D816V positive, n/N (%)</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extLst>
                  <a:ext uri="{0D108BD9-81ED-4DB2-BD59-A6C34878D82A}">
                    <a16:rowId xmlns:a16="http://schemas.microsoft.com/office/drawing/2014/main" val="644568489"/>
                  </a:ext>
                </a:extLst>
              </a:tr>
              <a:tr h="0">
                <a:tc>
                  <a:txBody>
                    <a:bodyPr/>
                    <a:lstStyle/>
                    <a:p>
                      <a:pPr algn="ctr"/>
                      <a:r>
                        <a:rPr lang="en-US" sz="1800" dirty="0"/>
                        <a:t>Yes</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a:txBody>
                    <a:bodyPr/>
                    <a:lstStyle/>
                    <a:p>
                      <a:pPr algn="ctr"/>
                      <a:r>
                        <a:rPr lang="en-US" sz="1800" dirty="0"/>
                        <a:t>2/13 (15)</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42157634"/>
                  </a:ext>
                </a:extLst>
              </a:tr>
              <a:tr h="223407">
                <a:tc>
                  <a:txBody>
                    <a:bodyPr/>
                    <a:lstStyle/>
                    <a:p>
                      <a:pPr algn="ctr"/>
                      <a:r>
                        <a:rPr lang="en-US" sz="1800" dirty="0"/>
                        <a:t>No</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a:txBody>
                    <a:bodyPr/>
                    <a:lstStyle/>
                    <a:p>
                      <a:pPr algn="ctr"/>
                      <a:r>
                        <a:rPr lang="en-US" sz="1800" dirty="0"/>
                        <a:t>1/11 (9)</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4911327"/>
                  </a:ext>
                </a:extLst>
              </a:tr>
              <a:tr h="223407">
                <a:tc>
                  <a:txBody>
                    <a:bodyPr/>
                    <a:lstStyle/>
                    <a:p>
                      <a:pPr algn="ctr"/>
                      <a:r>
                        <a:rPr lang="en-US" sz="1800" dirty="0"/>
                        <a:t>No</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a:txBody>
                    <a:bodyPr/>
                    <a:lstStyle/>
                    <a:p>
                      <a:pPr algn="ctr"/>
                      <a:r>
                        <a:rPr lang="en-US" sz="1800" dirty="0"/>
                        <a:t>2/35 (6)</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2595206"/>
                  </a:ext>
                </a:extLst>
              </a:tr>
              <a:tr h="223407">
                <a:tc>
                  <a:txBody>
                    <a:bodyPr/>
                    <a:lstStyle/>
                    <a:p>
                      <a:pPr algn="ctr"/>
                      <a:r>
                        <a:rPr lang="en-US" sz="1800" dirty="0"/>
                        <a:t>Yes</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a:txBody>
                    <a:bodyPr/>
                    <a:lstStyle/>
                    <a:p>
                      <a:pPr algn="ctr"/>
                      <a:r>
                        <a:rPr lang="en-US" sz="1800" dirty="0"/>
                        <a:t>1/17 (6)</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32442135"/>
                  </a:ext>
                </a:extLst>
              </a:tr>
              <a:tr h="223407">
                <a:tc>
                  <a:txBody>
                    <a:bodyPr/>
                    <a:lstStyle/>
                    <a:p>
                      <a:pPr algn="ctr"/>
                      <a:r>
                        <a:rPr lang="en-US" sz="1800" dirty="0"/>
                        <a:t>No</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5/132 (4)</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35038904"/>
                  </a:ext>
                </a:extLst>
              </a:tr>
              <a:tr h="0">
                <a:tc>
                  <a:txBody>
                    <a:bodyPr/>
                    <a:lstStyle/>
                    <a:p>
                      <a:pPr algn="ctr"/>
                      <a:r>
                        <a:rPr lang="en-US" sz="1800" dirty="0"/>
                        <a:t>Yes</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4/150 (3)</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909578278"/>
                  </a:ext>
                </a:extLst>
              </a:tr>
              <a:tr h="0">
                <a:tc>
                  <a:txBody>
                    <a:bodyPr/>
                    <a:lstStyle/>
                    <a:p>
                      <a:pPr algn="ctr"/>
                      <a:r>
                        <a:rPr lang="en-US" sz="1800" dirty="0"/>
                        <a:t>Yes</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a:txBody>
                    <a:bodyPr/>
                    <a:lstStyle/>
                    <a:p>
                      <a:pPr algn="ctr"/>
                      <a:r>
                        <a:rPr lang="en-US" sz="1800" dirty="0"/>
                        <a:t>Yes</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a:txBody>
                    <a:bodyPr/>
                    <a:lstStyle/>
                    <a:p>
                      <a:pPr algn="ctr"/>
                      <a:r>
                        <a:rPr lang="en-US" sz="1800" dirty="0"/>
                        <a:t>No</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800" dirty="0"/>
                        <a:t>0</a:t>
                      </a:r>
                    </a:p>
                  </a:txBody>
                  <a:tcPr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379747411"/>
                  </a:ext>
                </a:extLst>
              </a:tr>
            </a:tbl>
          </a:graphicData>
        </a:graphic>
      </p:graphicFrame>
      <p:sp>
        <p:nvSpPr>
          <p:cNvPr id="9" name="TextBox 8">
            <a:extLst>
              <a:ext uri="{FF2B5EF4-FFF2-40B4-BE49-F238E27FC236}">
                <a16:creationId xmlns:a16="http://schemas.microsoft.com/office/drawing/2014/main" id="{BCBB5581-B637-25F3-5C67-EA0302C2F0BE}"/>
              </a:ext>
            </a:extLst>
          </p:cNvPr>
          <p:cNvSpPr txBox="1"/>
          <p:nvPr/>
        </p:nvSpPr>
        <p:spPr>
          <a:xfrm>
            <a:off x="6585137" y="2181083"/>
            <a:ext cx="4973228" cy="1908215"/>
          </a:xfrm>
          <a:prstGeom prst="rect">
            <a:avLst/>
          </a:prstGeom>
          <a:noFill/>
        </p:spPr>
        <p:txBody>
          <a:bodyPr wrap="square" lIns="91440" tIns="45720" rIns="91440" bIns="45720" rtlCol="0" anchor="t">
            <a:spAutoFit/>
          </a:bodyPr>
          <a:lstStyle/>
          <a:p>
            <a:pPr marL="514350" indent="-285750">
              <a:spcAft>
                <a:spcPts val="600"/>
              </a:spcAft>
              <a:buFont typeface="Arial" panose="020B0604020202020204" pitchFamily="34" charset="0"/>
              <a:buChar char="•"/>
            </a:pPr>
            <a:r>
              <a:rPr lang="en-US" dirty="0">
                <a:solidFill>
                  <a:srgbClr val="00263D"/>
                </a:solidFill>
                <a:latin typeface="Arial"/>
              </a:rPr>
              <a:t>Overall, </a:t>
            </a:r>
            <a:r>
              <a:rPr lang="en-US" b="1" dirty="0">
                <a:solidFill>
                  <a:srgbClr val="00263D"/>
                </a:solidFill>
                <a:latin typeface="Arial"/>
              </a:rPr>
              <a:t>8/15 (67%)</a:t>
            </a:r>
            <a:r>
              <a:rPr lang="en-US" dirty="0">
                <a:solidFill>
                  <a:srgbClr val="00263D"/>
                </a:solidFill>
                <a:latin typeface="Arial"/>
              </a:rPr>
              <a:t> patients positive for </a:t>
            </a:r>
            <a:r>
              <a:rPr lang="en-US" i="1" dirty="0">
                <a:solidFill>
                  <a:srgbClr val="00263D"/>
                </a:solidFill>
                <a:latin typeface="Arial"/>
              </a:rPr>
              <a:t>KIT</a:t>
            </a:r>
            <a:r>
              <a:rPr lang="en-US" dirty="0">
                <a:solidFill>
                  <a:srgbClr val="00263D"/>
                </a:solidFill>
                <a:latin typeface="Arial"/>
              </a:rPr>
              <a:t> D816V met criterion 2 </a:t>
            </a:r>
          </a:p>
          <a:p>
            <a:pPr marL="971550" lvl="1" indent="-285750">
              <a:spcAft>
                <a:spcPts val="600"/>
              </a:spcAft>
              <a:buFont typeface="Arial" panose="020B0604020202020204" pitchFamily="34" charset="0"/>
              <a:buChar char="–"/>
            </a:pPr>
            <a:r>
              <a:rPr lang="en-US" dirty="0">
                <a:solidFill>
                  <a:srgbClr val="00263D"/>
                </a:solidFill>
                <a:latin typeface="Arial"/>
              </a:rPr>
              <a:t>7/8 (88%) had ≥ grade 3 Ring and Messmer anaphylaxis</a:t>
            </a:r>
          </a:p>
          <a:p>
            <a:pPr marL="514350" indent="-285750">
              <a:buFont typeface="Arial" panose="020B0604020202020204" pitchFamily="34" charset="0"/>
              <a:buChar char="•"/>
            </a:pPr>
            <a:r>
              <a:rPr lang="en-US" dirty="0">
                <a:solidFill>
                  <a:srgbClr val="00263D"/>
                </a:solidFill>
              </a:rPr>
              <a:t>93% of patients </a:t>
            </a:r>
            <a:r>
              <a:rPr lang="en-US" dirty="0">
                <a:solidFill>
                  <a:srgbClr val="00263D"/>
                </a:solidFill>
                <a:latin typeface="Arial"/>
              </a:rPr>
              <a:t>positive for </a:t>
            </a:r>
            <a:r>
              <a:rPr lang="en-US" i="1" dirty="0">
                <a:solidFill>
                  <a:srgbClr val="00263D"/>
                </a:solidFill>
                <a:latin typeface="Arial"/>
              </a:rPr>
              <a:t>KIT</a:t>
            </a:r>
            <a:r>
              <a:rPr lang="en-US" dirty="0">
                <a:solidFill>
                  <a:srgbClr val="00263D"/>
                </a:solidFill>
                <a:latin typeface="Arial"/>
              </a:rPr>
              <a:t> D816V </a:t>
            </a:r>
            <a:r>
              <a:rPr lang="en-US" dirty="0">
                <a:solidFill>
                  <a:srgbClr val="00263D"/>
                </a:solidFill>
              </a:rPr>
              <a:t>experienced anaphylaxis</a:t>
            </a:r>
          </a:p>
        </p:txBody>
      </p:sp>
      <p:grpSp>
        <p:nvGrpSpPr>
          <p:cNvPr id="10" name="Group 9">
            <a:extLst>
              <a:ext uri="{FF2B5EF4-FFF2-40B4-BE49-F238E27FC236}">
                <a16:creationId xmlns:a16="http://schemas.microsoft.com/office/drawing/2014/main" id="{D98C6276-C0E7-00CF-35FA-DB641C4651B0}"/>
              </a:ext>
            </a:extLst>
          </p:cNvPr>
          <p:cNvGrpSpPr/>
          <p:nvPr/>
        </p:nvGrpSpPr>
        <p:grpSpPr>
          <a:xfrm>
            <a:off x="451797" y="5017749"/>
            <a:ext cx="11142254" cy="1172701"/>
            <a:chOff x="451797" y="5017749"/>
            <a:chExt cx="11142254" cy="1172701"/>
          </a:xfrm>
        </p:grpSpPr>
        <p:sp>
          <p:nvSpPr>
            <p:cNvPr id="11" name="TextBox 10">
              <a:extLst>
                <a:ext uri="{FF2B5EF4-FFF2-40B4-BE49-F238E27FC236}">
                  <a16:creationId xmlns:a16="http://schemas.microsoft.com/office/drawing/2014/main" id="{0E219498-2689-52EB-83EB-29B5DB3D860E}"/>
                </a:ext>
              </a:extLst>
            </p:cNvPr>
            <p:cNvSpPr txBox="1"/>
            <p:nvPr/>
          </p:nvSpPr>
          <p:spPr>
            <a:xfrm>
              <a:off x="823983" y="5063988"/>
              <a:ext cx="10770068" cy="1126462"/>
            </a:xfrm>
            <a:prstGeom prst="rect">
              <a:avLst/>
            </a:prstGeom>
            <a:noFill/>
          </p:spPr>
          <p:txBody>
            <a:bodyPr wrap="square">
              <a:spAutoFit/>
            </a:bodyPr>
            <a:lstStyle/>
            <a:p>
              <a:pPr>
                <a:lnSpc>
                  <a:spcPct val="80000"/>
                </a:lnSpc>
              </a:pPr>
              <a:r>
                <a:rPr lang="en-US" sz="1400" dirty="0">
                  <a:latin typeface="Arial" panose="020B0604020202020204" pitchFamily="34" charset="0"/>
                  <a:cs typeface="Arial" panose="020B0604020202020204" pitchFamily="34" charset="0"/>
                </a:rPr>
                <a:t>Involvement of ≥2 organ systems</a:t>
              </a:r>
              <a:r>
                <a:rPr lang="en-US" sz="1400" baseline="30000" dirty="0">
                  <a:latin typeface="Arial" panose="020B0604020202020204" pitchFamily="34" charset="0"/>
                  <a:cs typeface="Arial" panose="020B0604020202020204" pitchFamily="34" charset="0"/>
                </a:rPr>
                <a:t>a</a:t>
              </a:r>
              <a:r>
                <a:rPr lang="en-US" sz="1400" dirty="0">
                  <a:latin typeface="Arial" panose="020B0604020202020204" pitchFamily="34" charset="0"/>
                  <a:cs typeface="Arial" panose="020B0604020202020204" pitchFamily="34" charset="0"/>
                </a:rPr>
                <a:t> (cardiovascular involvement necessary) </a:t>
              </a:r>
              <a:r>
                <a:rPr lang="en-US" sz="1400" dirty="0">
                  <a:highlight>
                    <a:srgbClr val="FFFFFF"/>
                  </a:highlight>
                  <a:latin typeface="Arial" panose="020B0604020202020204" pitchFamily="34" charset="0"/>
                  <a:cs typeface="Arial" panose="020B0604020202020204" pitchFamily="34" charset="0"/>
                </a:rPr>
                <a:t>and basal serum tryptase levels ≥8 ng/mL</a:t>
              </a:r>
              <a:br>
                <a:rPr lang="en-US" sz="1400" dirty="0">
                  <a:highlight>
                    <a:srgbClr val="FFFFFF"/>
                  </a:highlight>
                  <a:latin typeface="Arial" panose="020B0604020202020204" pitchFamily="34" charset="0"/>
                  <a:cs typeface="Arial" panose="020B0604020202020204" pitchFamily="34" charset="0"/>
                </a:rPr>
              </a:br>
              <a:endParaRPr lang="en-US" sz="1400" dirty="0">
                <a:highlight>
                  <a:srgbClr val="FFFFFF"/>
                </a:highlight>
                <a:latin typeface="Arial" panose="020B0604020202020204" pitchFamily="34" charset="0"/>
                <a:cs typeface="Arial" panose="020B0604020202020204" pitchFamily="34" charset="0"/>
              </a:endParaRPr>
            </a:p>
            <a:p>
              <a:pPr>
                <a:lnSpc>
                  <a:spcPct val="80000"/>
                </a:lnSpc>
              </a:pPr>
              <a:r>
                <a:rPr lang="en-US" sz="1400" dirty="0">
                  <a:latin typeface="Arial" panose="020B0604020202020204" pitchFamily="34" charset="0"/>
                  <a:cs typeface="Arial" panose="020B0604020202020204" pitchFamily="34" charset="0"/>
                </a:rPr>
                <a:t>Severe anaphylaxis (Ring and Messmer grading ≥II) due to Hymenoptera sting</a:t>
              </a:r>
              <a:br>
                <a:rPr lang="en-US" sz="1400" dirty="0">
                  <a:latin typeface="Arial" panose="020B0604020202020204" pitchFamily="34" charset="0"/>
                  <a:cs typeface="Arial" panose="020B0604020202020204" pitchFamily="34" charset="0"/>
                </a:rPr>
              </a:br>
              <a:endParaRPr lang="en-US" sz="1400" dirty="0">
                <a:latin typeface="Arial" panose="020B0604020202020204" pitchFamily="34" charset="0"/>
                <a:cs typeface="Arial" panose="020B0604020202020204" pitchFamily="34" charset="0"/>
              </a:endParaRPr>
            </a:p>
            <a:p>
              <a:pPr>
                <a:lnSpc>
                  <a:spcPct val="80000"/>
                </a:lnSpc>
              </a:pPr>
              <a:r>
                <a:rPr lang="en-US" sz="1400" dirty="0">
                  <a:latin typeface="Arial" panose="020B0604020202020204" pitchFamily="34" charset="0"/>
                  <a:cs typeface="Arial" panose="020B0604020202020204" pitchFamily="34" charset="0"/>
                </a:rPr>
                <a:t>Severe anaphylaxis (Ring and Messmer grading ≥II) with cardiovascular involvement and event-related tryptase elevation fitting the formula 20% of baseline plus 2 ng/mL evaluated in ≥1 event </a:t>
              </a:r>
            </a:p>
          </p:txBody>
        </p:sp>
        <p:sp>
          <p:nvSpPr>
            <p:cNvPr id="12" name="Rectangle: Rounded Corners 11">
              <a:extLst>
                <a:ext uri="{FF2B5EF4-FFF2-40B4-BE49-F238E27FC236}">
                  <a16:creationId xmlns:a16="http://schemas.microsoft.com/office/drawing/2014/main" id="{867855BD-B3AE-4748-FD16-DDB390A02E3B}"/>
                </a:ext>
              </a:extLst>
            </p:cNvPr>
            <p:cNvSpPr/>
            <p:nvPr/>
          </p:nvSpPr>
          <p:spPr>
            <a:xfrm>
              <a:off x="452360" y="5785006"/>
              <a:ext cx="332379" cy="279680"/>
            </a:xfrm>
            <a:prstGeom prst="roundRect">
              <a:avLst/>
            </a:prstGeom>
            <a:solidFill>
              <a:srgbClr val="B8D87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solidFill>
                    <a:schemeClr val="bg1"/>
                  </a:solidFill>
                </a:rPr>
                <a:t>3</a:t>
              </a:r>
            </a:p>
          </p:txBody>
        </p:sp>
        <p:sp>
          <p:nvSpPr>
            <p:cNvPr id="13" name="Rectangle: Rounded Corners 12">
              <a:extLst>
                <a:ext uri="{FF2B5EF4-FFF2-40B4-BE49-F238E27FC236}">
                  <a16:creationId xmlns:a16="http://schemas.microsoft.com/office/drawing/2014/main" id="{2A225EDD-0C1F-07F3-BCBC-6AFF183DB741}"/>
                </a:ext>
              </a:extLst>
            </p:cNvPr>
            <p:cNvSpPr/>
            <p:nvPr/>
          </p:nvSpPr>
          <p:spPr>
            <a:xfrm>
              <a:off x="453095" y="5372222"/>
              <a:ext cx="332379" cy="279680"/>
            </a:xfrm>
            <a:prstGeom prst="roundRect">
              <a:avLst/>
            </a:prstGeom>
            <a:solidFill>
              <a:srgbClr val="F0908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solidFill>
                    <a:schemeClr val="bg1"/>
                  </a:solidFill>
                </a:rPr>
                <a:t>2</a:t>
              </a:r>
            </a:p>
          </p:txBody>
        </p:sp>
        <p:sp>
          <p:nvSpPr>
            <p:cNvPr id="14" name="Rectangle: Rounded Corners 13">
              <a:extLst>
                <a:ext uri="{FF2B5EF4-FFF2-40B4-BE49-F238E27FC236}">
                  <a16:creationId xmlns:a16="http://schemas.microsoft.com/office/drawing/2014/main" id="{17CF0A2B-962E-9454-9F34-3996ACF982EE}"/>
                </a:ext>
              </a:extLst>
            </p:cNvPr>
            <p:cNvSpPr/>
            <p:nvPr/>
          </p:nvSpPr>
          <p:spPr>
            <a:xfrm>
              <a:off x="451797" y="5017749"/>
              <a:ext cx="332379" cy="279145"/>
            </a:xfrm>
            <a:prstGeom prst="round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bg1"/>
                  </a:solidFill>
                </a:rPr>
                <a:t>1</a:t>
              </a:r>
            </a:p>
          </p:txBody>
        </p:sp>
      </p:grpSp>
    </p:spTree>
    <p:extLst>
      <p:ext uri="{BB962C8B-B14F-4D97-AF65-F5344CB8AC3E}">
        <p14:creationId xmlns:p14="http://schemas.microsoft.com/office/powerpoint/2010/main" val="1025977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AF18DCC-CD2E-9ACF-0038-8D3D0087E029}"/>
              </a:ext>
            </a:extLst>
          </p:cNvPr>
          <p:cNvSpPr>
            <a:spLocks noGrp="1"/>
          </p:cNvSpPr>
          <p:nvPr>
            <p:ph sz="quarter" idx="10"/>
          </p:nvPr>
        </p:nvSpPr>
        <p:spPr>
          <a:xfrm>
            <a:off x="442913" y="3419474"/>
            <a:ext cx="6015037" cy="2533651"/>
          </a:xfrm>
        </p:spPr>
        <p:txBody>
          <a:bodyPr/>
          <a:lstStyle/>
          <a:p>
            <a:r>
              <a:rPr lang="en-US" sz="1600" dirty="0"/>
              <a:t>Of the 15 patients positive for </a:t>
            </a:r>
            <a:r>
              <a:rPr lang="en-US" sz="1600" i="1" dirty="0"/>
              <a:t>KIT</a:t>
            </a:r>
            <a:r>
              <a:rPr lang="en-US" sz="1600" dirty="0"/>
              <a:t> D816V, 12 (80%) had </a:t>
            </a:r>
            <a:br>
              <a:rPr lang="en-US" sz="1600" dirty="0"/>
            </a:br>
            <a:r>
              <a:rPr lang="en-US" sz="1600" dirty="0"/>
              <a:t>basal serum tryptase ≤20 ng/mL and 1 patient had HaT</a:t>
            </a:r>
          </a:p>
          <a:p>
            <a:r>
              <a:rPr lang="en-US" sz="1600" dirty="0"/>
              <a:t>Among patients with HaT (n=138, 36.2%), none had basal serum tryptase &lt;8 ng/mL</a:t>
            </a:r>
          </a:p>
          <a:p>
            <a:r>
              <a:rPr lang="en-US" sz="1600" dirty="0"/>
              <a:t>Elevated basal serum tryptase in the absence of HaT is suggestive of clonal MCA</a:t>
            </a:r>
          </a:p>
          <a:p>
            <a:pPr lvl="1"/>
            <a:r>
              <a:rPr lang="en-US" sz="1400" dirty="0"/>
              <a:t>11/38 patients (29%) with basal serum tryptase &gt;11.4 ng/mL </a:t>
            </a:r>
            <a:br>
              <a:rPr lang="en-US" sz="1400" dirty="0"/>
            </a:br>
            <a:r>
              <a:rPr lang="en-US" sz="1400" dirty="0"/>
              <a:t>and without HaT were positive for </a:t>
            </a:r>
            <a:r>
              <a:rPr lang="en-US" sz="1400" i="1" dirty="0"/>
              <a:t>KIT</a:t>
            </a:r>
            <a:r>
              <a:rPr lang="en-US" sz="1400" dirty="0"/>
              <a:t> D816V</a:t>
            </a:r>
          </a:p>
          <a:p>
            <a:endParaRPr lang="en-US" sz="1600" dirty="0"/>
          </a:p>
        </p:txBody>
      </p:sp>
      <p:sp>
        <p:nvSpPr>
          <p:cNvPr id="4" name="Title 3">
            <a:extLst>
              <a:ext uri="{FF2B5EF4-FFF2-40B4-BE49-F238E27FC236}">
                <a16:creationId xmlns:a16="http://schemas.microsoft.com/office/drawing/2014/main" id="{3676807D-8531-B874-D8A9-A0200DF2E177}"/>
              </a:ext>
            </a:extLst>
          </p:cNvPr>
          <p:cNvSpPr>
            <a:spLocks noGrp="1"/>
          </p:cNvSpPr>
          <p:nvPr>
            <p:ph type="title"/>
          </p:nvPr>
        </p:nvSpPr>
        <p:spPr>
          <a:xfrm>
            <a:off x="442913" y="301625"/>
            <a:ext cx="11306175" cy="747713"/>
          </a:xfrm>
        </p:spPr>
        <p:txBody>
          <a:bodyPr/>
          <a:lstStyle/>
          <a:p>
            <a:r>
              <a:rPr lang="en-US" dirty="0"/>
              <a:t>The majority of patients had basal serum tryptase ≤20 ng/mL</a:t>
            </a:r>
          </a:p>
        </p:txBody>
      </p:sp>
      <p:sp>
        <p:nvSpPr>
          <p:cNvPr id="3" name="Footer Placeholder 2">
            <a:extLst>
              <a:ext uri="{FF2B5EF4-FFF2-40B4-BE49-F238E27FC236}">
                <a16:creationId xmlns:a16="http://schemas.microsoft.com/office/drawing/2014/main" id="{26571AA1-59C2-1C7D-3F62-9839CED683EF}"/>
              </a:ext>
            </a:extLst>
          </p:cNvPr>
          <p:cNvSpPr>
            <a:spLocks noGrp="1"/>
          </p:cNvSpPr>
          <p:nvPr>
            <p:ph type="ftr" sz="quarter" idx="11"/>
          </p:nvPr>
        </p:nvSpPr>
        <p:spPr>
          <a:xfrm>
            <a:off x="442913" y="6040743"/>
            <a:ext cx="11214098" cy="501649"/>
          </a:xfrm>
        </p:spPr>
        <p:txBody>
          <a:bodyPr/>
          <a:lstStyle/>
          <a:p>
            <a:r>
              <a:rPr lang="en-US" dirty="0"/>
              <a:t>HaT, hereditary alpha-tryptasemia</a:t>
            </a:r>
            <a:r>
              <a:rPr lang="es-ES" dirty="0"/>
              <a:t>; MCA, mast cell activation</a:t>
            </a:r>
            <a:endParaRPr lang="en-GB" dirty="0"/>
          </a:p>
        </p:txBody>
      </p:sp>
      <p:graphicFrame>
        <p:nvGraphicFramePr>
          <p:cNvPr id="8" name="Table 7">
            <a:extLst>
              <a:ext uri="{FF2B5EF4-FFF2-40B4-BE49-F238E27FC236}">
                <a16:creationId xmlns:a16="http://schemas.microsoft.com/office/drawing/2014/main" id="{AA2BC9CB-3D39-6F11-6DCF-782B75D8253A}"/>
              </a:ext>
            </a:extLst>
          </p:cNvPr>
          <p:cNvGraphicFramePr>
            <a:graphicFrameLocks noGrp="1"/>
          </p:cNvGraphicFramePr>
          <p:nvPr>
            <p:extLst>
              <p:ext uri="{D42A27DB-BD31-4B8C-83A1-F6EECF244321}">
                <p14:modId xmlns:p14="http://schemas.microsoft.com/office/powerpoint/2010/main" val="3578705236"/>
              </p:ext>
            </p:extLst>
          </p:nvPr>
        </p:nvGraphicFramePr>
        <p:xfrm>
          <a:off x="442913" y="1446563"/>
          <a:ext cx="5560489" cy="1524000"/>
        </p:xfrm>
        <a:graphic>
          <a:graphicData uri="http://schemas.openxmlformats.org/drawingml/2006/table">
            <a:tbl>
              <a:tblPr firstRow="1" bandRow="1">
                <a:tableStyleId>{5C22544A-7EE6-4342-B048-85BDC9FD1C3A}</a:tableStyleId>
              </a:tblPr>
              <a:tblGrid>
                <a:gridCol w="3014662">
                  <a:extLst>
                    <a:ext uri="{9D8B030D-6E8A-4147-A177-3AD203B41FA5}">
                      <a16:colId xmlns:a16="http://schemas.microsoft.com/office/drawing/2014/main" val="4263299806"/>
                    </a:ext>
                  </a:extLst>
                </a:gridCol>
                <a:gridCol w="2545827">
                  <a:extLst>
                    <a:ext uri="{9D8B030D-6E8A-4147-A177-3AD203B41FA5}">
                      <a16:colId xmlns:a16="http://schemas.microsoft.com/office/drawing/2014/main" val="1606424471"/>
                    </a:ext>
                  </a:extLst>
                </a:gridCol>
              </a:tblGrid>
              <a:tr h="255478">
                <a:tc>
                  <a:txBody>
                    <a:bodyPr/>
                    <a:lstStyle/>
                    <a:p>
                      <a:pPr>
                        <a:lnSpc>
                          <a:spcPct val="95000"/>
                        </a:lnSpc>
                      </a:pPr>
                      <a:r>
                        <a:rPr lang="en-US" sz="1600" b="1" dirty="0">
                          <a:solidFill>
                            <a:schemeClr val="bg1"/>
                          </a:solidFill>
                        </a:rPr>
                        <a:t>Basal serum tryptase, ng/mL</a:t>
                      </a:r>
                    </a:p>
                  </a:txBody>
                  <a:tcPr anchor="ctr">
                    <a:solidFill>
                      <a:srgbClr val="113468"/>
                    </a:solidFill>
                  </a:tcPr>
                </a:tc>
                <a:tc>
                  <a:txBody>
                    <a:bodyPr/>
                    <a:lstStyle/>
                    <a:p>
                      <a:pPr marL="0" marR="0" lvl="0" indent="0" algn="ctr" defTabSz="609507" rtl="0" eaLnBrk="1" fontAlgn="auto" latinLnBrk="0" hangingPunct="1">
                        <a:lnSpc>
                          <a:spcPct val="95000"/>
                        </a:lnSpc>
                        <a:spcBef>
                          <a:spcPts val="0"/>
                        </a:spcBef>
                        <a:spcAft>
                          <a:spcPts val="0"/>
                        </a:spcAft>
                        <a:buClrTx/>
                        <a:buSzTx/>
                        <a:buFontTx/>
                        <a:buNone/>
                        <a:tabLst/>
                        <a:defRPr/>
                      </a:pPr>
                      <a:r>
                        <a:rPr lang="en-US" sz="1600" dirty="0">
                          <a:solidFill>
                            <a:schemeClr val="bg1"/>
                          </a:solidFill>
                        </a:rPr>
                        <a:t>All enrolled patients (N=381)</a:t>
                      </a:r>
                    </a:p>
                  </a:txBody>
                  <a:tcPr anchor="ctr">
                    <a:solidFill>
                      <a:srgbClr val="113468"/>
                    </a:solidFill>
                  </a:tcPr>
                </a:tc>
                <a:extLst>
                  <a:ext uri="{0D108BD9-81ED-4DB2-BD59-A6C34878D82A}">
                    <a16:rowId xmlns:a16="http://schemas.microsoft.com/office/drawing/2014/main" val="1697074888"/>
                  </a:ext>
                </a:extLst>
              </a:tr>
              <a:tr h="255478">
                <a:tc>
                  <a:txBody>
                    <a:bodyPr/>
                    <a:lstStyle/>
                    <a:p>
                      <a:pPr>
                        <a:lnSpc>
                          <a:spcPct val="95000"/>
                        </a:lnSpc>
                      </a:pPr>
                      <a:r>
                        <a:rPr lang="en-US" sz="1600" b="0" dirty="0">
                          <a:solidFill>
                            <a:schemeClr val="tx2"/>
                          </a:solidFill>
                        </a:rPr>
                        <a:t>n</a:t>
                      </a:r>
                    </a:p>
                  </a:txBody>
                  <a:tcPr marL="182880" anchor="ctr">
                    <a:solidFill>
                      <a:schemeClr val="bg1">
                        <a:lumMod val="95000"/>
                      </a:schemeClr>
                    </a:solidFill>
                  </a:tcPr>
                </a:tc>
                <a:tc>
                  <a:txBody>
                    <a:bodyPr/>
                    <a:lstStyle/>
                    <a:p>
                      <a:pPr algn="ctr">
                        <a:lnSpc>
                          <a:spcPct val="95000"/>
                        </a:lnSpc>
                      </a:pPr>
                      <a:r>
                        <a:rPr lang="en-US" sz="1600" dirty="0">
                          <a:solidFill>
                            <a:schemeClr val="tx2"/>
                          </a:solidFill>
                        </a:rPr>
                        <a:t>365</a:t>
                      </a:r>
                    </a:p>
                  </a:txBody>
                  <a:tcPr anchor="ctr">
                    <a:solidFill>
                      <a:schemeClr val="bg1">
                        <a:lumMod val="95000"/>
                      </a:schemeClr>
                    </a:solidFill>
                  </a:tcPr>
                </a:tc>
                <a:extLst>
                  <a:ext uri="{0D108BD9-81ED-4DB2-BD59-A6C34878D82A}">
                    <a16:rowId xmlns:a16="http://schemas.microsoft.com/office/drawing/2014/main" val="1806177872"/>
                  </a:ext>
                </a:extLst>
              </a:tr>
              <a:tr h="255478">
                <a:tc>
                  <a:txBody>
                    <a:bodyPr/>
                    <a:lstStyle/>
                    <a:p>
                      <a:pPr>
                        <a:lnSpc>
                          <a:spcPct val="95000"/>
                        </a:lnSpc>
                      </a:pPr>
                      <a:r>
                        <a:rPr lang="en-US" sz="1600" b="0" dirty="0">
                          <a:solidFill>
                            <a:schemeClr val="tx2"/>
                          </a:solidFill>
                        </a:rPr>
                        <a:t>Mean (SD)</a:t>
                      </a:r>
                    </a:p>
                  </a:txBody>
                  <a:tcPr marL="182880" anchor="ctr">
                    <a:solidFill>
                      <a:schemeClr val="bg1">
                        <a:lumMod val="85000"/>
                      </a:schemeClr>
                    </a:solidFill>
                  </a:tcPr>
                </a:tc>
                <a:tc>
                  <a:txBody>
                    <a:bodyPr/>
                    <a:lstStyle/>
                    <a:p>
                      <a:pPr algn="ctr">
                        <a:lnSpc>
                          <a:spcPct val="95000"/>
                        </a:lnSpc>
                      </a:pPr>
                      <a:r>
                        <a:rPr lang="en-US" sz="1600" dirty="0">
                          <a:solidFill>
                            <a:schemeClr val="tx2"/>
                          </a:solidFill>
                        </a:rPr>
                        <a:t>12.9 (13.98)</a:t>
                      </a:r>
                    </a:p>
                  </a:txBody>
                  <a:tcPr anchor="ctr">
                    <a:solidFill>
                      <a:schemeClr val="bg1">
                        <a:lumMod val="85000"/>
                      </a:schemeClr>
                    </a:solidFill>
                  </a:tcPr>
                </a:tc>
                <a:extLst>
                  <a:ext uri="{0D108BD9-81ED-4DB2-BD59-A6C34878D82A}">
                    <a16:rowId xmlns:a16="http://schemas.microsoft.com/office/drawing/2014/main" val="3783326004"/>
                  </a:ext>
                </a:extLst>
              </a:tr>
              <a:tr h="255478">
                <a:tc>
                  <a:txBody>
                    <a:bodyPr/>
                    <a:lstStyle/>
                    <a:p>
                      <a:pPr>
                        <a:lnSpc>
                          <a:spcPct val="95000"/>
                        </a:lnSpc>
                      </a:pPr>
                      <a:r>
                        <a:rPr lang="en-US" sz="1600" dirty="0">
                          <a:solidFill>
                            <a:schemeClr val="tx2"/>
                          </a:solidFill>
                        </a:rPr>
                        <a:t>Median (min, max)</a:t>
                      </a:r>
                    </a:p>
                  </a:txBody>
                  <a:tcPr marL="182880" anchor="ctr">
                    <a:solidFill>
                      <a:schemeClr val="bg1">
                        <a:lumMod val="95000"/>
                      </a:schemeClr>
                    </a:solidFill>
                  </a:tcPr>
                </a:tc>
                <a:tc>
                  <a:txBody>
                    <a:bodyPr/>
                    <a:lstStyle/>
                    <a:p>
                      <a:pPr algn="ctr">
                        <a:lnSpc>
                          <a:spcPct val="95000"/>
                        </a:lnSpc>
                      </a:pPr>
                      <a:r>
                        <a:rPr lang="en-US" sz="1600" dirty="0">
                          <a:solidFill>
                            <a:schemeClr val="tx2"/>
                          </a:solidFill>
                        </a:rPr>
                        <a:t>10 (2, 200)</a:t>
                      </a:r>
                    </a:p>
                  </a:txBody>
                  <a:tcPr anchor="ctr">
                    <a:solidFill>
                      <a:schemeClr val="bg1">
                        <a:lumMod val="95000"/>
                      </a:schemeClr>
                    </a:solidFill>
                  </a:tcPr>
                </a:tc>
                <a:extLst>
                  <a:ext uri="{0D108BD9-81ED-4DB2-BD59-A6C34878D82A}">
                    <a16:rowId xmlns:a16="http://schemas.microsoft.com/office/drawing/2014/main" val="1187661333"/>
                  </a:ext>
                </a:extLst>
              </a:tr>
            </a:tbl>
          </a:graphicData>
        </a:graphic>
      </p:graphicFrame>
      <p:graphicFrame>
        <p:nvGraphicFramePr>
          <p:cNvPr id="2" name="Table 1">
            <a:extLst>
              <a:ext uri="{FF2B5EF4-FFF2-40B4-BE49-F238E27FC236}">
                <a16:creationId xmlns:a16="http://schemas.microsoft.com/office/drawing/2014/main" id="{9EBCA198-345B-C594-DDC8-63E6AA4ACDE1}"/>
              </a:ext>
            </a:extLst>
          </p:cNvPr>
          <p:cNvGraphicFramePr>
            <a:graphicFrameLocks noGrp="1"/>
          </p:cNvGraphicFramePr>
          <p:nvPr>
            <p:extLst>
              <p:ext uri="{D42A27DB-BD31-4B8C-83A1-F6EECF244321}">
                <p14:modId xmlns:p14="http://schemas.microsoft.com/office/powerpoint/2010/main" val="2224139501"/>
              </p:ext>
            </p:extLst>
          </p:nvPr>
        </p:nvGraphicFramePr>
        <p:xfrm>
          <a:off x="6453605" y="1446563"/>
          <a:ext cx="5304561" cy="4462272"/>
        </p:xfrm>
        <a:graphic>
          <a:graphicData uri="http://schemas.openxmlformats.org/drawingml/2006/table">
            <a:tbl>
              <a:tblPr firstRow="1" bandRow="1">
                <a:tableStyleId>{5C22544A-7EE6-4342-B048-85BDC9FD1C3A}</a:tableStyleId>
              </a:tblPr>
              <a:tblGrid>
                <a:gridCol w="4117413">
                  <a:extLst>
                    <a:ext uri="{9D8B030D-6E8A-4147-A177-3AD203B41FA5}">
                      <a16:colId xmlns:a16="http://schemas.microsoft.com/office/drawing/2014/main" val="3110975954"/>
                    </a:ext>
                  </a:extLst>
                </a:gridCol>
                <a:gridCol w="1187148">
                  <a:extLst>
                    <a:ext uri="{9D8B030D-6E8A-4147-A177-3AD203B41FA5}">
                      <a16:colId xmlns:a16="http://schemas.microsoft.com/office/drawing/2014/main" val="1469365742"/>
                    </a:ext>
                  </a:extLst>
                </a:gridCol>
              </a:tblGrid>
              <a:tr h="255478">
                <a:tc>
                  <a:txBody>
                    <a:bodyPr/>
                    <a:lstStyle/>
                    <a:p>
                      <a:pPr>
                        <a:lnSpc>
                          <a:spcPct val="95000"/>
                        </a:lnSpc>
                      </a:pPr>
                      <a:r>
                        <a:rPr lang="en-US" sz="1600" b="1" dirty="0">
                          <a:solidFill>
                            <a:schemeClr val="bg1"/>
                          </a:solidFill>
                        </a:rPr>
                        <a:t>Basal serum tryptase group, n (%)</a:t>
                      </a:r>
                    </a:p>
                  </a:txBody>
                  <a:tcPr marR="45720" anchor="ctr">
                    <a:solidFill>
                      <a:srgbClr val="113468"/>
                    </a:solidFill>
                  </a:tcPr>
                </a:tc>
                <a:tc>
                  <a:txBody>
                    <a:bodyPr/>
                    <a:lstStyle/>
                    <a:p>
                      <a:pPr algn="ctr">
                        <a:lnSpc>
                          <a:spcPct val="95000"/>
                        </a:lnSpc>
                      </a:pPr>
                      <a:r>
                        <a:rPr lang="en-US" sz="1600" b="1" dirty="0">
                          <a:solidFill>
                            <a:schemeClr val="bg1"/>
                          </a:solidFill>
                        </a:rPr>
                        <a:t>N=381</a:t>
                      </a:r>
                    </a:p>
                  </a:txBody>
                  <a:tcPr anchor="ctr">
                    <a:solidFill>
                      <a:srgbClr val="113468"/>
                    </a:solidFill>
                  </a:tcPr>
                </a:tc>
                <a:extLst>
                  <a:ext uri="{0D108BD9-81ED-4DB2-BD59-A6C34878D82A}">
                    <a16:rowId xmlns:a16="http://schemas.microsoft.com/office/drawing/2014/main" val="742413563"/>
                  </a:ext>
                </a:extLst>
              </a:tr>
              <a:tr h="255478">
                <a:tc>
                  <a:txBody>
                    <a:bodyPr/>
                    <a:lstStyle/>
                    <a:p>
                      <a:pPr>
                        <a:lnSpc>
                          <a:spcPct val="95000"/>
                        </a:lnSpc>
                      </a:pPr>
                      <a:r>
                        <a:rPr lang="en-US" sz="1600" dirty="0">
                          <a:solidFill>
                            <a:schemeClr val="tx2"/>
                          </a:solidFill>
                        </a:rPr>
                        <a:t>0 to 20 ng/mL</a:t>
                      </a:r>
                    </a:p>
                  </a:txBody>
                  <a:tcPr marL="182880" anchor="ctr">
                    <a:lnB w="28575" cap="flat" cmpd="sng" algn="ctr">
                      <a:noFill/>
                      <a:prstDash val="solid"/>
                      <a:round/>
                      <a:headEnd type="none" w="med" len="med"/>
                      <a:tailEnd type="none" w="med" len="med"/>
                    </a:lnB>
                    <a:solidFill>
                      <a:schemeClr val="bg1">
                        <a:lumMod val="95000"/>
                      </a:schemeClr>
                    </a:solidFill>
                  </a:tcPr>
                </a:tc>
                <a:tc>
                  <a:txBody>
                    <a:bodyPr/>
                    <a:lstStyle/>
                    <a:p>
                      <a:pPr algn="ctr">
                        <a:lnSpc>
                          <a:spcPct val="95000"/>
                        </a:lnSpc>
                      </a:pPr>
                      <a:r>
                        <a:rPr lang="en-US" sz="1600" dirty="0">
                          <a:solidFill>
                            <a:schemeClr val="tx2"/>
                          </a:solidFill>
                        </a:rPr>
                        <a:t>309 (81.1)</a:t>
                      </a:r>
                    </a:p>
                  </a:txBody>
                  <a:tcPr anchor="ctr">
                    <a:lnB w="28575" cap="flat" cmpd="sng" algn="ctr">
                      <a:no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071336397"/>
                  </a:ext>
                </a:extLst>
              </a:tr>
              <a:tr h="255478">
                <a:tc>
                  <a:txBody>
                    <a:bodyPr/>
                    <a:lstStyle/>
                    <a:p>
                      <a:pPr>
                        <a:lnSpc>
                          <a:spcPct val="95000"/>
                        </a:lnSpc>
                      </a:pPr>
                      <a:r>
                        <a:rPr lang="en-US" sz="1600" b="0" dirty="0">
                          <a:solidFill>
                            <a:schemeClr val="tx2"/>
                          </a:solidFill>
                        </a:rPr>
                        <a:t>&gt;20 ng/mL</a:t>
                      </a:r>
                    </a:p>
                  </a:txBody>
                  <a:tcPr marL="182880" anchor="ctr">
                    <a:lnL w="28575" cap="flat" cmpd="sng" algn="ctr">
                      <a:noFill/>
                      <a:prstDash val="solid"/>
                      <a:round/>
                      <a:headEnd type="none" w="med" len="med"/>
                      <a:tailEnd type="none" w="med" len="med"/>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lnSpc>
                          <a:spcPct val="95000"/>
                        </a:lnSpc>
                      </a:pPr>
                      <a:r>
                        <a:rPr lang="en-US" sz="1600" b="0" dirty="0">
                          <a:solidFill>
                            <a:schemeClr val="tx2"/>
                          </a:solidFill>
                        </a:rPr>
                        <a:t>56 (14.7)</a:t>
                      </a:r>
                    </a:p>
                  </a:txBody>
                  <a:tcPr anchor="ctr">
                    <a:lnL w="12700" cmpd="sng">
                      <a:noFill/>
                    </a:lnL>
                    <a:lnR w="28575" cap="flat" cmpd="sng" algn="ctr">
                      <a:noFill/>
                      <a:prstDash val="solid"/>
                      <a:round/>
                      <a:headEnd type="none" w="med" len="med"/>
                      <a:tailEnd type="none" w="med" len="med"/>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02238355"/>
                  </a:ext>
                </a:extLst>
              </a:tr>
              <a:tr h="255478">
                <a:tc>
                  <a:txBody>
                    <a:bodyPr/>
                    <a:lstStyle/>
                    <a:p>
                      <a:pPr>
                        <a:lnSpc>
                          <a:spcPct val="95000"/>
                        </a:lnSpc>
                      </a:pPr>
                      <a:r>
                        <a:rPr lang="en-US" sz="1600" b="0" dirty="0">
                          <a:solidFill>
                            <a:schemeClr val="tx2"/>
                          </a:solidFill>
                        </a:rPr>
                        <a:t>Missing</a:t>
                      </a:r>
                    </a:p>
                  </a:txBody>
                  <a:tcPr marL="182880" anchor="ctr">
                    <a:lnT w="28575" cap="flat" cmpd="sng" algn="ctr">
                      <a:noFill/>
                      <a:prstDash val="solid"/>
                      <a:round/>
                      <a:headEnd type="none" w="med" len="med"/>
                      <a:tailEnd type="none" w="med" len="med"/>
                    </a:lnT>
                    <a:solidFill>
                      <a:schemeClr val="bg1">
                        <a:lumMod val="95000"/>
                      </a:schemeClr>
                    </a:solidFill>
                  </a:tcPr>
                </a:tc>
                <a:tc>
                  <a:txBody>
                    <a:bodyPr/>
                    <a:lstStyle/>
                    <a:p>
                      <a:pPr algn="ctr">
                        <a:lnSpc>
                          <a:spcPct val="95000"/>
                        </a:lnSpc>
                      </a:pPr>
                      <a:r>
                        <a:rPr lang="en-US" sz="1600" b="0" dirty="0">
                          <a:solidFill>
                            <a:schemeClr val="tx2"/>
                          </a:solidFill>
                        </a:rPr>
                        <a:t>16 (4.2)</a:t>
                      </a:r>
                    </a:p>
                  </a:txBody>
                  <a:tcPr anchor="ctr">
                    <a:lnT w="28575" cap="flat" cmpd="sng" algn="ctr">
                      <a:no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878380473"/>
                  </a:ext>
                </a:extLst>
              </a:tr>
              <a:tr h="255478">
                <a:tc>
                  <a:txBody>
                    <a:bodyPr/>
                    <a:lstStyle/>
                    <a:p>
                      <a:r>
                        <a:rPr lang="en-US" sz="1600" b="1" dirty="0">
                          <a:solidFill>
                            <a:schemeClr val="bg1"/>
                          </a:solidFill>
                        </a:rPr>
                        <a:t>Basal serum tryptase group for patients with </a:t>
                      </a:r>
                      <a:r>
                        <a:rPr lang="en-US" sz="1600" b="1" i="1" dirty="0">
                          <a:solidFill>
                            <a:schemeClr val="bg1"/>
                          </a:solidFill>
                        </a:rPr>
                        <a:t>KIT</a:t>
                      </a:r>
                      <a:r>
                        <a:rPr lang="en-US" sz="1600" b="1" dirty="0">
                          <a:solidFill>
                            <a:schemeClr val="bg1"/>
                          </a:solidFill>
                        </a:rPr>
                        <a:t> D816V mutation, n (%)</a:t>
                      </a:r>
                    </a:p>
                  </a:txBody>
                  <a:tcPr anchor="ctr">
                    <a:lnB w="28575" cap="flat" cmpd="sng" algn="ctr">
                      <a:noFill/>
                      <a:prstDash val="solid"/>
                      <a:round/>
                      <a:headEnd type="none" w="med" len="med"/>
                      <a:tailEnd type="none" w="med" len="med"/>
                    </a:lnB>
                    <a:solidFill>
                      <a:srgbClr val="113468"/>
                    </a:solidFill>
                  </a:tcPr>
                </a:tc>
                <a:tc>
                  <a:txBody>
                    <a:bodyPr/>
                    <a:lstStyle/>
                    <a:p>
                      <a:pPr algn="ctr"/>
                      <a:r>
                        <a:rPr lang="en-US" sz="1600" b="1" dirty="0">
                          <a:solidFill>
                            <a:schemeClr val="bg1"/>
                          </a:solidFill>
                        </a:rPr>
                        <a:t>n=15</a:t>
                      </a:r>
                    </a:p>
                  </a:txBody>
                  <a:tcPr anchor="ctr">
                    <a:lnB w="28575" cap="flat" cmpd="sng" algn="ctr">
                      <a:noFill/>
                      <a:prstDash val="solid"/>
                      <a:round/>
                      <a:headEnd type="none" w="med" len="med"/>
                      <a:tailEnd type="none" w="med" len="med"/>
                    </a:lnB>
                    <a:solidFill>
                      <a:srgbClr val="113468"/>
                    </a:solidFill>
                  </a:tcPr>
                </a:tc>
                <a:extLst>
                  <a:ext uri="{0D108BD9-81ED-4DB2-BD59-A6C34878D82A}">
                    <a16:rowId xmlns:a16="http://schemas.microsoft.com/office/drawing/2014/main" val="1841448202"/>
                  </a:ext>
                </a:extLst>
              </a:tr>
              <a:tr h="255478">
                <a:tc>
                  <a:txBody>
                    <a:bodyPr/>
                    <a:lstStyle/>
                    <a:p>
                      <a:r>
                        <a:rPr lang="en-US" sz="1600" b="0" dirty="0">
                          <a:solidFill>
                            <a:schemeClr val="tx2"/>
                          </a:solidFill>
                        </a:rPr>
                        <a:t>0 to 20 ng/mL</a:t>
                      </a:r>
                    </a:p>
                  </a:txBody>
                  <a:tcPr marL="182880" marR="45720" anchor="ctr">
                    <a:lnL w="28575" cap="flat" cmpd="sng" algn="ctr">
                      <a:noFill/>
                      <a:prstDash val="solid"/>
                      <a:round/>
                      <a:headEnd type="none" w="med" len="med"/>
                      <a:tailEnd type="none" w="med" len="med"/>
                    </a:lnL>
                    <a:lnR w="12700" cmpd="sng">
                      <a:noFill/>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600" b="0" dirty="0">
                          <a:solidFill>
                            <a:schemeClr val="tx2"/>
                          </a:solidFill>
                        </a:rPr>
                        <a:t>12 (80.0)</a:t>
                      </a:r>
                    </a:p>
                  </a:txBody>
                  <a:tcPr anchor="ctr">
                    <a:lnL w="12700" cmpd="sng">
                      <a:noFill/>
                    </a:lnL>
                    <a:lnR w="28575" cap="flat" cmpd="sng" algn="ctr">
                      <a:noFill/>
                      <a:prstDash val="solid"/>
                      <a:round/>
                      <a:headEnd type="none" w="med" len="med"/>
                      <a:tailEnd type="none" w="med" len="med"/>
                    </a:lnR>
                    <a:lnT w="12700" cmpd="sng">
                      <a:noFill/>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375431507"/>
                  </a:ext>
                </a:extLst>
              </a:tr>
              <a:tr h="255478">
                <a:tc>
                  <a:txBody>
                    <a:bodyPr/>
                    <a:lstStyle/>
                    <a:p>
                      <a:r>
                        <a:rPr lang="en-US" sz="1600" dirty="0">
                          <a:solidFill>
                            <a:schemeClr val="tx2"/>
                          </a:solidFill>
                        </a:rPr>
                        <a:t>&gt;20 ng/mL</a:t>
                      </a:r>
                    </a:p>
                  </a:txBody>
                  <a:tcPr marL="182880" marR="45720" anchor="ctr">
                    <a:lnT w="28575" cap="flat" cmpd="sng" algn="ctr">
                      <a:noFill/>
                      <a:prstDash val="solid"/>
                      <a:round/>
                      <a:headEnd type="none" w="med" len="med"/>
                      <a:tailEnd type="none" w="med" len="med"/>
                    </a:lnT>
                    <a:solidFill>
                      <a:schemeClr val="bg1">
                        <a:lumMod val="85000"/>
                      </a:schemeClr>
                    </a:solidFill>
                  </a:tcPr>
                </a:tc>
                <a:tc>
                  <a:txBody>
                    <a:bodyPr/>
                    <a:lstStyle/>
                    <a:p>
                      <a:pPr algn="ctr"/>
                      <a:r>
                        <a:rPr lang="en-US" sz="1600" dirty="0">
                          <a:solidFill>
                            <a:schemeClr val="tx2"/>
                          </a:solidFill>
                        </a:rPr>
                        <a:t>3 (20.0)</a:t>
                      </a:r>
                    </a:p>
                  </a:txBody>
                  <a:tcPr anchor="ctr">
                    <a:lnT w="28575" cap="flat" cmpd="sng" algn="ctr">
                      <a:noFill/>
                      <a:prstDash val="solid"/>
                      <a:round/>
                      <a:headEnd type="none" w="med" len="med"/>
                      <a:tailEnd type="none" w="med" len="med"/>
                    </a:lnT>
                    <a:solidFill>
                      <a:schemeClr val="bg1">
                        <a:lumMod val="85000"/>
                      </a:schemeClr>
                    </a:solidFill>
                  </a:tcPr>
                </a:tc>
                <a:extLst>
                  <a:ext uri="{0D108BD9-81ED-4DB2-BD59-A6C34878D82A}">
                    <a16:rowId xmlns:a16="http://schemas.microsoft.com/office/drawing/2014/main" val="1523949672"/>
                  </a:ext>
                </a:extLst>
              </a:tr>
              <a:tr h="255478">
                <a:tc>
                  <a:txBody>
                    <a:bodyPr/>
                    <a:lstStyle/>
                    <a:p>
                      <a:r>
                        <a:rPr lang="en-US" sz="1600" dirty="0">
                          <a:solidFill>
                            <a:schemeClr val="tx2"/>
                          </a:solidFill>
                        </a:rPr>
                        <a:t>Missing</a:t>
                      </a:r>
                    </a:p>
                  </a:txBody>
                  <a:tcPr marL="182880" marR="45720" anchor="ctr">
                    <a:solidFill>
                      <a:schemeClr val="bg1">
                        <a:lumMod val="95000"/>
                      </a:schemeClr>
                    </a:solidFill>
                  </a:tcPr>
                </a:tc>
                <a:tc>
                  <a:txBody>
                    <a:bodyPr/>
                    <a:lstStyle/>
                    <a:p>
                      <a:pPr algn="ctr"/>
                      <a:r>
                        <a:rPr lang="en-US" sz="1600" dirty="0">
                          <a:solidFill>
                            <a:schemeClr val="tx2"/>
                          </a:solidFill>
                        </a:rPr>
                        <a:t>0</a:t>
                      </a:r>
                    </a:p>
                  </a:txBody>
                  <a:tcPr anchor="ctr">
                    <a:solidFill>
                      <a:schemeClr val="bg1">
                        <a:lumMod val="95000"/>
                      </a:schemeClr>
                    </a:solidFill>
                  </a:tcPr>
                </a:tc>
                <a:extLst>
                  <a:ext uri="{0D108BD9-81ED-4DB2-BD59-A6C34878D82A}">
                    <a16:rowId xmlns:a16="http://schemas.microsoft.com/office/drawing/2014/main" val="116451693"/>
                  </a:ext>
                </a:extLst>
              </a:tr>
              <a:tr h="255478">
                <a:tc>
                  <a:txBody>
                    <a:bodyPr/>
                    <a:lstStyle/>
                    <a:p>
                      <a:r>
                        <a:rPr lang="en-US" sz="1600" b="1" dirty="0">
                          <a:solidFill>
                            <a:schemeClr val="bg1"/>
                          </a:solidFill>
                        </a:rPr>
                        <a:t>Basal serum tryptase group for patients with HaT, n (%)</a:t>
                      </a:r>
                    </a:p>
                  </a:txBody>
                  <a:tcPr anchor="ctr">
                    <a:lnB w="28575" cap="flat" cmpd="sng" algn="ctr">
                      <a:noFill/>
                      <a:prstDash val="solid"/>
                      <a:round/>
                      <a:headEnd type="none" w="med" len="med"/>
                      <a:tailEnd type="none" w="med" len="med"/>
                    </a:lnB>
                    <a:solidFill>
                      <a:srgbClr val="113468"/>
                    </a:solidFill>
                  </a:tcPr>
                </a:tc>
                <a:tc>
                  <a:txBody>
                    <a:bodyPr/>
                    <a:lstStyle/>
                    <a:p>
                      <a:pPr algn="ctr"/>
                      <a:r>
                        <a:rPr lang="en-US" sz="1600" b="1" dirty="0">
                          <a:solidFill>
                            <a:schemeClr val="bg1"/>
                          </a:solidFill>
                        </a:rPr>
                        <a:t>n=138</a:t>
                      </a:r>
                    </a:p>
                  </a:txBody>
                  <a:tcPr anchor="ctr">
                    <a:lnB w="28575" cap="flat" cmpd="sng" algn="ctr">
                      <a:noFill/>
                      <a:prstDash val="solid"/>
                      <a:round/>
                      <a:headEnd type="none" w="med" len="med"/>
                      <a:tailEnd type="none" w="med" len="med"/>
                    </a:lnB>
                    <a:solidFill>
                      <a:srgbClr val="113468"/>
                    </a:solidFill>
                  </a:tcPr>
                </a:tc>
                <a:extLst>
                  <a:ext uri="{0D108BD9-81ED-4DB2-BD59-A6C34878D82A}">
                    <a16:rowId xmlns:a16="http://schemas.microsoft.com/office/drawing/2014/main" val="1164265734"/>
                  </a:ext>
                </a:extLst>
              </a:tr>
              <a:tr h="255478">
                <a:tc>
                  <a:txBody>
                    <a:bodyPr/>
                    <a:lstStyle/>
                    <a:p>
                      <a:r>
                        <a:rPr lang="en-US" sz="1600" dirty="0">
                          <a:solidFill>
                            <a:schemeClr val="tx2"/>
                          </a:solidFill>
                        </a:rPr>
                        <a:t>0 to 20 ng/mL</a:t>
                      </a:r>
                    </a:p>
                  </a:txBody>
                  <a:tcPr marL="182880" marR="45720" anchor="ctr">
                    <a:lnT w="12700" cap="flat" cmpd="sng" algn="ctr">
                      <a:noFill/>
                      <a:prstDash val="solid"/>
                      <a:round/>
                      <a:headEnd type="none" w="med" len="med"/>
                      <a:tailEnd type="none" w="med" len="med"/>
                    </a:lnT>
                    <a:solidFill>
                      <a:schemeClr val="bg1">
                        <a:lumMod val="95000"/>
                      </a:schemeClr>
                    </a:solidFill>
                  </a:tcPr>
                </a:tc>
                <a:tc>
                  <a:txBody>
                    <a:bodyPr/>
                    <a:lstStyle/>
                    <a:p>
                      <a:pPr algn="ctr"/>
                      <a:r>
                        <a:rPr lang="en-US" sz="1600" dirty="0">
                          <a:solidFill>
                            <a:schemeClr val="tx2"/>
                          </a:solidFill>
                        </a:rPr>
                        <a:t>82 (59.4)</a:t>
                      </a:r>
                    </a:p>
                  </a:txBody>
                  <a:tcPr anchor="ctr">
                    <a:lnT w="12700" cap="flat" cmpd="sng" algn="ctr">
                      <a:no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850573900"/>
                  </a:ext>
                </a:extLst>
              </a:tr>
              <a:tr h="255478">
                <a:tc>
                  <a:txBody>
                    <a:bodyPr/>
                    <a:lstStyle/>
                    <a:p>
                      <a:r>
                        <a:rPr lang="en-US" sz="1600" dirty="0">
                          <a:solidFill>
                            <a:schemeClr val="tx2"/>
                          </a:solidFill>
                        </a:rPr>
                        <a:t>&gt;20 ng/mL</a:t>
                      </a:r>
                    </a:p>
                  </a:txBody>
                  <a:tcPr marL="182880" marR="45720" anchor="ctr">
                    <a:solidFill>
                      <a:schemeClr val="bg1">
                        <a:lumMod val="85000"/>
                      </a:schemeClr>
                    </a:solidFill>
                  </a:tcPr>
                </a:tc>
                <a:tc>
                  <a:txBody>
                    <a:bodyPr/>
                    <a:lstStyle/>
                    <a:p>
                      <a:pPr algn="ctr"/>
                      <a:r>
                        <a:rPr lang="en-US" sz="1600" dirty="0">
                          <a:solidFill>
                            <a:schemeClr val="tx2"/>
                          </a:solidFill>
                        </a:rPr>
                        <a:t>46 (33.3)</a:t>
                      </a:r>
                    </a:p>
                  </a:txBody>
                  <a:tcPr anchor="ctr">
                    <a:solidFill>
                      <a:schemeClr val="bg1">
                        <a:lumMod val="85000"/>
                      </a:schemeClr>
                    </a:solidFill>
                  </a:tcPr>
                </a:tc>
                <a:extLst>
                  <a:ext uri="{0D108BD9-81ED-4DB2-BD59-A6C34878D82A}">
                    <a16:rowId xmlns:a16="http://schemas.microsoft.com/office/drawing/2014/main" val="4186697754"/>
                  </a:ext>
                </a:extLst>
              </a:tr>
              <a:tr h="255478">
                <a:tc>
                  <a:txBody>
                    <a:bodyPr/>
                    <a:lstStyle/>
                    <a:p>
                      <a:r>
                        <a:rPr lang="en-US" sz="1600" dirty="0">
                          <a:solidFill>
                            <a:schemeClr val="tx2"/>
                          </a:solidFill>
                        </a:rPr>
                        <a:t>Missing</a:t>
                      </a:r>
                    </a:p>
                  </a:txBody>
                  <a:tcPr marL="182880" marR="45720" anchor="ctr">
                    <a:solidFill>
                      <a:schemeClr val="bg1">
                        <a:lumMod val="95000"/>
                      </a:schemeClr>
                    </a:solidFill>
                  </a:tcPr>
                </a:tc>
                <a:tc>
                  <a:txBody>
                    <a:bodyPr/>
                    <a:lstStyle/>
                    <a:p>
                      <a:pPr algn="ctr"/>
                      <a:r>
                        <a:rPr lang="en-US" sz="1600" dirty="0">
                          <a:solidFill>
                            <a:schemeClr val="tx2"/>
                          </a:solidFill>
                        </a:rPr>
                        <a:t>10 (7.2)</a:t>
                      </a:r>
                    </a:p>
                  </a:txBody>
                  <a:tcPr anchor="ctr">
                    <a:solidFill>
                      <a:schemeClr val="bg1">
                        <a:lumMod val="95000"/>
                      </a:schemeClr>
                    </a:solidFill>
                  </a:tcPr>
                </a:tc>
                <a:extLst>
                  <a:ext uri="{0D108BD9-81ED-4DB2-BD59-A6C34878D82A}">
                    <a16:rowId xmlns:a16="http://schemas.microsoft.com/office/drawing/2014/main" val="1614949153"/>
                  </a:ext>
                </a:extLst>
              </a:tr>
            </a:tbl>
          </a:graphicData>
        </a:graphic>
      </p:graphicFrame>
    </p:spTree>
    <p:extLst>
      <p:ext uri="{BB962C8B-B14F-4D97-AF65-F5344CB8AC3E}">
        <p14:creationId xmlns:p14="http://schemas.microsoft.com/office/powerpoint/2010/main" val="642370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5161A1C-C221-A96D-4E29-6C933B0629E1}"/>
              </a:ext>
            </a:extLst>
          </p:cNvPr>
          <p:cNvSpPr>
            <a:spLocks noGrp="1"/>
          </p:cNvSpPr>
          <p:nvPr>
            <p:ph sz="quarter" idx="10"/>
          </p:nvPr>
        </p:nvSpPr>
        <p:spPr>
          <a:xfrm>
            <a:off x="442913" y="1191706"/>
            <a:ext cx="10897440" cy="4472173"/>
          </a:xfrm>
        </p:spPr>
        <p:txBody>
          <a:bodyPr/>
          <a:lstStyle/>
          <a:p>
            <a:r>
              <a:rPr lang="en-US" dirty="0"/>
              <a:t>PROSPECTOR is the first prospective, global, multicenter study to evaluate prevalence of </a:t>
            </a:r>
            <a:r>
              <a:rPr lang="en-US" i="1" dirty="0"/>
              <a:t>KIT</a:t>
            </a:r>
            <a:r>
              <a:rPr lang="en-US" dirty="0"/>
              <a:t> D816V and HaT in patients with systemic mast cell activation in a population enriched for HaT</a:t>
            </a:r>
          </a:p>
          <a:p>
            <a:r>
              <a:rPr lang="en-US" i="1" dirty="0"/>
              <a:t>KIT</a:t>
            </a:r>
            <a:r>
              <a:rPr lang="en-US" dirty="0"/>
              <a:t> D816V in PB was detected in 4% of patients (15 of 381 screened) by ddPCR (LoD 0.03%) </a:t>
            </a:r>
          </a:p>
          <a:p>
            <a:pPr lvl="1"/>
            <a:r>
              <a:rPr lang="en-US" dirty="0"/>
              <a:t>Screening PB of patients with suspected MCA for </a:t>
            </a:r>
            <a:r>
              <a:rPr lang="en-US" i="1" dirty="0"/>
              <a:t>KIT</a:t>
            </a:r>
            <a:r>
              <a:rPr lang="en-US" dirty="0"/>
              <a:t> D816V mutation enriches detection (&gt;400×) of clonal MC disease versus general SM prevalence of 1:10,000</a:t>
            </a:r>
          </a:p>
          <a:p>
            <a:pPr lvl="1"/>
            <a:r>
              <a:rPr lang="en-US" sz="1600" dirty="0"/>
              <a:t>15% of patients (2/13) who met all 3 inclusion criteria were </a:t>
            </a:r>
            <a:r>
              <a:rPr lang="en-US" sz="1600" i="1" dirty="0"/>
              <a:t>KIT</a:t>
            </a:r>
            <a:r>
              <a:rPr lang="en-US" sz="1600" dirty="0"/>
              <a:t> D816V positive</a:t>
            </a:r>
            <a:endParaRPr lang="en-US" dirty="0"/>
          </a:p>
          <a:p>
            <a:r>
              <a:rPr lang="en-US"/>
              <a:t>Data are </a:t>
            </a:r>
            <a:r>
              <a:rPr lang="en-US" dirty="0"/>
              <a:t>supportive of ECNM/AIM guidance for high-sensitivity screening for </a:t>
            </a:r>
            <a:r>
              <a:rPr lang="en-US" i="1" dirty="0"/>
              <a:t>KIT</a:t>
            </a:r>
            <a:r>
              <a:rPr lang="en-US" dirty="0"/>
              <a:t> D816V as a first step in diagnosis of SM</a:t>
            </a:r>
          </a:p>
          <a:p>
            <a:pPr lvl="1"/>
            <a:r>
              <a:rPr lang="en-US" dirty="0"/>
              <a:t>Consider repeat assessment in bone marrow if negative for </a:t>
            </a:r>
            <a:r>
              <a:rPr lang="en-US" i="1" dirty="0"/>
              <a:t>KIT</a:t>
            </a:r>
            <a:r>
              <a:rPr lang="en-US" dirty="0"/>
              <a:t> D816V mutation in PB despite clinical symptoms of SM</a:t>
            </a:r>
          </a:p>
          <a:p>
            <a:r>
              <a:rPr lang="en-US" dirty="0"/>
              <a:t>Additional studies leveraging enrichment strategies and/or higher-sensitivity assays may be required to more accurately detect the </a:t>
            </a:r>
            <a:r>
              <a:rPr lang="en-US" i="1" dirty="0"/>
              <a:t>KIT</a:t>
            </a:r>
            <a:r>
              <a:rPr lang="en-US" dirty="0"/>
              <a:t> D816V mutation in patients with general MCA symptoms</a:t>
            </a:r>
          </a:p>
          <a:p>
            <a:endParaRPr lang="en-US" dirty="0"/>
          </a:p>
        </p:txBody>
      </p:sp>
      <p:sp>
        <p:nvSpPr>
          <p:cNvPr id="3" name="Title 2">
            <a:extLst>
              <a:ext uri="{FF2B5EF4-FFF2-40B4-BE49-F238E27FC236}">
                <a16:creationId xmlns:a16="http://schemas.microsoft.com/office/drawing/2014/main" id="{42380FBA-E2F1-2188-783B-968B8088EA07}"/>
              </a:ext>
            </a:extLst>
          </p:cNvPr>
          <p:cNvSpPr>
            <a:spLocks noGrp="1"/>
          </p:cNvSpPr>
          <p:nvPr>
            <p:ph type="title"/>
          </p:nvPr>
        </p:nvSpPr>
        <p:spPr>
          <a:xfrm>
            <a:off x="442913" y="301717"/>
            <a:ext cx="11306175" cy="747239"/>
          </a:xfrm>
        </p:spPr>
        <p:txBody>
          <a:bodyPr/>
          <a:lstStyle/>
          <a:p>
            <a:r>
              <a:rPr lang="en-US" dirty="0"/>
              <a:t>Conclusions</a:t>
            </a:r>
          </a:p>
        </p:txBody>
      </p:sp>
      <p:sp>
        <p:nvSpPr>
          <p:cNvPr id="8" name="Footer Placeholder 3">
            <a:extLst>
              <a:ext uri="{FF2B5EF4-FFF2-40B4-BE49-F238E27FC236}">
                <a16:creationId xmlns:a16="http://schemas.microsoft.com/office/drawing/2014/main" id="{8835F6D2-43FB-6207-F4C0-2A360D08757D}"/>
              </a:ext>
            </a:extLst>
          </p:cNvPr>
          <p:cNvSpPr>
            <a:spLocks noGrp="1"/>
          </p:cNvSpPr>
          <p:nvPr>
            <p:ph type="ftr" sz="quarter" idx="11"/>
          </p:nvPr>
        </p:nvSpPr>
        <p:spPr>
          <a:xfrm>
            <a:off x="442913" y="6040743"/>
            <a:ext cx="11214098" cy="501649"/>
          </a:xfrm>
        </p:spPr>
        <p:txBody>
          <a:bodyPr/>
          <a:lstStyle/>
          <a:p>
            <a:r>
              <a:rPr lang="en-US" dirty="0"/>
              <a:t>ddPCR; digital droplet polymerase chain reaction; HaT, hereditary alpha-tryptasemia; LoD, limit of detection; </a:t>
            </a:r>
            <a:r>
              <a:rPr lang="es-ES" dirty="0"/>
              <a:t>MCA, mast cell activation; </a:t>
            </a:r>
            <a:r>
              <a:rPr lang="en-US" dirty="0"/>
              <a:t>PB, peripheral blood; </a:t>
            </a:r>
            <a:r>
              <a:rPr lang="es-ES" dirty="0"/>
              <a:t>SM, systemic mastocytosis.</a:t>
            </a:r>
            <a:endParaRPr lang="en-US" dirty="0"/>
          </a:p>
        </p:txBody>
      </p:sp>
      <p:sp>
        <p:nvSpPr>
          <p:cNvPr id="5" name="Rectangle: Rounded Corners 4">
            <a:extLst>
              <a:ext uri="{FF2B5EF4-FFF2-40B4-BE49-F238E27FC236}">
                <a16:creationId xmlns:a16="http://schemas.microsoft.com/office/drawing/2014/main" id="{C00B74AD-DB8E-5F72-168B-EFAF0EEFA379}"/>
              </a:ext>
            </a:extLst>
          </p:cNvPr>
          <p:cNvSpPr/>
          <p:nvPr/>
        </p:nvSpPr>
        <p:spPr>
          <a:xfrm>
            <a:off x="442913" y="5073650"/>
            <a:ext cx="11306176" cy="914400"/>
          </a:xfrm>
          <a:prstGeom prst="roundRect">
            <a:avLst>
              <a:gd name="adj" fmla="val 16667"/>
            </a:avLst>
          </a:prstGeom>
          <a:solidFill>
            <a:srgbClr val="113468"/>
          </a:solidFill>
          <a:ln w="12700" cap="flat" cmpd="sng" algn="ctr">
            <a:noFill/>
            <a:prstDash val="solid"/>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lgn="ctr">
              <a:buNone/>
            </a:pPr>
            <a:r>
              <a:rPr lang="en-US" dirty="0">
                <a:solidFill>
                  <a:schemeClr val="bg1"/>
                </a:solidFill>
              </a:rPr>
              <a:t>Patients with MCA with signs or symptoms of systemic involvement should initially be screened </a:t>
            </a:r>
            <a:br>
              <a:rPr lang="en-US" dirty="0">
                <a:solidFill>
                  <a:schemeClr val="bg1"/>
                </a:solidFill>
              </a:rPr>
            </a:br>
            <a:r>
              <a:rPr lang="en-US" dirty="0">
                <a:solidFill>
                  <a:schemeClr val="bg1"/>
                </a:solidFill>
              </a:rPr>
              <a:t>for </a:t>
            </a:r>
            <a:r>
              <a:rPr lang="en-US" i="1" dirty="0">
                <a:solidFill>
                  <a:schemeClr val="bg1"/>
                </a:solidFill>
              </a:rPr>
              <a:t>KIT </a:t>
            </a:r>
            <a:r>
              <a:rPr lang="en-US" dirty="0">
                <a:solidFill>
                  <a:schemeClr val="bg1"/>
                </a:solidFill>
              </a:rPr>
              <a:t>D816V with a high-sensitivity assay (LoD 0.03%) followed by a full evaluation for SM</a:t>
            </a:r>
          </a:p>
        </p:txBody>
      </p:sp>
    </p:spTree>
    <p:extLst>
      <p:ext uri="{BB962C8B-B14F-4D97-AF65-F5344CB8AC3E}">
        <p14:creationId xmlns:p14="http://schemas.microsoft.com/office/powerpoint/2010/main" val="319838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2FB716-A3A5-473E-98FB-3A38A49E6A55}"/>
              </a:ext>
            </a:extLst>
          </p:cNvPr>
          <p:cNvSpPr>
            <a:spLocks noGrp="1"/>
          </p:cNvSpPr>
          <p:nvPr>
            <p:ph sz="quarter" idx="10"/>
          </p:nvPr>
        </p:nvSpPr>
        <p:spPr>
          <a:xfrm>
            <a:off x="442913" y="1191706"/>
            <a:ext cx="11413364" cy="4472173"/>
          </a:xfrm>
        </p:spPr>
        <p:txBody>
          <a:bodyPr/>
          <a:lstStyle/>
          <a:p>
            <a:r>
              <a:rPr lang="en-US" dirty="0"/>
              <a:t>We thank the patients and their families for making this trial possible </a:t>
            </a:r>
          </a:p>
          <a:p>
            <a:r>
              <a:rPr lang="en-US" dirty="0"/>
              <a:t>We thank the investigators and clinical trial teams who participated in the trial</a:t>
            </a:r>
          </a:p>
          <a:p>
            <a:r>
              <a:rPr lang="en-US" dirty="0"/>
              <a:t>This study was funded by Blueprint Medicines Corporation, Cambridge, MA</a:t>
            </a:r>
          </a:p>
          <a:p>
            <a:r>
              <a:rPr lang="en-US" dirty="0"/>
              <a:t>Medical writing and editorial support was provided by Monica E. Burgett, PhD, and William Sinkins, PhD, of ProEd Communications, funded by Blueprint Medicines Corporation, Cambridge, MA, according to current policies established by the International Committee of Medical Journal Editors and Good Publication Practice guidelines. The sponsor reviewed and provided feedback on the presentation. However, the authors had full editorial control and provided final approval of all content.</a:t>
            </a:r>
          </a:p>
          <a:p>
            <a:endParaRPr lang="en-US" dirty="0"/>
          </a:p>
        </p:txBody>
      </p:sp>
      <p:sp>
        <p:nvSpPr>
          <p:cNvPr id="3" name="Title 2">
            <a:extLst>
              <a:ext uri="{FF2B5EF4-FFF2-40B4-BE49-F238E27FC236}">
                <a16:creationId xmlns:a16="http://schemas.microsoft.com/office/drawing/2014/main" id="{1CB6939D-3720-93F1-7882-A7CD2F1FE06A}"/>
              </a:ext>
            </a:extLst>
          </p:cNvPr>
          <p:cNvSpPr>
            <a:spLocks noGrp="1"/>
          </p:cNvSpPr>
          <p:nvPr>
            <p:ph type="title"/>
          </p:nvPr>
        </p:nvSpPr>
        <p:spPr>
          <a:xfrm>
            <a:off x="442913" y="301717"/>
            <a:ext cx="11306175" cy="747239"/>
          </a:xfrm>
        </p:spPr>
        <p:txBody>
          <a:bodyPr/>
          <a:lstStyle/>
          <a:p>
            <a:r>
              <a:rPr lang="en-US" dirty="0"/>
              <a:t>Acknowledgments</a:t>
            </a:r>
          </a:p>
        </p:txBody>
      </p:sp>
      <p:sp>
        <p:nvSpPr>
          <p:cNvPr id="4" name="Footer Placeholder 3">
            <a:extLst>
              <a:ext uri="{FF2B5EF4-FFF2-40B4-BE49-F238E27FC236}">
                <a16:creationId xmlns:a16="http://schemas.microsoft.com/office/drawing/2014/main" id="{20773443-55E1-7BEF-58DC-D838DE51EA7E}"/>
              </a:ext>
            </a:extLst>
          </p:cNvPr>
          <p:cNvSpPr>
            <a:spLocks noGrp="1"/>
          </p:cNvSpPr>
          <p:nvPr>
            <p:ph type="ftr" sz="quarter" idx="11"/>
          </p:nvPr>
        </p:nvSpPr>
        <p:spPr>
          <a:xfrm>
            <a:off x="442913" y="6040743"/>
            <a:ext cx="11214098" cy="501649"/>
          </a:xfrm>
        </p:spPr>
        <p:txBody>
          <a:bodyPr/>
          <a:lstStyle/>
          <a:p>
            <a:endParaRPr lang="en-US" dirty="0"/>
          </a:p>
        </p:txBody>
      </p:sp>
    </p:spTree>
    <p:extLst>
      <p:ext uri="{BB962C8B-B14F-4D97-AF65-F5344CB8AC3E}">
        <p14:creationId xmlns:p14="http://schemas.microsoft.com/office/powerpoint/2010/main" val="536689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2FB716-A3A5-473E-98FB-3A38A49E6A55}"/>
              </a:ext>
            </a:extLst>
          </p:cNvPr>
          <p:cNvSpPr>
            <a:spLocks noGrp="1"/>
          </p:cNvSpPr>
          <p:nvPr>
            <p:ph sz="quarter" idx="10"/>
          </p:nvPr>
        </p:nvSpPr>
        <p:spPr>
          <a:xfrm>
            <a:off x="442913" y="1191706"/>
            <a:ext cx="11413364" cy="4472173"/>
          </a:xfrm>
        </p:spPr>
        <p:txBody>
          <a:bodyPr/>
          <a:lstStyle/>
          <a:p>
            <a:pPr marL="0" indent="0">
              <a:lnSpc>
                <a:spcPct val="150000"/>
              </a:lnSpc>
              <a:buNone/>
            </a:pPr>
            <a:r>
              <a:rPr lang="en-US" sz="1400" dirty="0"/>
              <a:t>Dr Hartmann is a consultant for and has received travel support from ALK-Abelló, Allergopharma, Blueprint Medicines Corporation, Cogent, KalVista, Leo, Menarini, Novartis, Pfizer, Sanofi, Takeda, and Thermo Fisher, and has received research funding from Thermo Fisher Scientific. </a:t>
            </a:r>
            <a:r>
              <a:rPr lang="fr-FR" sz="1400" dirty="0"/>
              <a:t>Dr Alvarez-Twose is a consultant/speaker for and has received honoraria from Blueprint Medicines Corporation and Novartis. </a:t>
            </a:r>
            <a:r>
              <a:rPr lang="en-US" sz="1400" dirty="0"/>
              <a:t>Dr Myers has no conflict of interests to disclose. Dr Hirdt has no conflict of interests to disclose. Dr Livideanu has no conflict of interests to disclose. Dr Bernstein has no conflict of interests to disclose. Dr Lugar is a speaker for Blueprint Medicines Corporation and an advisor for Cogent. Dr Whyte has no conflict of interests to disclose. Dr Anderson has no conflict of interests to disclose. Dr Ruëff has received personal fees for lectures from ALK-Abelló, Blueprint Medicines, Boehringer Ingelheim, Novartis, Thermo Fisher Scientific, and UCB. Dr Siebenhaar is a speaker, advisor, and has received research funding from Allakos, Blueprint Medicines Corporation, Celldex, Cogent, Escient, Granular, GSK, InveaTx, Moxie, Noucor, Novartis, Sanofi/Regeneron, and ThirdHarmonicBio. Dr Zakharyan is a current employee of Blueprint Medicines Corporation. Dr Hoehn is a current employee of Blueprint Medicines Corporation. Dr Akin is a consultant for Blueprint Medicines Corporation, Cogent, and Novartis and has received research funding from Blueprint Medicines Corporation and Cogent. Dr Sabato is a consultant for and has received honoraria from Blueprint Medicines Corporation, Cogent, and Novartis.</a:t>
            </a:r>
            <a:endParaRPr lang="fr-FR" sz="1400" dirty="0"/>
          </a:p>
        </p:txBody>
      </p:sp>
      <p:sp>
        <p:nvSpPr>
          <p:cNvPr id="3" name="Title 2">
            <a:extLst>
              <a:ext uri="{FF2B5EF4-FFF2-40B4-BE49-F238E27FC236}">
                <a16:creationId xmlns:a16="http://schemas.microsoft.com/office/drawing/2014/main" id="{1CB6939D-3720-93F1-7882-A7CD2F1FE06A}"/>
              </a:ext>
            </a:extLst>
          </p:cNvPr>
          <p:cNvSpPr>
            <a:spLocks noGrp="1"/>
          </p:cNvSpPr>
          <p:nvPr>
            <p:ph type="title"/>
          </p:nvPr>
        </p:nvSpPr>
        <p:spPr>
          <a:xfrm>
            <a:off x="442913" y="301717"/>
            <a:ext cx="11306175" cy="747239"/>
          </a:xfrm>
        </p:spPr>
        <p:txBody>
          <a:bodyPr/>
          <a:lstStyle/>
          <a:p>
            <a:r>
              <a:rPr lang="en-US" dirty="0"/>
              <a:t>Disclosures</a:t>
            </a:r>
          </a:p>
        </p:txBody>
      </p:sp>
      <p:sp>
        <p:nvSpPr>
          <p:cNvPr id="4" name="Footer Placeholder 3">
            <a:extLst>
              <a:ext uri="{FF2B5EF4-FFF2-40B4-BE49-F238E27FC236}">
                <a16:creationId xmlns:a16="http://schemas.microsoft.com/office/drawing/2014/main" id="{20773443-55E1-7BEF-58DC-D838DE51EA7E}"/>
              </a:ext>
            </a:extLst>
          </p:cNvPr>
          <p:cNvSpPr>
            <a:spLocks noGrp="1"/>
          </p:cNvSpPr>
          <p:nvPr>
            <p:ph type="ftr" sz="quarter" idx="11"/>
          </p:nvPr>
        </p:nvSpPr>
        <p:spPr>
          <a:xfrm>
            <a:off x="442913" y="6040743"/>
            <a:ext cx="11214098" cy="501649"/>
          </a:xfrm>
        </p:spPr>
        <p:txBody>
          <a:bodyPr/>
          <a:lstStyle/>
          <a:p>
            <a:endParaRPr lang="en-US" dirty="0"/>
          </a:p>
        </p:txBody>
      </p:sp>
    </p:spTree>
    <p:extLst>
      <p:ext uri="{BB962C8B-B14F-4D97-AF65-F5344CB8AC3E}">
        <p14:creationId xmlns:p14="http://schemas.microsoft.com/office/powerpoint/2010/main" val="1504214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57EECF-16A2-2598-CC60-79AF765D1035}"/>
              </a:ext>
            </a:extLst>
          </p:cNvPr>
          <p:cNvSpPr>
            <a:spLocks noGrp="1"/>
          </p:cNvSpPr>
          <p:nvPr>
            <p:ph sz="quarter" idx="10"/>
          </p:nvPr>
        </p:nvSpPr>
        <p:spPr>
          <a:xfrm>
            <a:off x="442913" y="1191707"/>
            <a:ext cx="11413364" cy="2923094"/>
          </a:xfrm>
        </p:spPr>
        <p:txBody>
          <a:bodyPr vert="horz" lIns="0" tIns="45715" rIns="0" bIns="45715" rtlCol="0" anchor="t">
            <a:noAutofit/>
          </a:bodyPr>
          <a:lstStyle/>
          <a:p>
            <a:r>
              <a:rPr lang="en-US" dirty="0"/>
              <a:t>Systemic mast cell activation (MCA) involves ≥2 organ systems; classified as clonal or non-clonal based on </a:t>
            </a:r>
            <a:r>
              <a:rPr lang="en-US" i="1" dirty="0"/>
              <a:t>KIT</a:t>
            </a:r>
            <a:r>
              <a:rPr lang="en-US" dirty="0"/>
              <a:t> D816V mutation status</a:t>
            </a:r>
            <a:r>
              <a:rPr lang="en-US" baseline="30000" dirty="0"/>
              <a:t>1–3</a:t>
            </a:r>
            <a:r>
              <a:rPr lang="en-US" dirty="0"/>
              <a:t> </a:t>
            </a:r>
          </a:p>
          <a:p>
            <a:r>
              <a:rPr lang="en-US" dirty="0"/>
              <a:t>Systemic mastocytosis (SM) is a clonal mast cell disease driven by </a:t>
            </a:r>
            <a:r>
              <a:rPr lang="en-US" i="1" dirty="0"/>
              <a:t>KIT</a:t>
            </a:r>
            <a:r>
              <a:rPr lang="en-US" dirty="0"/>
              <a:t> D816V in ~95% of cases</a:t>
            </a:r>
            <a:r>
              <a:rPr lang="en-US" baseline="30000" dirty="0"/>
              <a:t>4,5</a:t>
            </a:r>
          </a:p>
          <a:p>
            <a:pPr lvl="1"/>
            <a:r>
              <a:rPr lang="en-US" dirty="0"/>
              <a:t>Hallmark symptoms that should lead to increased suspicion include: cutaneous mastocytosis; anaphylaxis with hypotension/syncope; and either of these with the involvement of another organ system, including GI </a:t>
            </a:r>
          </a:p>
          <a:p>
            <a:pPr lvl="1"/>
            <a:r>
              <a:rPr lang="en-US" dirty="0"/>
              <a:t>SM in some cases is associated with hereditary alpha-tryptasemia (HaT): increased </a:t>
            </a:r>
            <a:r>
              <a:rPr lang="en-US" i="1" dirty="0"/>
              <a:t>TPSAB1</a:t>
            </a:r>
            <a:r>
              <a:rPr lang="en-US" dirty="0"/>
              <a:t> gene copy number and increased serum tryptase levels that can potentially worsen the severity of mast cell activation conditions</a:t>
            </a:r>
          </a:p>
          <a:p>
            <a:r>
              <a:rPr lang="en-US" dirty="0"/>
              <a:t>The prevalence of </a:t>
            </a:r>
            <a:r>
              <a:rPr lang="en-US" i="1" dirty="0"/>
              <a:t>KIT</a:t>
            </a:r>
            <a:r>
              <a:rPr lang="en-US" dirty="0"/>
              <a:t> D816V-driven clonal mast cells and mast cell disease (SM) in patients with systemic mast cell activation symptoms is not known</a:t>
            </a:r>
          </a:p>
        </p:txBody>
      </p:sp>
      <p:sp>
        <p:nvSpPr>
          <p:cNvPr id="3" name="Title 2">
            <a:extLst>
              <a:ext uri="{FF2B5EF4-FFF2-40B4-BE49-F238E27FC236}">
                <a16:creationId xmlns:a16="http://schemas.microsoft.com/office/drawing/2014/main" id="{1E4387C9-D0B3-A78A-E863-21E8005B1CB5}"/>
              </a:ext>
            </a:extLst>
          </p:cNvPr>
          <p:cNvSpPr>
            <a:spLocks noGrp="1"/>
          </p:cNvSpPr>
          <p:nvPr>
            <p:ph type="title"/>
          </p:nvPr>
        </p:nvSpPr>
        <p:spPr>
          <a:xfrm>
            <a:off x="442913" y="301717"/>
            <a:ext cx="11306175" cy="747239"/>
          </a:xfrm>
        </p:spPr>
        <p:txBody>
          <a:bodyPr/>
          <a:lstStyle/>
          <a:p>
            <a:r>
              <a:rPr lang="en-US" dirty="0"/>
              <a:t>Background</a:t>
            </a:r>
          </a:p>
        </p:txBody>
      </p:sp>
      <p:sp>
        <p:nvSpPr>
          <p:cNvPr id="4" name="Footer Placeholder 3">
            <a:extLst>
              <a:ext uri="{FF2B5EF4-FFF2-40B4-BE49-F238E27FC236}">
                <a16:creationId xmlns:a16="http://schemas.microsoft.com/office/drawing/2014/main" id="{DA916795-E3C1-AA8C-01C0-988012E6DCB6}"/>
              </a:ext>
            </a:extLst>
          </p:cNvPr>
          <p:cNvSpPr>
            <a:spLocks noGrp="1"/>
          </p:cNvSpPr>
          <p:nvPr>
            <p:ph type="ftr" sz="quarter" idx="11"/>
          </p:nvPr>
        </p:nvSpPr>
        <p:spPr>
          <a:xfrm>
            <a:off x="442913" y="6040743"/>
            <a:ext cx="11214098" cy="501649"/>
          </a:xfrm>
        </p:spPr>
        <p:txBody>
          <a:bodyPr/>
          <a:lstStyle/>
          <a:p>
            <a:r>
              <a:rPr lang="en-US" dirty="0"/>
              <a:t>GI, gastrointestinal; HaT, hereditary alpha-tryptasemia; </a:t>
            </a:r>
            <a:r>
              <a:rPr lang="es-ES" dirty="0"/>
              <a:t>MCA, mast cell activation</a:t>
            </a:r>
            <a:r>
              <a:rPr lang="en-US" dirty="0"/>
              <a:t>;</a:t>
            </a:r>
            <a:r>
              <a:rPr lang="es-ES" dirty="0"/>
              <a:t> SM, systemic mastocytosis; </a:t>
            </a:r>
            <a:r>
              <a:rPr lang="es-ES" i="1" dirty="0"/>
              <a:t>TPSAB1</a:t>
            </a:r>
            <a:r>
              <a:rPr lang="es-ES" dirty="0"/>
              <a:t>, tryptase Alpha/Beta 1.</a:t>
            </a:r>
          </a:p>
          <a:p>
            <a:r>
              <a:rPr lang="en-US" dirty="0"/>
              <a:t>1. Jackson CW et al. </a:t>
            </a:r>
            <a:r>
              <a:rPr lang="en-US" i="1" dirty="0"/>
              <a:t>Int J Mol Sci</a:t>
            </a:r>
            <a:r>
              <a:rPr lang="en-US" dirty="0"/>
              <a:t>. 2021;22(20); 2. González-de-Olano D et al. </a:t>
            </a:r>
            <a:r>
              <a:rPr lang="en-US" i="1" dirty="0"/>
              <a:t>Front Immunol</a:t>
            </a:r>
            <a:r>
              <a:rPr lang="en-US" dirty="0"/>
              <a:t>. 2017;8:792; 3. Akin C et al. </a:t>
            </a:r>
            <a:r>
              <a:rPr lang="en-US" i="1" dirty="0"/>
              <a:t>J Allergy Clin Immunol</a:t>
            </a:r>
            <a:r>
              <a:rPr lang="en-US" dirty="0"/>
              <a:t>. 2017;140:349–355; </a:t>
            </a:r>
            <a:br>
              <a:rPr lang="en-US" dirty="0"/>
            </a:br>
            <a:r>
              <a:rPr lang="en-US" dirty="0"/>
              <a:t>4. Garcia-Montero AC et al. </a:t>
            </a:r>
            <a:r>
              <a:rPr lang="en-US" i="1" dirty="0"/>
              <a:t>Blood</a:t>
            </a:r>
            <a:r>
              <a:rPr lang="en-US" dirty="0"/>
              <a:t>. 2006;108:2366–2372; 5. Kristensen T et al. </a:t>
            </a:r>
            <a:r>
              <a:rPr lang="en-US" i="1" dirty="0"/>
              <a:t>J Mol Diagn</a:t>
            </a:r>
            <a:r>
              <a:rPr lang="en-US" dirty="0"/>
              <a:t>. 2011;13:180–188.</a:t>
            </a:r>
          </a:p>
        </p:txBody>
      </p:sp>
      <p:sp>
        <p:nvSpPr>
          <p:cNvPr id="5" name="Rectangle: Rounded Corners 4">
            <a:extLst>
              <a:ext uri="{FF2B5EF4-FFF2-40B4-BE49-F238E27FC236}">
                <a16:creationId xmlns:a16="http://schemas.microsoft.com/office/drawing/2014/main" id="{AE435A68-418E-58C1-BEEA-629BB690A24F}"/>
              </a:ext>
            </a:extLst>
          </p:cNvPr>
          <p:cNvSpPr/>
          <p:nvPr/>
        </p:nvSpPr>
        <p:spPr>
          <a:xfrm>
            <a:off x="442913" y="4769224"/>
            <a:ext cx="11306176" cy="914400"/>
          </a:xfrm>
          <a:prstGeom prst="roundRect">
            <a:avLst/>
          </a:prstGeom>
          <a:solidFill>
            <a:srgbClr val="113468"/>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PROSPECTOR is the first prospective, multicenter screening study evaluating the prevalence of </a:t>
            </a:r>
            <a:b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US" dirty="0">
                <a:solidFill>
                  <a:srgbClr val="FFFFFF"/>
                </a:solidFill>
                <a:latin typeface="Arial" panose="020B0604020202020204" pitchFamily="34" charset="0"/>
                <a:ea typeface="Times New Roman" panose="02020603050405020304" pitchFamily="18" charset="0"/>
                <a:cs typeface="Arial" panose="020B0604020202020204" pitchFamily="34" charset="0"/>
              </a:rPr>
              <a:t> peripheral blood </a:t>
            </a:r>
            <a:r>
              <a:rPr lang="en-US" i="1" dirty="0">
                <a:solidFill>
                  <a:schemeClr val="bg1"/>
                </a:solidFill>
                <a:latin typeface="Arial" panose="020B0604020202020204" pitchFamily="34" charset="0"/>
                <a:ea typeface="Times New Roman" panose="02020603050405020304" pitchFamily="18" charset="0"/>
                <a:cs typeface="Arial" panose="020B0604020202020204" pitchFamily="34" charset="0"/>
              </a:rPr>
              <a:t>KIT</a:t>
            </a:r>
            <a:r>
              <a:rPr lang="en-US" dirty="0">
                <a:solidFill>
                  <a:schemeClr val="bg1"/>
                </a:solidFill>
                <a:latin typeface="Arial" panose="020B0604020202020204" pitchFamily="34" charset="0"/>
                <a:ea typeface="Times New Roman" panose="02020603050405020304" pitchFamily="18" charset="0"/>
                <a:cs typeface="Arial" panose="020B0604020202020204" pitchFamily="34" charset="0"/>
              </a:rPr>
              <a:t> D816V mutation and HaT in patients with evidence of systemic MCA</a:t>
            </a:r>
          </a:p>
        </p:txBody>
      </p:sp>
      <p:sp>
        <p:nvSpPr>
          <p:cNvPr id="6" name="Footer Placeholder 3">
            <a:extLst>
              <a:ext uri="{FF2B5EF4-FFF2-40B4-BE49-F238E27FC236}">
                <a16:creationId xmlns:a16="http://schemas.microsoft.com/office/drawing/2014/main" id="{BAA0D670-A5AF-2AAB-CCAA-6866D7DF8E43}"/>
              </a:ext>
            </a:extLst>
          </p:cNvPr>
          <p:cNvSpPr txBox="1">
            <a:spLocks/>
          </p:cNvSpPr>
          <p:nvPr/>
        </p:nvSpPr>
        <p:spPr>
          <a:xfrm>
            <a:off x="66781" y="5808249"/>
            <a:ext cx="11214098" cy="501649"/>
          </a:xfrm>
          <a:prstGeom prst="rect">
            <a:avLst/>
          </a:prstGeom>
        </p:spPr>
        <p:txBody>
          <a:bodyPr vert="horz" lIns="91430" tIns="45715" rIns="91430" bIns="45715" rtlCol="0" anchor="b"/>
          <a:lstStyle>
            <a:defPPr>
              <a:defRPr lang="en-US"/>
            </a:defPPr>
            <a:lvl1pPr marL="0" algn="l" defTabSz="914400" rtl="0" eaLnBrk="1" latinLnBrk="0" hangingPunct="1">
              <a:defRPr sz="1000" b="0" i="0" kern="1200">
                <a:solidFill>
                  <a:schemeClr val="tx1"/>
                </a:solidFill>
                <a:latin typeface="+mn-lt"/>
                <a:ea typeface="Helvetica Neue Thin" charset="0"/>
                <a:cs typeface="Helvetica Neue Thin"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800" dirty="0"/>
          </a:p>
        </p:txBody>
      </p:sp>
    </p:spTree>
    <p:extLst>
      <p:ext uri="{BB962C8B-B14F-4D97-AF65-F5344CB8AC3E}">
        <p14:creationId xmlns:p14="http://schemas.microsoft.com/office/powerpoint/2010/main" val="3768618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C66E3-01A4-A925-F90C-C9726003C92D}"/>
              </a:ext>
            </a:extLst>
          </p:cNvPr>
          <p:cNvSpPr>
            <a:spLocks noGrp="1"/>
          </p:cNvSpPr>
          <p:nvPr>
            <p:ph type="title"/>
          </p:nvPr>
        </p:nvSpPr>
        <p:spPr>
          <a:xfrm>
            <a:off x="442913" y="301717"/>
            <a:ext cx="11306175" cy="747239"/>
          </a:xfrm>
        </p:spPr>
        <p:txBody>
          <a:bodyPr/>
          <a:lstStyle/>
          <a:p>
            <a:r>
              <a:rPr lang="en-US" dirty="0"/>
              <a:t>Systemic MCA involves ≥2 organ systems; classified as clonal or non-clonal based in part on </a:t>
            </a:r>
            <a:r>
              <a:rPr lang="en-US" i="1" dirty="0"/>
              <a:t>KIT</a:t>
            </a:r>
            <a:r>
              <a:rPr lang="en-US" dirty="0"/>
              <a:t> D816V mutation status</a:t>
            </a:r>
          </a:p>
        </p:txBody>
      </p:sp>
      <p:sp>
        <p:nvSpPr>
          <p:cNvPr id="3" name="Footer Placeholder 2">
            <a:extLst>
              <a:ext uri="{FF2B5EF4-FFF2-40B4-BE49-F238E27FC236}">
                <a16:creationId xmlns:a16="http://schemas.microsoft.com/office/drawing/2014/main" id="{C9BCE2AE-EB6C-146C-9B06-E8CECB31B3C4}"/>
              </a:ext>
            </a:extLst>
          </p:cNvPr>
          <p:cNvSpPr>
            <a:spLocks noGrp="1"/>
          </p:cNvSpPr>
          <p:nvPr>
            <p:ph type="ftr" sz="quarter" idx="10"/>
          </p:nvPr>
        </p:nvSpPr>
        <p:spPr>
          <a:xfrm>
            <a:off x="442913" y="6040743"/>
            <a:ext cx="11214098" cy="501649"/>
          </a:xfrm>
        </p:spPr>
        <p:txBody>
          <a:bodyPr/>
          <a:lstStyle/>
          <a:p>
            <a:r>
              <a:rPr lang="es-ES" dirty="0"/>
              <a:t>CM, cutaneous mastocytosis; MC, mast cell; MCA, mast cell activation; </a:t>
            </a:r>
            <a:r>
              <a:rPr lang="en-US" dirty="0"/>
              <a:t>MCAS, mast cell activation syndromes; MMAS, monoclonal MCAS; </a:t>
            </a:r>
            <a:r>
              <a:rPr lang="es-ES" dirty="0"/>
              <a:t>SM, systemic mastocytosis.</a:t>
            </a:r>
            <a:endParaRPr lang="en-US" dirty="0"/>
          </a:p>
          <a:p>
            <a:r>
              <a:rPr lang="en-US" dirty="0"/>
              <a:t>1. </a:t>
            </a:r>
            <a:r>
              <a:rPr lang="da-DK" dirty="0"/>
              <a:t>Theoharides TC et al. </a:t>
            </a:r>
            <a:r>
              <a:rPr lang="da-DK" i="1" dirty="0"/>
              <a:t>N Engl J Med</a:t>
            </a:r>
            <a:r>
              <a:rPr lang="da-DK" dirty="0"/>
              <a:t>. 2015;373(2):163-172; 2.</a:t>
            </a:r>
            <a:r>
              <a:rPr lang="en-US" dirty="0"/>
              <a:t> Pardanani A. </a:t>
            </a:r>
            <a:r>
              <a:rPr lang="en-US" i="1" dirty="0"/>
              <a:t>Am J Hematol</a:t>
            </a:r>
            <a:r>
              <a:rPr lang="en-US" dirty="0"/>
              <a:t>. 2023;98(7):1097-1116; 3. Metcalfe DD et al. Chapter 1. Overview of mast cells in human biology. </a:t>
            </a:r>
            <a:br>
              <a:rPr lang="en-US" dirty="0"/>
            </a:br>
            <a:r>
              <a:rPr lang="en-US" dirty="0"/>
              <a:t>In Akin C, ed. </a:t>
            </a:r>
            <a:r>
              <a:rPr lang="en-US" i="1" dirty="0"/>
              <a:t>Mastocytosis: A Comprehensive Guide</a:t>
            </a:r>
            <a:r>
              <a:rPr lang="en-US" dirty="0"/>
              <a:t>. Cham, Switzerland: Springer Nature; 2020.</a:t>
            </a:r>
          </a:p>
        </p:txBody>
      </p:sp>
      <p:grpSp>
        <p:nvGrpSpPr>
          <p:cNvPr id="35" name="Group 34">
            <a:extLst>
              <a:ext uri="{FF2B5EF4-FFF2-40B4-BE49-F238E27FC236}">
                <a16:creationId xmlns:a16="http://schemas.microsoft.com/office/drawing/2014/main" id="{F53C20CF-6635-A6F9-29FB-993DF8961779}"/>
              </a:ext>
            </a:extLst>
          </p:cNvPr>
          <p:cNvGrpSpPr/>
          <p:nvPr/>
        </p:nvGrpSpPr>
        <p:grpSpPr>
          <a:xfrm>
            <a:off x="5404310" y="1460500"/>
            <a:ext cx="6349669" cy="820126"/>
            <a:chOff x="5404310" y="1181113"/>
            <a:chExt cx="6349669" cy="820126"/>
          </a:xfrm>
        </p:grpSpPr>
        <p:sp>
          <p:nvSpPr>
            <p:cNvPr id="26" name="Rounded Rectangle 26">
              <a:extLst>
                <a:ext uri="{FF2B5EF4-FFF2-40B4-BE49-F238E27FC236}">
                  <a16:creationId xmlns:a16="http://schemas.microsoft.com/office/drawing/2014/main" id="{1C4FBEF8-76A4-387B-E26C-7335955F582A}"/>
                </a:ext>
              </a:extLst>
            </p:cNvPr>
            <p:cNvSpPr/>
            <p:nvPr/>
          </p:nvSpPr>
          <p:spPr>
            <a:xfrm>
              <a:off x="5404310" y="1181113"/>
              <a:ext cx="2917155" cy="820126"/>
            </a:xfrm>
            <a:prstGeom prst="roundRect">
              <a:avLst/>
            </a:prstGeom>
            <a:solidFill>
              <a:srgbClr val="113468"/>
            </a:solidFill>
            <a:ln w="1270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8288" tIns="18288" rIns="18288" bIns="18288" numCol="1" spcCol="0" rtlCol="0" fromWordArt="0" anchor="ctr" anchorCtr="0" forceAA="0" compatLnSpc="1">
              <a:prstTxWarp prst="textNoShape">
                <a:avLst/>
              </a:prstTxWarp>
              <a:noAutofit/>
            </a:bodyPr>
            <a:lstStyle/>
            <a:p>
              <a:pPr algn="ctr"/>
              <a:r>
                <a:rPr lang="en-US" sz="1600" b="1" dirty="0">
                  <a:solidFill>
                    <a:schemeClr val="bg1"/>
                  </a:solidFill>
                </a:rPr>
                <a:t>Mast cell activators</a:t>
              </a:r>
            </a:p>
            <a:p>
              <a:pPr algn="ctr"/>
              <a:r>
                <a:rPr lang="en-US" sz="1200" dirty="0">
                  <a:solidFill>
                    <a:schemeClr val="bg1"/>
                  </a:solidFill>
                </a:rPr>
                <a:t>Allergens, bacteria, cytokines, drugs, fungi, peptides, toxins, and viruses</a:t>
              </a:r>
              <a:r>
                <a:rPr lang="en-US" sz="1200" baseline="30000" dirty="0">
                  <a:solidFill>
                    <a:schemeClr val="bg1"/>
                  </a:solidFill>
                </a:rPr>
                <a:t>1</a:t>
              </a:r>
            </a:p>
          </p:txBody>
        </p:sp>
        <p:sp>
          <p:nvSpPr>
            <p:cNvPr id="27" name="Rectangle: Rounded Corners 26">
              <a:extLst>
                <a:ext uri="{FF2B5EF4-FFF2-40B4-BE49-F238E27FC236}">
                  <a16:creationId xmlns:a16="http://schemas.microsoft.com/office/drawing/2014/main" id="{F756B640-C9C6-55C4-A184-EA076D09EE2C}"/>
                </a:ext>
              </a:extLst>
            </p:cNvPr>
            <p:cNvSpPr/>
            <p:nvPr/>
          </p:nvSpPr>
          <p:spPr bwMode="auto">
            <a:xfrm>
              <a:off x="8716120" y="1187597"/>
              <a:ext cx="3037859" cy="807158"/>
            </a:xfrm>
            <a:prstGeom prst="roundRect">
              <a:avLst/>
            </a:prstGeom>
            <a:solidFill>
              <a:schemeClr val="accent2">
                <a:lumMod val="20000"/>
                <a:lumOff val="80000"/>
              </a:schemeClr>
            </a:solidFill>
            <a:ln w="9525">
              <a:noFill/>
              <a:miter lim="800000"/>
              <a:headEnd/>
              <a:tailEnd/>
            </a:ln>
          </p:spPr>
          <p:txBody>
            <a:bodyPr rot="0" spcFirstLastPara="0" vertOverflow="overflow" horzOverflow="overflow" vert="horz" wrap="square" lIns="92075" tIns="91440" rIns="92075" bIns="91440" numCol="1" spcCol="0" rtlCol="0" fromWordArt="0" anchor="ctr" anchorCtr="0" forceAA="0" compatLnSpc="1">
              <a:prstTxWarp prst="textNoShape">
                <a:avLst/>
              </a:prstTxWarp>
              <a:noAutofit/>
            </a:bodyPr>
            <a:lstStyle/>
            <a:p>
              <a:pPr marL="169863" indent="-169863" algn="ctr"/>
              <a:r>
                <a:rPr lang="en-US" sz="1400" dirty="0"/>
                <a:t>Activation leads to degranulation and secretion of vasoactive and pro-inflammatory mediators</a:t>
              </a:r>
              <a:r>
                <a:rPr lang="en-US" sz="1400" baseline="30000" dirty="0"/>
                <a:t>1</a:t>
              </a:r>
              <a:endParaRPr lang="en-US" sz="1400" dirty="0"/>
            </a:p>
          </p:txBody>
        </p:sp>
        <p:sp>
          <p:nvSpPr>
            <p:cNvPr id="28" name="Down Arrow 186">
              <a:extLst>
                <a:ext uri="{FF2B5EF4-FFF2-40B4-BE49-F238E27FC236}">
                  <a16:creationId xmlns:a16="http://schemas.microsoft.com/office/drawing/2014/main" id="{BB0DC0C9-08DE-605F-133F-C7C489FC16B1}"/>
                </a:ext>
              </a:extLst>
            </p:cNvPr>
            <p:cNvSpPr/>
            <p:nvPr/>
          </p:nvSpPr>
          <p:spPr>
            <a:xfrm rot="16200000">
              <a:off x="8258816" y="1438036"/>
              <a:ext cx="519953" cy="306280"/>
            </a:xfrm>
            <a:prstGeom prst="downArrow">
              <a:avLst>
                <a:gd name="adj1" fmla="val 50000"/>
                <a:gd name="adj2" fmla="val 100000"/>
              </a:avLst>
            </a:prstGeom>
            <a:solidFill>
              <a:schemeClr val="tx2"/>
            </a:solidFill>
            <a:ln w="9525">
              <a:noFill/>
              <a:miter lim="800000"/>
              <a:headEnd/>
              <a:tailEnd/>
            </a:ln>
          </p:spPr>
          <p:txBody>
            <a:bodyPr rtlCol="0" anchor="ctr"/>
            <a:lstStyle/>
            <a:p>
              <a:pPr marL="0" marR="0" indent="0" algn="ctr" defTabSz="914400" eaLnBrk="1" fontAlgn="auto" latinLnBrk="0" hangingPunct="1">
                <a:lnSpc>
                  <a:spcPct val="100000"/>
                </a:lnSpc>
                <a:spcBef>
                  <a:spcPts val="0"/>
                </a:spcBef>
                <a:spcAft>
                  <a:spcPts val="0"/>
                </a:spcAft>
                <a:buClrTx/>
                <a:buSzTx/>
                <a:buFontTx/>
                <a:buNone/>
                <a:tabLst/>
              </a:pPr>
              <a:endParaRPr kumimoji="0" lang="en-US" sz="1800" b="0" i="0" u="none" strike="noStrike" kern="0" cap="none" spc="0" normalizeH="0" baseline="0" noProof="0" dirty="0">
                <a:ln>
                  <a:noFill/>
                </a:ln>
                <a:solidFill>
                  <a:prstClr val="black"/>
                </a:solidFill>
                <a:effectLst/>
                <a:uLnTx/>
                <a:uFillTx/>
                <a:cs typeface="Arial" charset="0"/>
              </a:endParaRPr>
            </a:p>
          </p:txBody>
        </p:sp>
      </p:grpSp>
      <p:grpSp>
        <p:nvGrpSpPr>
          <p:cNvPr id="25" name="Group 24">
            <a:extLst>
              <a:ext uri="{FF2B5EF4-FFF2-40B4-BE49-F238E27FC236}">
                <a16:creationId xmlns:a16="http://schemas.microsoft.com/office/drawing/2014/main" id="{3AFEFC96-857B-258D-D575-3F7E331C8442}"/>
              </a:ext>
            </a:extLst>
          </p:cNvPr>
          <p:cNvGrpSpPr/>
          <p:nvPr/>
        </p:nvGrpSpPr>
        <p:grpSpPr>
          <a:xfrm>
            <a:off x="6614737" y="2414141"/>
            <a:ext cx="4214629" cy="3481833"/>
            <a:chOff x="6539314" y="2115001"/>
            <a:chExt cx="4576728" cy="3780974"/>
          </a:xfrm>
        </p:grpSpPr>
        <p:sp>
          <p:nvSpPr>
            <p:cNvPr id="19" name="Rectangle: Rounded Corners 18">
              <a:extLst>
                <a:ext uri="{FF2B5EF4-FFF2-40B4-BE49-F238E27FC236}">
                  <a16:creationId xmlns:a16="http://schemas.microsoft.com/office/drawing/2014/main" id="{8CBA9270-4AFB-566E-A9DB-CE73B54A076E}"/>
                </a:ext>
              </a:extLst>
            </p:cNvPr>
            <p:cNvSpPr/>
            <p:nvPr/>
          </p:nvSpPr>
          <p:spPr>
            <a:xfrm>
              <a:off x="6539316" y="2115001"/>
              <a:ext cx="4576726" cy="3780974"/>
            </a:xfrm>
            <a:prstGeom prst="roundRect">
              <a:avLst>
                <a:gd name="adj" fmla="val 5426"/>
              </a:avLst>
            </a:prstGeom>
            <a:noFill/>
            <a:ln w="12700" cap="flat" cmpd="sng" algn="ctr">
              <a:solidFill>
                <a:srgbClr val="113468"/>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400"/>
                </a:spcBef>
                <a:spcAft>
                  <a:spcPts val="2000"/>
                </a:spcAft>
                <a:buClrTx/>
                <a:buSzTx/>
                <a:buFontTx/>
                <a:buNone/>
                <a:tabLst/>
                <a:defRPr/>
              </a:pPr>
              <a:endParaRPr kumimoji="0" lang="en-US" sz="1800" b="0" i="0" u="none" strike="noStrike" kern="0" cap="none" spc="0" normalizeH="0" baseline="30000" noProof="0" dirty="0">
                <a:ln>
                  <a:noFill/>
                </a:ln>
                <a:solidFill>
                  <a:srgbClr val="000000"/>
                </a:solidFill>
                <a:effectLst/>
                <a:uLnTx/>
                <a:uFillTx/>
                <a:latin typeface="Arial"/>
                <a:ea typeface="+mn-ea"/>
                <a:cs typeface="Helvetica" panose="020B0604020202020204" pitchFamily="34" charset="0"/>
              </a:endParaRPr>
            </a:p>
          </p:txBody>
        </p:sp>
        <p:sp>
          <p:nvSpPr>
            <p:cNvPr id="23" name="Round Same-side Corner of Rectangle 10">
              <a:extLst>
                <a:ext uri="{FF2B5EF4-FFF2-40B4-BE49-F238E27FC236}">
                  <a16:creationId xmlns:a16="http://schemas.microsoft.com/office/drawing/2014/main" id="{E55159B9-53E9-6A8F-8F76-F779CEBC4626}"/>
                </a:ext>
              </a:extLst>
            </p:cNvPr>
            <p:cNvSpPr/>
            <p:nvPr/>
          </p:nvSpPr>
          <p:spPr>
            <a:xfrm>
              <a:off x="6539314" y="2115001"/>
              <a:ext cx="4576727" cy="406387"/>
            </a:xfrm>
            <a:prstGeom prst="round2SameRect">
              <a:avLst>
                <a:gd name="adj1" fmla="val 23858"/>
                <a:gd name="adj2" fmla="val 0"/>
              </a:avLst>
            </a:prstGeom>
            <a:solidFill>
              <a:srgbClr val="113468"/>
            </a:solidFill>
            <a:ln w="12700" cap="flat" cmpd="sng" algn="ctr">
              <a:solidFill>
                <a:srgbClr val="113468"/>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rgbClr val="FFFFFF"/>
                  </a:solidFill>
                  <a:effectLst/>
                  <a:uLnTx/>
                  <a:uFillTx/>
                  <a:latin typeface="Arial"/>
                  <a:ea typeface="+mn-ea"/>
                  <a:cs typeface="Helvetica" panose="020B0604020202020204" pitchFamily="34" charset="0"/>
                </a:rPr>
                <a:t>SM pathogenesis</a:t>
              </a:r>
              <a:r>
                <a:rPr lang="en-US" sz="1600" b="1" kern="0" baseline="30000" dirty="0">
                  <a:solidFill>
                    <a:srgbClr val="FFFFFF"/>
                  </a:solidFill>
                  <a:latin typeface="Arial"/>
                  <a:cs typeface="Helvetica" panose="020B0604020202020204" pitchFamily="34" charset="0"/>
                </a:rPr>
                <a:t>1-3</a:t>
              </a:r>
              <a:endParaRPr kumimoji="0" lang="en-US" sz="1600" b="1" i="0" u="none" strike="noStrike" kern="0" cap="none" spc="0" normalizeH="0" baseline="30000" noProof="0" dirty="0">
                <a:ln>
                  <a:noFill/>
                </a:ln>
                <a:solidFill>
                  <a:srgbClr val="FFFFFF"/>
                </a:solidFill>
                <a:effectLst/>
                <a:uLnTx/>
                <a:uFillTx/>
                <a:latin typeface="Arial"/>
                <a:ea typeface="+mn-ea"/>
                <a:cs typeface="Helvetica" panose="020B0604020202020204" pitchFamily="34" charset="0"/>
              </a:endParaRPr>
            </a:p>
          </p:txBody>
        </p:sp>
        <p:grpSp>
          <p:nvGrpSpPr>
            <p:cNvPr id="24" name="Group 23">
              <a:extLst>
                <a:ext uri="{FF2B5EF4-FFF2-40B4-BE49-F238E27FC236}">
                  <a16:creationId xmlns:a16="http://schemas.microsoft.com/office/drawing/2014/main" id="{E441CC68-DC77-56B0-6EAC-31615A712F6B}"/>
                </a:ext>
              </a:extLst>
            </p:cNvPr>
            <p:cNvGrpSpPr/>
            <p:nvPr/>
          </p:nvGrpSpPr>
          <p:grpSpPr>
            <a:xfrm>
              <a:off x="6612449" y="2520796"/>
              <a:ext cx="4360627" cy="3309686"/>
              <a:chOff x="6612449" y="2520796"/>
              <a:chExt cx="4360627" cy="3309686"/>
            </a:xfrm>
          </p:grpSpPr>
          <p:pic>
            <p:nvPicPr>
              <p:cNvPr id="29" name="Picture 28" descr="A video game screen with a blue circle with white dots&#10;&#10;Description automatically generated">
                <a:extLst>
                  <a:ext uri="{FF2B5EF4-FFF2-40B4-BE49-F238E27FC236}">
                    <a16:creationId xmlns:a16="http://schemas.microsoft.com/office/drawing/2014/main" id="{306A4D60-1108-0C3F-7257-9276D810E858}"/>
                  </a:ext>
                </a:extLst>
              </p:cNvPr>
              <p:cNvPicPr>
                <a:picLocks noChangeAspect="1"/>
              </p:cNvPicPr>
              <p:nvPr/>
            </p:nvPicPr>
            <p:blipFill rotWithShape="1">
              <a:blip r:embed="rId3">
                <a:extLst>
                  <a:ext uri="{28A0092B-C50C-407E-A947-70E740481C1C}">
                    <a14:useLocalDpi xmlns:a14="http://schemas.microsoft.com/office/drawing/2010/main" val="0"/>
                  </a:ext>
                </a:extLst>
              </a:blip>
              <a:srcRect l="21005" t="13705" r="16187" b="10983"/>
              <a:stretch/>
            </p:blipFill>
            <p:spPr>
              <a:xfrm>
                <a:off x="6894142" y="2520796"/>
                <a:ext cx="3926535" cy="3295744"/>
              </a:xfrm>
              <a:prstGeom prst="rect">
                <a:avLst/>
              </a:prstGeom>
            </p:spPr>
          </p:pic>
          <p:sp>
            <p:nvSpPr>
              <p:cNvPr id="30" name="TextBox 29">
                <a:extLst>
                  <a:ext uri="{FF2B5EF4-FFF2-40B4-BE49-F238E27FC236}">
                    <a16:creationId xmlns:a16="http://schemas.microsoft.com/office/drawing/2014/main" id="{661F545E-C14D-6A9F-1FD7-B6F55A793C02}"/>
                  </a:ext>
                </a:extLst>
              </p:cNvPr>
              <p:cNvSpPr txBox="1"/>
              <p:nvPr/>
            </p:nvSpPr>
            <p:spPr>
              <a:xfrm>
                <a:off x="7048663" y="2740473"/>
                <a:ext cx="1088995"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Tryptase</a:t>
                </a:r>
              </a:p>
            </p:txBody>
          </p:sp>
          <p:sp>
            <p:nvSpPr>
              <p:cNvPr id="31" name="TextBox 30">
                <a:extLst>
                  <a:ext uri="{FF2B5EF4-FFF2-40B4-BE49-F238E27FC236}">
                    <a16:creationId xmlns:a16="http://schemas.microsoft.com/office/drawing/2014/main" id="{ACD2AB46-0D84-DC25-3D90-8D6C374CD003}"/>
                  </a:ext>
                </a:extLst>
              </p:cNvPr>
              <p:cNvSpPr txBox="1"/>
              <p:nvPr/>
            </p:nvSpPr>
            <p:spPr>
              <a:xfrm>
                <a:off x="6996902" y="3518641"/>
                <a:ext cx="1218366"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Histamine</a:t>
                </a:r>
              </a:p>
            </p:txBody>
          </p:sp>
          <p:sp>
            <p:nvSpPr>
              <p:cNvPr id="32" name="TextBox 31">
                <a:extLst>
                  <a:ext uri="{FF2B5EF4-FFF2-40B4-BE49-F238E27FC236}">
                    <a16:creationId xmlns:a16="http://schemas.microsoft.com/office/drawing/2014/main" id="{4B0AD539-7520-342E-18C0-730119EC1647}"/>
                  </a:ext>
                </a:extLst>
              </p:cNvPr>
              <p:cNvSpPr txBox="1"/>
              <p:nvPr/>
            </p:nvSpPr>
            <p:spPr>
              <a:xfrm>
                <a:off x="9918840" y="4408635"/>
                <a:ext cx="745355"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Heparin</a:t>
                </a:r>
              </a:p>
            </p:txBody>
          </p:sp>
          <p:sp>
            <p:nvSpPr>
              <p:cNvPr id="33" name="TextBox 32">
                <a:extLst>
                  <a:ext uri="{FF2B5EF4-FFF2-40B4-BE49-F238E27FC236}">
                    <a16:creationId xmlns:a16="http://schemas.microsoft.com/office/drawing/2014/main" id="{A94EFCCF-0EDE-6890-8641-0B9FDE1DEE01}"/>
                  </a:ext>
                </a:extLst>
              </p:cNvPr>
              <p:cNvSpPr txBox="1"/>
              <p:nvPr/>
            </p:nvSpPr>
            <p:spPr>
              <a:xfrm>
                <a:off x="9847352" y="3457314"/>
                <a:ext cx="1125724"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Leukotrienes</a:t>
                </a:r>
              </a:p>
            </p:txBody>
          </p:sp>
          <p:sp>
            <p:nvSpPr>
              <p:cNvPr id="34" name="TextBox 33">
                <a:extLst>
                  <a:ext uri="{FF2B5EF4-FFF2-40B4-BE49-F238E27FC236}">
                    <a16:creationId xmlns:a16="http://schemas.microsoft.com/office/drawing/2014/main" id="{3369C556-CD95-6A31-9B08-860F39D2C0F7}"/>
                  </a:ext>
                </a:extLst>
              </p:cNvPr>
              <p:cNvSpPr txBox="1"/>
              <p:nvPr/>
            </p:nvSpPr>
            <p:spPr>
              <a:xfrm>
                <a:off x="6612449" y="4779291"/>
                <a:ext cx="816684" cy="277000"/>
              </a:xfrm>
              <a:prstGeom prst="rect">
                <a:avLst/>
              </a:prstGeom>
              <a:noFill/>
            </p:spPr>
            <p:txBody>
              <a:bodyPr wrap="square" lIns="0" rIns="0" rtlCol="0">
                <a:spAutoFit/>
              </a:bodyPr>
              <a:lstStyle/>
              <a:p>
                <a:pPr algn="r" defTabSz="914400" fontAlgn="auto">
                  <a:spcBef>
                    <a:spcPts val="0"/>
                  </a:spcBef>
                  <a:spcAft>
                    <a:spcPts val="0"/>
                  </a:spcAft>
                </a:pPr>
                <a:r>
                  <a:rPr lang="en-US" sz="1200" b="1" dirty="0">
                    <a:solidFill>
                      <a:srgbClr val="000000"/>
                    </a:solidFill>
                    <a:latin typeface="Arial"/>
                    <a:ea typeface="+mn-ea"/>
                    <a:cs typeface="+mn-cs"/>
                  </a:rPr>
                  <a:t>Cytokines</a:t>
                </a:r>
              </a:p>
            </p:txBody>
          </p:sp>
          <p:sp>
            <p:nvSpPr>
              <p:cNvPr id="37" name="TextBox 36">
                <a:extLst>
                  <a:ext uri="{FF2B5EF4-FFF2-40B4-BE49-F238E27FC236}">
                    <a16:creationId xmlns:a16="http://schemas.microsoft.com/office/drawing/2014/main" id="{A2798557-9E78-8D99-CC26-161FD3B03F07}"/>
                  </a:ext>
                </a:extLst>
              </p:cNvPr>
              <p:cNvSpPr txBox="1"/>
              <p:nvPr/>
            </p:nvSpPr>
            <p:spPr>
              <a:xfrm>
                <a:off x="9169718" y="5553483"/>
                <a:ext cx="1218366"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Chymase</a:t>
                </a:r>
              </a:p>
            </p:txBody>
          </p:sp>
          <p:sp>
            <p:nvSpPr>
              <p:cNvPr id="39" name="TextBox 38">
                <a:extLst>
                  <a:ext uri="{FF2B5EF4-FFF2-40B4-BE49-F238E27FC236}">
                    <a16:creationId xmlns:a16="http://schemas.microsoft.com/office/drawing/2014/main" id="{917690FD-EBFD-30C4-CCA6-BC81F8215D8F}"/>
                  </a:ext>
                </a:extLst>
              </p:cNvPr>
              <p:cNvSpPr txBox="1"/>
              <p:nvPr/>
            </p:nvSpPr>
            <p:spPr>
              <a:xfrm>
                <a:off x="8493310" y="2589804"/>
                <a:ext cx="1285592"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Prostaglandins</a:t>
                </a:r>
              </a:p>
            </p:txBody>
          </p:sp>
          <p:sp>
            <p:nvSpPr>
              <p:cNvPr id="40" name="TextBox 39">
                <a:extLst>
                  <a:ext uri="{FF2B5EF4-FFF2-40B4-BE49-F238E27FC236}">
                    <a16:creationId xmlns:a16="http://schemas.microsoft.com/office/drawing/2014/main" id="{E040A4E8-5AEB-2ABD-1225-8A29086DEC76}"/>
                  </a:ext>
                </a:extLst>
              </p:cNvPr>
              <p:cNvSpPr txBox="1"/>
              <p:nvPr/>
            </p:nvSpPr>
            <p:spPr>
              <a:xfrm>
                <a:off x="7372361" y="5553483"/>
                <a:ext cx="1557621" cy="276999"/>
              </a:xfrm>
              <a:prstGeom prst="rect">
                <a:avLst/>
              </a:prstGeom>
              <a:noFill/>
            </p:spPr>
            <p:txBody>
              <a:bodyPr wrap="square" lIns="0" rIns="0" rtlCol="0">
                <a:spAutoFit/>
              </a:bodyPr>
              <a:lstStyle/>
              <a:p>
                <a:pPr defTabSz="914400" fontAlgn="auto">
                  <a:spcBef>
                    <a:spcPts val="0"/>
                  </a:spcBef>
                  <a:spcAft>
                    <a:spcPts val="0"/>
                  </a:spcAft>
                </a:pPr>
                <a:r>
                  <a:rPr lang="en-US" sz="1200" b="1" dirty="0">
                    <a:solidFill>
                      <a:srgbClr val="000000"/>
                    </a:solidFill>
                    <a:latin typeface="Arial"/>
                    <a:ea typeface="+mn-ea"/>
                    <a:cs typeface="+mn-cs"/>
                  </a:rPr>
                  <a:t>Carboxypeptidase</a:t>
                </a:r>
              </a:p>
            </p:txBody>
          </p:sp>
          <p:sp>
            <p:nvSpPr>
              <p:cNvPr id="42" name="Oval 41">
                <a:extLst>
                  <a:ext uri="{FF2B5EF4-FFF2-40B4-BE49-F238E27FC236}">
                    <a16:creationId xmlns:a16="http://schemas.microsoft.com/office/drawing/2014/main" id="{2B1CF2DD-00CB-B4CA-A855-A75A672C6592}"/>
                  </a:ext>
                </a:extLst>
              </p:cNvPr>
              <p:cNvSpPr/>
              <p:nvPr/>
            </p:nvSpPr>
            <p:spPr>
              <a:xfrm rot="20747054">
                <a:off x="8338552" y="3020212"/>
                <a:ext cx="526326" cy="262806"/>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GB" dirty="0"/>
              </a:p>
            </p:txBody>
          </p:sp>
          <p:sp>
            <p:nvSpPr>
              <p:cNvPr id="57" name="TextBox 56">
                <a:extLst>
                  <a:ext uri="{FF2B5EF4-FFF2-40B4-BE49-F238E27FC236}">
                    <a16:creationId xmlns:a16="http://schemas.microsoft.com/office/drawing/2014/main" id="{62685E2F-28A3-4568-224F-1A856351748A}"/>
                  </a:ext>
                </a:extLst>
              </p:cNvPr>
              <p:cNvSpPr txBox="1"/>
              <p:nvPr/>
            </p:nvSpPr>
            <p:spPr>
              <a:xfrm rot="20557563">
                <a:off x="8309936" y="3008744"/>
                <a:ext cx="554917" cy="276999"/>
              </a:xfrm>
              <a:prstGeom prst="rect">
                <a:avLst/>
              </a:prstGeom>
              <a:noFill/>
            </p:spPr>
            <p:txBody>
              <a:bodyPr wrap="square" lIns="0" rIns="0" rtlCol="0">
                <a:spAutoFit/>
              </a:bodyPr>
              <a:lstStyle/>
              <a:p>
                <a:pPr algn="ctr" defTabSz="914400" fontAlgn="auto">
                  <a:spcBef>
                    <a:spcPts val="0"/>
                  </a:spcBef>
                  <a:spcAft>
                    <a:spcPts val="0"/>
                  </a:spcAft>
                </a:pPr>
                <a:r>
                  <a:rPr lang="en-US" sz="1200" b="1" dirty="0">
                    <a:solidFill>
                      <a:srgbClr val="000000"/>
                    </a:solidFill>
                    <a:latin typeface="Arial"/>
                    <a:ea typeface="+mn-ea"/>
                    <a:cs typeface="+mn-cs"/>
                  </a:rPr>
                  <a:t>FcgR</a:t>
                </a:r>
              </a:p>
            </p:txBody>
          </p:sp>
          <p:sp>
            <p:nvSpPr>
              <p:cNvPr id="58" name="Oval 57">
                <a:extLst>
                  <a:ext uri="{FF2B5EF4-FFF2-40B4-BE49-F238E27FC236}">
                    <a16:creationId xmlns:a16="http://schemas.microsoft.com/office/drawing/2014/main" id="{320AC1C9-58EB-5D5A-5E30-188F0718B2B9}"/>
                  </a:ext>
                </a:extLst>
              </p:cNvPr>
              <p:cNvSpPr/>
              <p:nvPr/>
            </p:nvSpPr>
            <p:spPr>
              <a:xfrm rot="2204037">
                <a:off x="9150071" y="3165681"/>
                <a:ext cx="497121" cy="262806"/>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GB" dirty="0"/>
              </a:p>
            </p:txBody>
          </p:sp>
          <p:sp>
            <p:nvSpPr>
              <p:cNvPr id="59" name="TextBox 58">
                <a:extLst>
                  <a:ext uri="{FF2B5EF4-FFF2-40B4-BE49-F238E27FC236}">
                    <a16:creationId xmlns:a16="http://schemas.microsoft.com/office/drawing/2014/main" id="{1AAD59A5-A418-06DC-A826-00963E4EC3A7}"/>
                  </a:ext>
                </a:extLst>
              </p:cNvPr>
              <p:cNvSpPr txBox="1"/>
              <p:nvPr/>
            </p:nvSpPr>
            <p:spPr>
              <a:xfrm rot="2236036">
                <a:off x="9092546" y="3144807"/>
                <a:ext cx="612573" cy="276999"/>
              </a:xfrm>
              <a:prstGeom prst="rect">
                <a:avLst/>
              </a:prstGeom>
              <a:noFill/>
            </p:spPr>
            <p:txBody>
              <a:bodyPr wrap="square" lIns="0" rIns="0" rtlCol="0">
                <a:spAutoFit/>
              </a:bodyPr>
              <a:lstStyle/>
              <a:p>
                <a:pPr algn="ctr" defTabSz="914400" fontAlgn="auto">
                  <a:spcBef>
                    <a:spcPts val="0"/>
                  </a:spcBef>
                  <a:spcAft>
                    <a:spcPts val="0"/>
                  </a:spcAft>
                </a:pPr>
                <a:r>
                  <a:rPr lang="en-US" sz="1200" b="1" dirty="0">
                    <a:solidFill>
                      <a:srgbClr val="000000"/>
                    </a:solidFill>
                    <a:latin typeface="Arial"/>
                    <a:ea typeface="+mn-ea"/>
                    <a:cs typeface="+mn-cs"/>
                  </a:rPr>
                  <a:t>FceRI</a:t>
                </a:r>
              </a:p>
            </p:txBody>
          </p:sp>
          <p:sp>
            <p:nvSpPr>
              <p:cNvPr id="60" name="Oval 59">
                <a:extLst>
                  <a:ext uri="{FF2B5EF4-FFF2-40B4-BE49-F238E27FC236}">
                    <a16:creationId xmlns:a16="http://schemas.microsoft.com/office/drawing/2014/main" id="{4231863B-2871-74AA-D88E-611435299E71}"/>
                  </a:ext>
                </a:extLst>
              </p:cNvPr>
              <p:cNvSpPr/>
              <p:nvPr/>
            </p:nvSpPr>
            <p:spPr>
              <a:xfrm rot="3568584">
                <a:off x="9313745" y="4875940"/>
                <a:ext cx="224345" cy="659161"/>
              </a:xfrm>
              <a:prstGeom prst="ellipse">
                <a:avLst/>
              </a:prstGeom>
            </p:spPr>
            <p:style>
              <a:lnRef idx="1">
                <a:schemeClr val="accent1"/>
              </a:lnRef>
              <a:fillRef idx="3">
                <a:schemeClr val="accent1"/>
              </a:fillRef>
              <a:effectRef idx="2">
                <a:schemeClr val="accent1"/>
              </a:effectRef>
              <a:fontRef idx="minor">
                <a:schemeClr val="lt1"/>
              </a:fontRef>
            </p:style>
            <p:txBody>
              <a:bodyPr lIns="0" rIns="0" rtlCol="0" anchor="ctr"/>
              <a:lstStyle/>
              <a:p>
                <a:pPr algn="ctr"/>
                <a:endParaRPr lang="en-GB" dirty="0"/>
              </a:p>
            </p:txBody>
          </p:sp>
          <p:sp>
            <p:nvSpPr>
              <p:cNvPr id="61" name="TextBox 60">
                <a:extLst>
                  <a:ext uri="{FF2B5EF4-FFF2-40B4-BE49-F238E27FC236}">
                    <a16:creationId xmlns:a16="http://schemas.microsoft.com/office/drawing/2014/main" id="{23C097EA-19FC-4874-48AB-F6A99B5B3D83}"/>
                  </a:ext>
                </a:extLst>
              </p:cNvPr>
              <p:cNvSpPr txBox="1"/>
              <p:nvPr/>
            </p:nvSpPr>
            <p:spPr>
              <a:xfrm rot="19794975">
                <a:off x="8936523" y="5080652"/>
                <a:ext cx="977988" cy="246221"/>
              </a:xfrm>
              <a:prstGeom prst="rect">
                <a:avLst/>
              </a:prstGeom>
              <a:noFill/>
            </p:spPr>
            <p:txBody>
              <a:bodyPr wrap="square" lIns="0" rIns="0" rtlCol="0">
                <a:spAutoFit/>
              </a:bodyPr>
              <a:lstStyle/>
              <a:p>
                <a:pPr algn="ctr" defTabSz="914400" fontAlgn="auto">
                  <a:spcBef>
                    <a:spcPts val="0"/>
                  </a:spcBef>
                  <a:spcAft>
                    <a:spcPts val="0"/>
                  </a:spcAft>
                </a:pPr>
                <a:r>
                  <a:rPr lang="en-US" sz="1000" b="1" dirty="0">
                    <a:solidFill>
                      <a:srgbClr val="000000"/>
                    </a:solidFill>
                    <a:latin typeface="Arial"/>
                    <a:ea typeface="+mn-ea"/>
                    <a:cs typeface="+mn-cs"/>
                  </a:rPr>
                  <a:t>MRGPRX2</a:t>
                </a:r>
              </a:p>
            </p:txBody>
          </p:sp>
          <p:sp>
            <p:nvSpPr>
              <p:cNvPr id="62" name="Oval 61">
                <a:extLst>
                  <a:ext uri="{FF2B5EF4-FFF2-40B4-BE49-F238E27FC236}">
                    <a16:creationId xmlns:a16="http://schemas.microsoft.com/office/drawing/2014/main" id="{2114D36C-AD7A-C716-1220-F22E7DC9138C}"/>
                  </a:ext>
                </a:extLst>
              </p:cNvPr>
              <p:cNvSpPr/>
              <p:nvPr/>
            </p:nvSpPr>
            <p:spPr>
              <a:xfrm rot="1340910">
                <a:off x="8131625" y="5007165"/>
                <a:ext cx="774302" cy="377660"/>
              </a:xfrm>
              <a:prstGeom prst="ellipse">
                <a:avLst/>
              </a:prstGeom>
            </p:spPr>
            <p:style>
              <a:lnRef idx="1">
                <a:schemeClr val="accent6"/>
              </a:lnRef>
              <a:fillRef idx="3">
                <a:schemeClr val="accent6"/>
              </a:fillRef>
              <a:effectRef idx="2">
                <a:schemeClr val="accent6"/>
              </a:effectRef>
              <a:fontRef idx="minor">
                <a:schemeClr val="lt1"/>
              </a:fontRef>
            </p:style>
            <p:txBody>
              <a:bodyPr lIns="0" rIns="0" rtlCol="0" anchor="ctr"/>
              <a:lstStyle/>
              <a:p>
                <a:pPr algn="ctr"/>
                <a:endParaRPr lang="en-GB" dirty="0"/>
              </a:p>
            </p:txBody>
          </p:sp>
          <p:sp>
            <p:nvSpPr>
              <p:cNvPr id="63" name="TextBox 62">
                <a:extLst>
                  <a:ext uri="{FF2B5EF4-FFF2-40B4-BE49-F238E27FC236}">
                    <a16:creationId xmlns:a16="http://schemas.microsoft.com/office/drawing/2014/main" id="{B9F9AF4A-DCD9-EA9B-9FC9-DB6231B6373A}"/>
                  </a:ext>
                </a:extLst>
              </p:cNvPr>
              <p:cNvSpPr txBox="1"/>
              <p:nvPr/>
            </p:nvSpPr>
            <p:spPr>
              <a:xfrm rot="1170583">
                <a:off x="8170678" y="5115194"/>
                <a:ext cx="791448" cy="215444"/>
              </a:xfrm>
              <a:prstGeom prst="rect">
                <a:avLst/>
              </a:prstGeom>
              <a:noFill/>
            </p:spPr>
            <p:txBody>
              <a:bodyPr wrap="square" lIns="0" tIns="0" rIns="0" bIns="0" rtlCol="0">
                <a:spAutoFit/>
              </a:bodyPr>
              <a:lstStyle/>
              <a:p>
                <a:pPr defTabSz="914400" fontAlgn="auto">
                  <a:spcBef>
                    <a:spcPts val="0"/>
                  </a:spcBef>
                  <a:spcAft>
                    <a:spcPts val="0"/>
                  </a:spcAft>
                </a:pPr>
                <a:r>
                  <a:rPr lang="en-US" sz="1400" b="1" dirty="0">
                    <a:solidFill>
                      <a:srgbClr val="000000"/>
                    </a:solidFill>
                    <a:latin typeface="Arial"/>
                    <a:ea typeface="+mn-ea"/>
                    <a:cs typeface="+mn-cs"/>
                  </a:rPr>
                  <a:t>KIT</a:t>
                </a:r>
                <a:r>
                  <a:rPr lang="en-US" sz="1400" b="1" baseline="30000" dirty="0">
                    <a:solidFill>
                      <a:srgbClr val="000000"/>
                    </a:solidFill>
                    <a:latin typeface="Arial"/>
                    <a:ea typeface="+mn-ea"/>
                    <a:cs typeface="+mn-cs"/>
                  </a:rPr>
                  <a:t>D816V</a:t>
                </a:r>
                <a:endParaRPr lang="en-US" sz="1400" b="1" dirty="0">
                  <a:solidFill>
                    <a:srgbClr val="000000"/>
                  </a:solidFill>
                  <a:latin typeface="Arial"/>
                  <a:ea typeface="+mn-ea"/>
                  <a:cs typeface="+mn-cs"/>
                </a:endParaRPr>
              </a:p>
            </p:txBody>
          </p:sp>
          <p:sp>
            <p:nvSpPr>
              <p:cNvPr id="64" name="TextBox 63">
                <a:extLst>
                  <a:ext uri="{FF2B5EF4-FFF2-40B4-BE49-F238E27FC236}">
                    <a16:creationId xmlns:a16="http://schemas.microsoft.com/office/drawing/2014/main" id="{7A1F6058-52CA-681E-97B3-0A4774E0477F}"/>
                  </a:ext>
                </a:extLst>
              </p:cNvPr>
              <p:cNvSpPr txBox="1"/>
              <p:nvPr/>
            </p:nvSpPr>
            <p:spPr>
              <a:xfrm>
                <a:off x="8375481" y="4149267"/>
                <a:ext cx="745356" cy="307777"/>
              </a:xfrm>
              <a:prstGeom prst="rect">
                <a:avLst/>
              </a:prstGeom>
              <a:noFill/>
            </p:spPr>
            <p:txBody>
              <a:bodyPr wrap="square" lIns="0" rIns="0" rtlCol="0">
                <a:spAutoFit/>
              </a:bodyPr>
              <a:lstStyle/>
              <a:p>
                <a:r>
                  <a:rPr lang="en-US" sz="700" i="1" dirty="0"/>
                  <a:t>KIT </a:t>
                </a:r>
                <a:r>
                  <a:rPr lang="en-US" sz="700" dirty="0"/>
                  <a:t>D816V</a:t>
                </a:r>
                <a:br>
                  <a:rPr lang="en-US" sz="700" dirty="0"/>
                </a:br>
                <a:r>
                  <a:rPr lang="en-US" sz="700" dirty="0"/>
                  <a:t>mutant gene</a:t>
                </a:r>
                <a:endParaRPr lang="en-US" sz="700" i="1" dirty="0"/>
              </a:p>
            </p:txBody>
          </p:sp>
        </p:grpSp>
      </p:grpSp>
      <p:sp>
        <p:nvSpPr>
          <p:cNvPr id="4" name="Rectangle: Rounded Corners 3">
            <a:extLst>
              <a:ext uri="{FF2B5EF4-FFF2-40B4-BE49-F238E27FC236}">
                <a16:creationId xmlns:a16="http://schemas.microsoft.com/office/drawing/2014/main" id="{C80E7322-61A4-69D8-2F4C-415F600FEBCB}"/>
              </a:ext>
            </a:extLst>
          </p:cNvPr>
          <p:cNvSpPr/>
          <p:nvPr/>
        </p:nvSpPr>
        <p:spPr>
          <a:xfrm>
            <a:off x="1933255" y="1460500"/>
            <a:ext cx="1312760" cy="326296"/>
          </a:xfrm>
          <a:prstGeom prst="roundRect">
            <a:avLst/>
          </a:prstGeom>
          <a:solidFill>
            <a:schemeClr val="accent2"/>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MCAS</a:t>
            </a:r>
          </a:p>
        </p:txBody>
      </p:sp>
      <p:sp>
        <p:nvSpPr>
          <p:cNvPr id="5" name="Rectangle: Rounded Corners 4">
            <a:extLst>
              <a:ext uri="{FF2B5EF4-FFF2-40B4-BE49-F238E27FC236}">
                <a16:creationId xmlns:a16="http://schemas.microsoft.com/office/drawing/2014/main" id="{29E58A08-77D7-973C-0F41-24EA25696462}"/>
              </a:ext>
            </a:extLst>
          </p:cNvPr>
          <p:cNvSpPr/>
          <p:nvPr/>
        </p:nvSpPr>
        <p:spPr>
          <a:xfrm>
            <a:off x="693071" y="3067167"/>
            <a:ext cx="1192121" cy="326296"/>
          </a:xfrm>
          <a:prstGeom prst="roundRect">
            <a:avLst/>
          </a:prstGeom>
          <a:solidFill>
            <a:schemeClr val="accent4"/>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Primary</a:t>
            </a:r>
          </a:p>
        </p:txBody>
      </p:sp>
      <p:sp>
        <p:nvSpPr>
          <p:cNvPr id="6" name="Rectangle: Rounded Corners 5">
            <a:extLst>
              <a:ext uri="{FF2B5EF4-FFF2-40B4-BE49-F238E27FC236}">
                <a16:creationId xmlns:a16="http://schemas.microsoft.com/office/drawing/2014/main" id="{EC62EE83-BCFE-81AB-14D6-792D40A94B1E}"/>
              </a:ext>
            </a:extLst>
          </p:cNvPr>
          <p:cNvSpPr/>
          <p:nvPr/>
        </p:nvSpPr>
        <p:spPr>
          <a:xfrm>
            <a:off x="2452452" y="3066571"/>
            <a:ext cx="1192121" cy="326296"/>
          </a:xfrm>
          <a:prstGeom prst="roundRect">
            <a:avLst/>
          </a:prstGeom>
          <a:solidFill>
            <a:schemeClr val="accent1">
              <a:lumMod val="60000"/>
              <a:lumOff val="40000"/>
            </a:schemeClr>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Secondary</a:t>
            </a:r>
          </a:p>
        </p:txBody>
      </p:sp>
      <p:sp>
        <p:nvSpPr>
          <p:cNvPr id="7" name="Rectangle: Rounded Corners 6">
            <a:extLst>
              <a:ext uri="{FF2B5EF4-FFF2-40B4-BE49-F238E27FC236}">
                <a16:creationId xmlns:a16="http://schemas.microsoft.com/office/drawing/2014/main" id="{2589FF1F-5D12-7746-6432-2055447D1AE4}"/>
              </a:ext>
            </a:extLst>
          </p:cNvPr>
          <p:cNvSpPr/>
          <p:nvPr/>
        </p:nvSpPr>
        <p:spPr>
          <a:xfrm>
            <a:off x="4161162" y="3053421"/>
            <a:ext cx="1192121" cy="326296"/>
          </a:xfrm>
          <a:prstGeom prst="roundRect">
            <a:avLst/>
          </a:prstGeom>
          <a:solidFill>
            <a:schemeClr val="accent1">
              <a:lumMod val="60000"/>
              <a:lumOff val="40000"/>
            </a:schemeClr>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Idiopathic</a:t>
            </a:r>
          </a:p>
        </p:txBody>
      </p:sp>
      <p:sp>
        <p:nvSpPr>
          <p:cNvPr id="8" name="Rectangle: Rounded Corners 7">
            <a:extLst>
              <a:ext uri="{FF2B5EF4-FFF2-40B4-BE49-F238E27FC236}">
                <a16:creationId xmlns:a16="http://schemas.microsoft.com/office/drawing/2014/main" id="{014B9FE6-E5B5-EB6B-D966-CB075E294072}"/>
              </a:ext>
            </a:extLst>
          </p:cNvPr>
          <p:cNvSpPr/>
          <p:nvPr/>
        </p:nvSpPr>
        <p:spPr>
          <a:xfrm>
            <a:off x="870974" y="3878348"/>
            <a:ext cx="4058215" cy="1174961"/>
          </a:xfrm>
          <a:prstGeom prst="roundRect">
            <a:avLst/>
          </a:prstGeom>
          <a:solidFill>
            <a:schemeClr val="accent4">
              <a:lumMod val="20000"/>
              <a:lumOff val="80000"/>
            </a:schemeClr>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91440" rIns="121920" bIns="60960" numCol="1" spcCol="0" rtlCol="0" fromWordArt="0" anchor="ctr" anchorCtr="0" forceAA="0" compatLnSpc="1">
            <a:prstTxWarp prst="textNoShape">
              <a:avLst/>
            </a:prstTxWarp>
            <a:noAutofit/>
          </a:bodyPr>
          <a:lstStyle/>
          <a:p>
            <a:pPr defTabSz="1219170">
              <a:defRPr/>
            </a:pPr>
            <a:r>
              <a:rPr lang="en-US" sz="2000" dirty="0">
                <a:solidFill>
                  <a:srgbClr val="00263D"/>
                </a:solidFill>
                <a:latin typeface="Arial"/>
              </a:rPr>
              <a:t>SM</a:t>
            </a:r>
          </a:p>
          <a:p>
            <a:pPr marL="122764" indent="-122764" defTabSz="1219170">
              <a:buFont typeface="Arial" panose="020B0604020202020204" pitchFamily="34" charset="0"/>
              <a:buChar char="•"/>
              <a:defRPr/>
            </a:pPr>
            <a:endParaRPr lang="en-US" sz="2000" dirty="0">
              <a:solidFill>
                <a:srgbClr val="00263D"/>
              </a:solidFill>
              <a:latin typeface="Arial"/>
            </a:endParaRPr>
          </a:p>
          <a:p>
            <a:pPr defTabSz="1219170">
              <a:defRPr/>
            </a:pPr>
            <a:r>
              <a:rPr lang="en-US" sz="1200" dirty="0">
                <a:solidFill>
                  <a:srgbClr val="00263D"/>
                </a:solidFill>
                <a:latin typeface="Arial"/>
              </a:rPr>
              <a:t>CM</a:t>
            </a:r>
          </a:p>
          <a:p>
            <a:pPr defTabSz="1219170">
              <a:defRPr/>
            </a:pPr>
            <a:r>
              <a:rPr lang="en-US" sz="1200" dirty="0">
                <a:solidFill>
                  <a:srgbClr val="00263D"/>
                </a:solidFill>
                <a:latin typeface="Arial"/>
              </a:rPr>
              <a:t>MMAS</a:t>
            </a:r>
          </a:p>
        </p:txBody>
      </p:sp>
      <p:sp>
        <p:nvSpPr>
          <p:cNvPr id="11" name="Rectangle: Rounded Corners 10">
            <a:extLst>
              <a:ext uri="{FF2B5EF4-FFF2-40B4-BE49-F238E27FC236}">
                <a16:creationId xmlns:a16="http://schemas.microsoft.com/office/drawing/2014/main" id="{48B48D58-4ADF-D635-FC00-ECE1CE399063}"/>
              </a:ext>
            </a:extLst>
          </p:cNvPr>
          <p:cNvSpPr/>
          <p:nvPr/>
        </p:nvSpPr>
        <p:spPr>
          <a:xfrm>
            <a:off x="637414" y="2275399"/>
            <a:ext cx="1300504" cy="432000"/>
          </a:xfrm>
          <a:prstGeom prst="roundRect">
            <a:avLst/>
          </a:prstGeom>
          <a:solidFill>
            <a:schemeClr val="accent4">
              <a:lumMod val="75000"/>
            </a:schemeClr>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60960" rIns="9144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Clonal MCs</a:t>
            </a:r>
          </a:p>
          <a:p>
            <a:pPr algn="ctr" defTabSz="1219170">
              <a:defRPr/>
            </a:pPr>
            <a:r>
              <a:rPr lang="en-US" sz="1400" i="1" dirty="0">
                <a:solidFill>
                  <a:schemeClr val="bg1"/>
                </a:solidFill>
                <a:latin typeface="Arial"/>
              </a:rPr>
              <a:t>KIT</a:t>
            </a:r>
            <a:r>
              <a:rPr lang="en-US" sz="1400" dirty="0">
                <a:solidFill>
                  <a:schemeClr val="bg1"/>
                </a:solidFill>
                <a:latin typeface="Arial"/>
              </a:rPr>
              <a:t> D816V+</a:t>
            </a:r>
          </a:p>
        </p:txBody>
      </p:sp>
      <p:cxnSp>
        <p:nvCxnSpPr>
          <p:cNvPr id="13" name="Connector: Elbow 12">
            <a:extLst>
              <a:ext uri="{FF2B5EF4-FFF2-40B4-BE49-F238E27FC236}">
                <a16:creationId xmlns:a16="http://schemas.microsoft.com/office/drawing/2014/main" id="{9D8DC920-7707-79E7-4C59-35014E87E169}"/>
              </a:ext>
            </a:extLst>
          </p:cNvPr>
          <p:cNvCxnSpPr>
            <a:cxnSpLocks/>
          </p:cNvCxnSpPr>
          <p:nvPr/>
        </p:nvCxnSpPr>
        <p:spPr>
          <a:xfrm rot="5400000">
            <a:off x="1695083" y="1380845"/>
            <a:ext cx="488604" cy="1300504"/>
          </a:xfrm>
          <a:prstGeom prst="bentConnector3">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4" name="Connector: Elbow 13">
            <a:extLst>
              <a:ext uri="{FF2B5EF4-FFF2-40B4-BE49-F238E27FC236}">
                <a16:creationId xmlns:a16="http://schemas.microsoft.com/office/drawing/2014/main" id="{75F7ECED-F3AB-B765-3F9E-D9F8B8716A28}"/>
              </a:ext>
            </a:extLst>
          </p:cNvPr>
          <p:cNvCxnSpPr>
            <a:cxnSpLocks/>
          </p:cNvCxnSpPr>
          <p:nvPr/>
        </p:nvCxnSpPr>
        <p:spPr>
          <a:xfrm rot="16200000" flipH="1">
            <a:off x="3084526" y="1291906"/>
            <a:ext cx="463184" cy="1452965"/>
          </a:xfrm>
          <a:prstGeom prst="bentConnector3">
            <a:avLst>
              <a:gd name="adj1" fmla="val 52194"/>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3D301729-B35E-7553-1967-AC55D7B6689B}"/>
              </a:ext>
            </a:extLst>
          </p:cNvPr>
          <p:cNvCxnSpPr>
            <a:cxnSpLocks/>
            <a:stCxn id="11" idx="2"/>
          </p:cNvCxnSpPr>
          <p:nvPr/>
        </p:nvCxnSpPr>
        <p:spPr>
          <a:xfrm>
            <a:off x="1287666" y="2707399"/>
            <a:ext cx="1465" cy="327567"/>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Connector: Elbow 15">
            <a:extLst>
              <a:ext uri="{FF2B5EF4-FFF2-40B4-BE49-F238E27FC236}">
                <a16:creationId xmlns:a16="http://schemas.microsoft.com/office/drawing/2014/main" id="{CFD4C8D6-E4B3-203E-1387-746BCFFC6B57}"/>
              </a:ext>
            </a:extLst>
          </p:cNvPr>
          <p:cNvCxnSpPr>
            <a:cxnSpLocks/>
          </p:cNvCxnSpPr>
          <p:nvPr/>
        </p:nvCxnSpPr>
        <p:spPr>
          <a:xfrm rot="5400000">
            <a:off x="3300411" y="2324379"/>
            <a:ext cx="490295" cy="994088"/>
          </a:xfrm>
          <a:prstGeom prst="bentConnector3">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B0D3BFAD-938B-E8B2-C3AA-E15619545F07}"/>
              </a:ext>
            </a:extLst>
          </p:cNvPr>
          <p:cNvCxnSpPr>
            <a:cxnSpLocks/>
          </p:cNvCxnSpPr>
          <p:nvPr/>
        </p:nvCxnSpPr>
        <p:spPr>
          <a:xfrm>
            <a:off x="1289130" y="3396003"/>
            <a:ext cx="0" cy="576000"/>
          </a:xfrm>
          <a:prstGeom prst="straightConnector1">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21" name="Rectangle: Rounded Corners 20">
            <a:extLst>
              <a:ext uri="{FF2B5EF4-FFF2-40B4-BE49-F238E27FC236}">
                <a16:creationId xmlns:a16="http://schemas.microsoft.com/office/drawing/2014/main" id="{B04CB2AE-9E2F-6D8A-F706-2A834FE6F994}"/>
              </a:ext>
            </a:extLst>
          </p:cNvPr>
          <p:cNvSpPr/>
          <p:nvPr/>
        </p:nvSpPr>
        <p:spPr>
          <a:xfrm>
            <a:off x="806823" y="3797153"/>
            <a:ext cx="4186517" cy="1337351"/>
          </a:xfrm>
          <a:prstGeom prst="roundRect">
            <a:avLst/>
          </a:prstGeom>
          <a:noFill/>
          <a:ln w="12700">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en-US" sz="2400" dirty="0">
              <a:solidFill>
                <a:srgbClr val="00263D"/>
              </a:solidFill>
            </a:endParaRPr>
          </a:p>
        </p:txBody>
      </p:sp>
      <p:sp>
        <p:nvSpPr>
          <p:cNvPr id="68" name="TextBox 67">
            <a:extLst>
              <a:ext uri="{FF2B5EF4-FFF2-40B4-BE49-F238E27FC236}">
                <a16:creationId xmlns:a16="http://schemas.microsoft.com/office/drawing/2014/main" id="{BE385CBD-45A4-23EA-F5B5-9553A230D0BE}"/>
              </a:ext>
            </a:extLst>
          </p:cNvPr>
          <p:cNvSpPr txBox="1"/>
          <p:nvPr/>
        </p:nvSpPr>
        <p:spPr>
          <a:xfrm>
            <a:off x="2339560" y="3989228"/>
            <a:ext cx="1883673" cy="338554"/>
          </a:xfrm>
          <a:prstGeom prst="rect">
            <a:avLst/>
          </a:prstGeom>
          <a:noFill/>
        </p:spPr>
        <p:txBody>
          <a:bodyPr wrap="square" rtlCol="0">
            <a:spAutoFit/>
          </a:bodyPr>
          <a:lstStyle/>
          <a:p>
            <a:r>
              <a:rPr lang="en-US" sz="1600" dirty="0"/>
              <a:t>More common</a:t>
            </a:r>
          </a:p>
        </p:txBody>
      </p:sp>
      <p:sp>
        <p:nvSpPr>
          <p:cNvPr id="69" name="TextBox 68">
            <a:extLst>
              <a:ext uri="{FF2B5EF4-FFF2-40B4-BE49-F238E27FC236}">
                <a16:creationId xmlns:a16="http://schemas.microsoft.com/office/drawing/2014/main" id="{27850AFE-2531-940C-629C-1978CC3AFE1B}"/>
              </a:ext>
            </a:extLst>
          </p:cNvPr>
          <p:cNvSpPr txBox="1"/>
          <p:nvPr/>
        </p:nvSpPr>
        <p:spPr>
          <a:xfrm>
            <a:off x="2339560" y="4611276"/>
            <a:ext cx="1883673" cy="338554"/>
          </a:xfrm>
          <a:prstGeom prst="rect">
            <a:avLst/>
          </a:prstGeom>
          <a:noFill/>
        </p:spPr>
        <p:txBody>
          <a:bodyPr wrap="square" rtlCol="0">
            <a:spAutoFit/>
          </a:bodyPr>
          <a:lstStyle/>
          <a:p>
            <a:r>
              <a:rPr lang="en-US" sz="1600" dirty="0"/>
              <a:t>Less common</a:t>
            </a:r>
          </a:p>
        </p:txBody>
      </p:sp>
      <p:cxnSp>
        <p:nvCxnSpPr>
          <p:cNvPr id="71" name="Straight Arrow Connector 70">
            <a:extLst>
              <a:ext uri="{FF2B5EF4-FFF2-40B4-BE49-F238E27FC236}">
                <a16:creationId xmlns:a16="http://schemas.microsoft.com/office/drawing/2014/main" id="{EAFB35CD-046E-C4F7-8F99-6F5C43160BF7}"/>
              </a:ext>
            </a:extLst>
          </p:cNvPr>
          <p:cNvCxnSpPr>
            <a:cxnSpLocks/>
          </p:cNvCxnSpPr>
          <p:nvPr/>
        </p:nvCxnSpPr>
        <p:spPr>
          <a:xfrm flipH="1">
            <a:off x="1658409" y="4873363"/>
            <a:ext cx="6847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BEF5EDE3-BA36-1D5C-E3CD-DAE47B97482C}"/>
              </a:ext>
            </a:extLst>
          </p:cNvPr>
          <p:cNvCxnSpPr>
            <a:cxnSpLocks/>
          </p:cNvCxnSpPr>
          <p:nvPr/>
        </p:nvCxnSpPr>
        <p:spPr>
          <a:xfrm flipH="1">
            <a:off x="1658409" y="4687626"/>
            <a:ext cx="6847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7CF70401-8784-D24E-6E3F-920F12B36076}"/>
              </a:ext>
            </a:extLst>
          </p:cNvPr>
          <p:cNvCxnSpPr>
            <a:cxnSpLocks/>
          </p:cNvCxnSpPr>
          <p:nvPr/>
        </p:nvCxnSpPr>
        <p:spPr>
          <a:xfrm flipH="1">
            <a:off x="1658409" y="4158989"/>
            <a:ext cx="68474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 name="Connector: Elbow 16">
            <a:extLst>
              <a:ext uri="{FF2B5EF4-FFF2-40B4-BE49-F238E27FC236}">
                <a16:creationId xmlns:a16="http://schemas.microsoft.com/office/drawing/2014/main" id="{74AAAA94-9F97-4F75-F6E3-F64A4E235D76}"/>
              </a:ext>
            </a:extLst>
          </p:cNvPr>
          <p:cNvCxnSpPr>
            <a:cxnSpLocks/>
          </p:cNvCxnSpPr>
          <p:nvPr/>
        </p:nvCxnSpPr>
        <p:spPr>
          <a:xfrm rot="16200000" flipH="1">
            <a:off x="4161340" y="2457538"/>
            <a:ext cx="477145" cy="714621"/>
          </a:xfrm>
          <a:prstGeom prst="bentConnector3">
            <a:avLst>
              <a:gd name="adj1" fmla="val 51462"/>
            </a:avLst>
          </a:prstGeom>
          <a:ln w="1905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2" name="Rectangle: Rounded Corners 11">
            <a:extLst>
              <a:ext uri="{FF2B5EF4-FFF2-40B4-BE49-F238E27FC236}">
                <a16:creationId xmlns:a16="http://schemas.microsoft.com/office/drawing/2014/main" id="{164A436B-CD4A-C274-053E-86666FF929B4}"/>
              </a:ext>
            </a:extLst>
          </p:cNvPr>
          <p:cNvSpPr/>
          <p:nvPr/>
        </p:nvSpPr>
        <p:spPr>
          <a:xfrm>
            <a:off x="3246015" y="2249979"/>
            <a:ext cx="1593171" cy="457419"/>
          </a:xfrm>
          <a:prstGeom prst="roundRect">
            <a:avLst/>
          </a:prstGeom>
          <a:solidFill>
            <a:schemeClr val="accent1"/>
          </a:solidFill>
          <a:ln w="19050">
            <a:noFill/>
          </a:ln>
          <a:effectLst>
            <a:outerShdw blurRad="50800" dist="50800" dir="5400000" algn="ctr" rotWithShape="0">
              <a:schemeClr val="bg1"/>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defTabSz="1219170">
              <a:defRPr/>
            </a:pPr>
            <a:r>
              <a:rPr lang="en-US" sz="1400" dirty="0">
                <a:solidFill>
                  <a:schemeClr val="bg1"/>
                </a:solidFill>
                <a:latin typeface="Arial"/>
              </a:rPr>
              <a:t>Non-Clonal MCs</a:t>
            </a:r>
          </a:p>
          <a:p>
            <a:pPr algn="ctr" defTabSz="1219170">
              <a:defRPr/>
            </a:pPr>
            <a:r>
              <a:rPr lang="en-US" sz="1400" i="1" dirty="0">
                <a:solidFill>
                  <a:schemeClr val="bg1"/>
                </a:solidFill>
                <a:latin typeface="Arial"/>
              </a:rPr>
              <a:t>KIT</a:t>
            </a:r>
            <a:r>
              <a:rPr lang="en-US" sz="1400" dirty="0">
                <a:solidFill>
                  <a:schemeClr val="bg1"/>
                </a:solidFill>
                <a:latin typeface="Arial"/>
              </a:rPr>
              <a:t> D816V-</a:t>
            </a:r>
          </a:p>
        </p:txBody>
      </p:sp>
      <p:cxnSp>
        <p:nvCxnSpPr>
          <p:cNvPr id="44" name="Straight Connector 43">
            <a:extLst>
              <a:ext uri="{FF2B5EF4-FFF2-40B4-BE49-F238E27FC236}">
                <a16:creationId xmlns:a16="http://schemas.microsoft.com/office/drawing/2014/main" id="{286FAD56-A8FE-DC6E-FEB2-9182CDADE576}"/>
              </a:ext>
            </a:extLst>
          </p:cNvPr>
          <p:cNvCxnSpPr/>
          <p:nvPr/>
        </p:nvCxnSpPr>
        <p:spPr>
          <a:xfrm flipV="1">
            <a:off x="4041775" y="2707398"/>
            <a:ext cx="0" cy="118352"/>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58379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99D3E-1AEF-4595-965A-CE7BD79FADEF}"/>
              </a:ext>
            </a:extLst>
          </p:cNvPr>
          <p:cNvSpPr>
            <a:spLocks noGrp="1"/>
          </p:cNvSpPr>
          <p:nvPr>
            <p:ph type="title"/>
          </p:nvPr>
        </p:nvSpPr>
        <p:spPr>
          <a:xfrm>
            <a:off x="442913" y="301717"/>
            <a:ext cx="11306175" cy="747239"/>
          </a:xfrm>
        </p:spPr>
        <p:txBody>
          <a:bodyPr vert="horz" lIns="121848" tIns="60924" rIns="121848" bIns="60924" rtlCol="0" anchor="b">
            <a:noAutofit/>
          </a:bodyPr>
          <a:lstStyle/>
          <a:p>
            <a:r>
              <a:rPr lang="en-US" dirty="0"/>
              <a:t>Hallmark symptoms may warrant investigation of </a:t>
            </a:r>
            <a:br>
              <a:rPr lang="en-US" dirty="0"/>
            </a:br>
            <a:r>
              <a:rPr lang="en-US" dirty="0"/>
              <a:t>systemic mastocytosis</a:t>
            </a:r>
          </a:p>
        </p:txBody>
      </p:sp>
      <p:sp>
        <p:nvSpPr>
          <p:cNvPr id="8" name="Footer Placeholder 7">
            <a:extLst>
              <a:ext uri="{FF2B5EF4-FFF2-40B4-BE49-F238E27FC236}">
                <a16:creationId xmlns:a16="http://schemas.microsoft.com/office/drawing/2014/main" id="{E1DFCD02-52C4-9E3C-570F-0EBD4B74C1F7}"/>
              </a:ext>
            </a:extLst>
          </p:cNvPr>
          <p:cNvSpPr>
            <a:spLocks noGrp="1"/>
          </p:cNvSpPr>
          <p:nvPr>
            <p:ph type="ftr" sz="quarter" idx="10"/>
          </p:nvPr>
        </p:nvSpPr>
        <p:spPr>
          <a:xfrm>
            <a:off x="442913" y="6040743"/>
            <a:ext cx="11214098" cy="501649"/>
          </a:xfrm>
        </p:spPr>
        <p:txBody>
          <a:bodyPr/>
          <a:lstStyle/>
          <a:p>
            <a:r>
              <a:rPr lang="es-ES" dirty="0"/>
              <a:t>SM, systemic mastocytosis; WHO, World Heath Organization.</a:t>
            </a:r>
          </a:p>
          <a:p>
            <a:r>
              <a:rPr lang="en-US" dirty="0"/>
              <a:t>1. Hartmann K, Escribano L, Grattan C, et al. </a:t>
            </a:r>
            <a:r>
              <a:rPr lang="en-US" i="1" dirty="0"/>
              <a:t>J Allergy Clin Immunol</a:t>
            </a:r>
            <a:r>
              <a:rPr lang="en-US" dirty="0"/>
              <a:t>. 2016;137(1):35-45; 2. Pardanani A. </a:t>
            </a:r>
            <a:r>
              <a:rPr lang="en-US" i="1" dirty="0"/>
              <a:t>J Hematol</a:t>
            </a:r>
            <a:r>
              <a:rPr lang="en-US" dirty="0"/>
              <a:t>. 2019;94(3):363-377; 3. Gilreath JA, Tchertanov L, Deininger MW. </a:t>
            </a:r>
            <a:r>
              <a:rPr lang="en-US" i="1" dirty="0"/>
              <a:t>Clin Pharmacol</a:t>
            </a:r>
            <a:r>
              <a:rPr lang="en-US" dirty="0"/>
              <a:t>. 2019;11:77-92; 4. Slee VM, Zack RM, et al. </a:t>
            </a:r>
            <a:r>
              <a:rPr lang="en-US" i="1" dirty="0"/>
              <a:t>Immunol Allergy Clin North Am</a:t>
            </a:r>
            <a:r>
              <a:rPr lang="en-US" dirty="0"/>
              <a:t>. 2018;38(3):505-525; 5. Pardanani A. </a:t>
            </a:r>
            <a:r>
              <a:rPr lang="en-US" i="1" dirty="0"/>
              <a:t>Am J Hematol</a:t>
            </a:r>
            <a:r>
              <a:rPr lang="en-US" dirty="0"/>
              <a:t>. 2021;96:508–525.</a:t>
            </a:r>
          </a:p>
        </p:txBody>
      </p:sp>
      <p:sp>
        <p:nvSpPr>
          <p:cNvPr id="11" name="Content Placeholder 20">
            <a:extLst>
              <a:ext uri="{FF2B5EF4-FFF2-40B4-BE49-F238E27FC236}">
                <a16:creationId xmlns:a16="http://schemas.microsoft.com/office/drawing/2014/main" id="{8C8477C3-2B5C-4AC4-A411-92F442D67431}"/>
              </a:ext>
            </a:extLst>
          </p:cNvPr>
          <p:cNvSpPr txBox="1">
            <a:spLocks/>
          </p:cNvSpPr>
          <p:nvPr/>
        </p:nvSpPr>
        <p:spPr>
          <a:xfrm>
            <a:off x="442912" y="5036491"/>
            <a:ext cx="11306176" cy="914400"/>
          </a:xfrm>
          <a:prstGeom prst="roundRect">
            <a:avLst/>
          </a:prstGeom>
          <a:solidFill>
            <a:srgbClr val="113468"/>
          </a:solidFill>
          <a:ln w="12700">
            <a:noFill/>
          </a:ln>
          <a:effectLst/>
        </p:spPr>
        <p:txBody>
          <a:bodyPr vert="horz" wrap="square" lIns="91440" tIns="45720" rIns="91440" bIns="45720" rtlCol="0" anchor="ctr">
            <a:noAutofit/>
          </a:bodyPr>
          <a:lstStyle>
            <a:lvl1pPr marL="228600" indent="-228600" algn="l" defTabSz="457142" rtl="0" eaLnBrk="1" latinLnBrk="0" hangingPunct="1">
              <a:lnSpc>
                <a:spcPct val="120000"/>
              </a:lnSpc>
              <a:spcBef>
                <a:spcPts val="500"/>
              </a:spcBef>
              <a:buFont typeface="Arial" charset="0"/>
              <a:buChar char="•"/>
              <a:defRPr sz="1200" b="0" i="0" kern="1200" spc="30" baseline="0">
                <a:solidFill>
                  <a:schemeClr val="tx1"/>
                </a:solidFill>
                <a:latin typeface="Helvetica" charset="0"/>
                <a:ea typeface="Helvetica" charset="0"/>
                <a:cs typeface="Helvetica" charset="0"/>
              </a:defRPr>
            </a:lvl1pPr>
            <a:lvl2pPr marL="457200" indent="-228570" algn="l" defTabSz="228570" rtl="0" eaLnBrk="1" latinLnBrk="0" hangingPunct="1">
              <a:spcBef>
                <a:spcPts val="500"/>
              </a:spcBef>
              <a:buFont typeface="Arial"/>
              <a:buChar char="–"/>
              <a:defRPr sz="1000" b="0" i="0" kern="1200" spc="30">
                <a:solidFill>
                  <a:schemeClr val="tx1"/>
                </a:solidFill>
                <a:latin typeface="Helvetica" charset="0"/>
                <a:ea typeface="Helvetica" charset="0"/>
                <a:cs typeface="Helvetica" charset="0"/>
              </a:defRPr>
            </a:lvl2pPr>
            <a:lvl3pPr marL="6858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3pPr>
            <a:lvl4pPr marL="9144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4pPr>
            <a:lvl5pPr marL="11430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5pPr>
            <a:lvl6pPr marL="2514285" indent="-228570" algn="l" defTabSz="457142" rtl="0" eaLnBrk="1" latinLnBrk="0" hangingPunct="1">
              <a:spcBef>
                <a:spcPct val="20000"/>
              </a:spcBef>
              <a:buFont typeface="Arial"/>
              <a:buChar char="•"/>
              <a:defRPr sz="2000" kern="1200">
                <a:solidFill>
                  <a:schemeClr val="tx1"/>
                </a:solidFill>
                <a:latin typeface="+mn-lt"/>
                <a:ea typeface="+mn-ea"/>
                <a:cs typeface="+mn-cs"/>
              </a:defRPr>
            </a:lvl6pPr>
            <a:lvl7pPr marL="2971430" indent="-228570" algn="l" defTabSz="457142" rtl="0" eaLnBrk="1" latinLnBrk="0" hangingPunct="1">
              <a:spcBef>
                <a:spcPct val="20000"/>
              </a:spcBef>
              <a:buFont typeface="Arial"/>
              <a:buChar char="•"/>
              <a:defRPr sz="2000" kern="1200">
                <a:solidFill>
                  <a:schemeClr val="tx1"/>
                </a:solidFill>
                <a:latin typeface="+mn-lt"/>
                <a:ea typeface="+mn-ea"/>
                <a:cs typeface="+mn-cs"/>
              </a:defRPr>
            </a:lvl7pPr>
            <a:lvl8pPr marL="3428573" indent="-228570" algn="l" defTabSz="457142" rtl="0" eaLnBrk="1" latinLnBrk="0" hangingPunct="1">
              <a:spcBef>
                <a:spcPct val="20000"/>
              </a:spcBef>
              <a:buFont typeface="Arial"/>
              <a:buChar char="•"/>
              <a:defRPr sz="2000" kern="1200">
                <a:solidFill>
                  <a:schemeClr val="tx1"/>
                </a:solidFill>
                <a:latin typeface="+mn-lt"/>
                <a:ea typeface="+mn-ea"/>
                <a:cs typeface="+mn-cs"/>
              </a:defRPr>
            </a:lvl8pPr>
            <a:lvl9pPr marL="3885715" indent="-228570" algn="l" defTabSz="457142"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defTabSz="456926">
              <a:lnSpc>
                <a:spcPct val="100000"/>
              </a:lnSpc>
              <a:spcBef>
                <a:spcPts val="0"/>
              </a:spcBef>
              <a:buClr>
                <a:srgbClr val="006E96"/>
              </a:buClr>
              <a:buNone/>
              <a:defRPr/>
            </a:pPr>
            <a:r>
              <a:rPr lang="en-US" sz="1800" spc="31" dirty="0">
                <a:solidFill>
                  <a:schemeClr val="bg1"/>
                </a:solidFill>
                <a:latin typeface="Arial" panose="020B0604020202020204" pitchFamily="34" charset="0"/>
                <a:cs typeface="Helvetica" panose="020B0604020202020204" pitchFamily="34" charset="0"/>
              </a:rPr>
              <a:t>Per WHO guidelines, it is recommended to test for </a:t>
            </a:r>
            <a:r>
              <a:rPr lang="en-US" sz="1800" spc="31" dirty="0">
                <a:solidFill>
                  <a:schemeClr val="bg2">
                    <a:lumMod val="20000"/>
                    <a:lumOff val="80000"/>
                  </a:schemeClr>
                </a:solidFill>
                <a:latin typeface="Arial" panose="020B0604020202020204" pitchFamily="34" charset="0"/>
                <a:cs typeface="Helvetica" panose="020B0604020202020204" pitchFamily="34" charset="0"/>
              </a:rPr>
              <a:t>serum tryptase </a:t>
            </a:r>
            <a:br>
              <a:rPr lang="en-US" sz="1800" spc="31" dirty="0">
                <a:solidFill>
                  <a:schemeClr val="bg2">
                    <a:lumMod val="20000"/>
                    <a:lumOff val="80000"/>
                  </a:schemeClr>
                </a:solidFill>
                <a:latin typeface="Arial" panose="020B0604020202020204" pitchFamily="34" charset="0"/>
                <a:cs typeface="Helvetica" panose="020B0604020202020204" pitchFamily="34" charset="0"/>
              </a:rPr>
            </a:br>
            <a:r>
              <a:rPr lang="en-US" sz="1800" spc="31" dirty="0">
                <a:solidFill>
                  <a:schemeClr val="bg1"/>
                </a:solidFill>
                <a:latin typeface="Arial" panose="020B0604020202020204" pitchFamily="34" charset="0"/>
                <a:cs typeface="Helvetica" panose="020B0604020202020204" pitchFamily="34" charset="0"/>
              </a:rPr>
              <a:t>and</a:t>
            </a:r>
            <a:r>
              <a:rPr lang="en-US" sz="1800" spc="31" dirty="0">
                <a:latin typeface="Arial" panose="020B0604020202020204" pitchFamily="34" charset="0"/>
                <a:cs typeface="Helvetica" panose="020B0604020202020204" pitchFamily="34" charset="0"/>
              </a:rPr>
              <a:t> </a:t>
            </a:r>
            <a:r>
              <a:rPr lang="en-US" sz="1800" i="1" spc="31" dirty="0">
                <a:solidFill>
                  <a:schemeClr val="bg2">
                    <a:lumMod val="20000"/>
                    <a:lumOff val="80000"/>
                  </a:schemeClr>
                </a:solidFill>
                <a:latin typeface="Arial" panose="020B0604020202020204" pitchFamily="34" charset="0"/>
                <a:cs typeface="Helvetica" panose="020B0604020202020204" pitchFamily="34" charset="0"/>
              </a:rPr>
              <a:t>KIT </a:t>
            </a:r>
            <a:r>
              <a:rPr lang="en-US" sz="1800" spc="31" dirty="0">
                <a:solidFill>
                  <a:schemeClr val="bg2">
                    <a:lumMod val="20000"/>
                    <a:lumOff val="80000"/>
                  </a:schemeClr>
                </a:solidFill>
                <a:latin typeface="Arial" panose="020B0604020202020204" pitchFamily="34" charset="0"/>
                <a:cs typeface="Helvetica" panose="020B0604020202020204" pitchFamily="34" charset="0"/>
              </a:rPr>
              <a:t>D816V </a:t>
            </a:r>
            <a:r>
              <a:rPr lang="en-US" sz="1800" spc="31" dirty="0">
                <a:solidFill>
                  <a:schemeClr val="bg1"/>
                </a:solidFill>
                <a:latin typeface="Arial" panose="020B0604020202020204" pitchFamily="34" charset="0"/>
                <a:cs typeface="Helvetica" panose="020B0604020202020204" pitchFamily="34" charset="0"/>
              </a:rPr>
              <a:t>at the first sign of the disease</a:t>
            </a:r>
            <a:r>
              <a:rPr lang="en-US" sz="1800" spc="31" baseline="30000" dirty="0">
                <a:solidFill>
                  <a:schemeClr val="bg1"/>
                </a:solidFill>
                <a:latin typeface="Arial" panose="020B0604020202020204" pitchFamily="34" charset="0"/>
                <a:cs typeface="Helvetica" panose="020B0604020202020204" pitchFamily="34" charset="0"/>
              </a:rPr>
              <a:t>5</a:t>
            </a:r>
          </a:p>
        </p:txBody>
      </p:sp>
      <p:sp>
        <p:nvSpPr>
          <p:cNvPr id="14" name="Rectangle 13">
            <a:extLst>
              <a:ext uri="{FF2B5EF4-FFF2-40B4-BE49-F238E27FC236}">
                <a16:creationId xmlns:a16="http://schemas.microsoft.com/office/drawing/2014/main" id="{DED44F26-2FB2-4F06-033D-E5856AE6A4A7}"/>
              </a:ext>
            </a:extLst>
          </p:cNvPr>
          <p:cNvSpPr/>
          <p:nvPr/>
        </p:nvSpPr>
        <p:spPr>
          <a:xfrm>
            <a:off x="664665" y="2022604"/>
            <a:ext cx="3383280" cy="246286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defTabSz="609310">
              <a:buClr>
                <a:srgbClr val="006E96"/>
              </a:buClr>
              <a:buFont typeface="Arial" panose="020B0604020202020204" pitchFamily="34" charset="0"/>
              <a:buChar char="•"/>
            </a:pPr>
            <a:endParaRPr lang="en-US" sz="1600" b="1" dirty="0">
              <a:solidFill>
                <a:srgbClr val="B8D879">
                  <a:lumMod val="75000"/>
                </a:srgbClr>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b="1" dirty="0">
                <a:solidFill>
                  <a:srgbClr val="B8D879">
                    <a:lumMod val="75000"/>
                  </a:srgbClr>
                </a:solidFill>
                <a:latin typeface="Helvetica" panose="020B0604020202020204" pitchFamily="34" charset="0"/>
                <a:cs typeface="Helvetica" panose="020B0604020202020204" pitchFamily="34" charset="0"/>
              </a:rPr>
              <a:t>Anaphylaxis</a:t>
            </a:r>
            <a:r>
              <a:rPr lang="en-US" sz="1600" dirty="0">
                <a:solidFill>
                  <a:srgbClr val="B8D879">
                    <a:lumMod val="75000"/>
                  </a:srgbClr>
                </a:solidFill>
                <a:latin typeface="Helvetica" panose="020B0604020202020204" pitchFamily="34" charset="0"/>
                <a:cs typeface="Helvetica" panose="020B0604020202020204" pitchFamily="34" charset="0"/>
              </a:rPr>
              <a:t> </a:t>
            </a:r>
            <a:r>
              <a:rPr lang="en-US" sz="1600" dirty="0">
                <a:solidFill>
                  <a:schemeClr val="tx1"/>
                </a:solidFill>
                <a:latin typeface="Helvetica" panose="020B0604020202020204" pitchFamily="34" charset="0"/>
                <a:cs typeface="Helvetica" panose="020B0604020202020204" pitchFamily="34" charset="0"/>
              </a:rPr>
              <a:t>with hypotension and syncope can occur</a:t>
            </a:r>
            <a:r>
              <a:rPr lang="en-US" sz="1600" baseline="30000" dirty="0">
                <a:solidFill>
                  <a:schemeClr val="tx1"/>
                </a:solidFill>
                <a:latin typeface="Helvetica" panose="020B0604020202020204" pitchFamily="34" charset="0"/>
                <a:cs typeface="Helvetica" panose="020B0604020202020204" pitchFamily="34" charset="0"/>
              </a:rPr>
              <a:t>1</a:t>
            </a:r>
          </a:p>
          <a:p>
            <a:pPr marL="228600" indent="-228600" defTabSz="609310">
              <a:buClr>
                <a:schemeClr val="tx1"/>
              </a:buClr>
              <a:buFont typeface="Arial" panose="020B0604020202020204" pitchFamily="34" charset="0"/>
              <a:buChar char="•"/>
            </a:pPr>
            <a:endParaRPr lang="en-US" sz="1600" baseline="30000" dirty="0">
              <a:solidFill>
                <a:schemeClr val="tx1"/>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b="1" dirty="0">
                <a:solidFill>
                  <a:schemeClr val="tx1"/>
                </a:solidFill>
                <a:latin typeface="Helvetica" panose="020B0604020202020204" pitchFamily="34" charset="0"/>
                <a:cs typeface="Helvetica" panose="020B0604020202020204" pitchFamily="34" charset="0"/>
              </a:rPr>
              <a:t>50% of adult patients with SM</a:t>
            </a:r>
            <a:r>
              <a:rPr lang="en-US" sz="1600" dirty="0">
                <a:solidFill>
                  <a:schemeClr val="tx1"/>
                </a:solidFill>
                <a:latin typeface="Helvetica" panose="020B0604020202020204" pitchFamily="34" charset="0"/>
                <a:cs typeface="Helvetica" panose="020B0604020202020204" pitchFamily="34" charset="0"/>
              </a:rPr>
              <a:t> experience recurrent or unexplained anaphylaxis</a:t>
            </a:r>
            <a:r>
              <a:rPr lang="en-US" sz="1600" baseline="30000" dirty="0">
                <a:solidFill>
                  <a:schemeClr val="tx1"/>
                </a:solidFill>
                <a:latin typeface="Helvetica" panose="020B0604020202020204" pitchFamily="34" charset="0"/>
                <a:cs typeface="Helvetica" panose="020B0604020202020204" pitchFamily="34" charset="0"/>
              </a:rPr>
              <a:t>2,3</a:t>
            </a:r>
            <a:endParaRPr lang="en-US" sz="1600" dirty="0">
              <a:solidFill>
                <a:schemeClr val="tx1"/>
              </a:solidFill>
              <a:latin typeface="Helvetica" panose="020B0604020202020204" pitchFamily="34" charset="0"/>
              <a:cs typeface="Helvetica" panose="020B0604020202020204" pitchFamily="34" charset="0"/>
            </a:endParaRPr>
          </a:p>
          <a:p>
            <a:pPr marL="285750" indent="-285750" defTabSz="609310">
              <a:buClr>
                <a:srgbClr val="006E96"/>
              </a:buClr>
              <a:buFont typeface="Arial" panose="020B0604020202020204" pitchFamily="34" charset="0"/>
              <a:buChar char="•"/>
            </a:pPr>
            <a:endParaRPr lang="en-US" sz="1800" dirty="0">
              <a:solidFill>
                <a:srgbClr val="000000"/>
              </a:solidFill>
              <a:latin typeface="Helvetica" panose="020B0604020202020204" pitchFamily="34" charset="0"/>
              <a:cs typeface="Helvetica" panose="020B0604020202020204" pitchFamily="34" charset="0"/>
            </a:endParaRPr>
          </a:p>
        </p:txBody>
      </p:sp>
      <p:sp>
        <p:nvSpPr>
          <p:cNvPr id="15" name="Rectangle 14">
            <a:extLst>
              <a:ext uri="{FF2B5EF4-FFF2-40B4-BE49-F238E27FC236}">
                <a16:creationId xmlns:a16="http://schemas.microsoft.com/office/drawing/2014/main" id="{1F22545E-70DB-0F02-A1AE-494672390D8C}"/>
              </a:ext>
            </a:extLst>
          </p:cNvPr>
          <p:cNvSpPr/>
          <p:nvPr/>
        </p:nvSpPr>
        <p:spPr>
          <a:xfrm>
            <a:off x="4525426" y="2022604"/>
            <a:ext cx="3383280" cy="246286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defTabSz="609310">
              <a:buClr>
                <a:srgbClr val="006E96"/>
              </a:buClr>
              <a:buFont typeface="Arial" panose="020B0604020202020204" pitchFamily="34" charset="0"/>
              <a:buChar char="•"/>
            </a:pPr>
            <a:endParaRPr lang="en-US" sz="1600" b="1" dirty="0">
              <a:solidFill>
                <a:srgbClr val="B8D879">
                  <a:lumMod val="75000"/>
                </a:srgbClr>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b="1" dirty="0">
                <a:solidFill>
                  <a:srgbClr val="B8D879">
                    <a:lumMod val="75000"/>
                  </a:srgbClr>
                </a:solidFill>
                <a:latin typeface="Helvetica" panose="020B0604020202020204" pitchFamily="34" charset="0"/>
                <a:cs typeface="Helvetica" panose="020B0604020202020204" pitchFamily="34" charset="0"/>
              </a:rPr>
              <a:t>Maculopapular lesions </a:t>
            </a:r>
            <a:r>
              <a:rPr lang="en-US" sz="1600" dirty="0">
                <a:solidFill>
                  <a:srgbClr val="000000"/>
                </a:solidFill>
                <a:latin typeface="Helvetica" panose="020B0604020202020204" pitchFamily="34" charset="0"/>
                <a:cs typeface="Helvetica" panose="020B0604020202020204" pitchFamily="34" charset="0"/>
              </a:rPr>
              <a:t>with </a:t>
            </a:r>
            <a:r>
              <a:rPr lang="en-US" sz="1600" b="1" dirty="0">
                <a:solidFill>
                  <a:srgbClr val="92D050"/>
                </a:solidFill>
                <a:latin typeface="Helvetica" panose="020B0604020202020204" pitchFamily="34" charset="0"/>
                <a:cs typeface="Helvetica" panose="020B0604020202020204" pitchFamily="34" charset="0"/>
              </a:rPr>
              <a:t>Darier’s sign </a:t>
            </a:r>
            <a:r>
              <a:rPr lang="en-US" sz="1600" dirty="0">
                <a:solidFill>
                  <a:srgbClr val="000000"/>
                </a:solidFill>
                <a:latin typeface="Helvetica" panose="020B0604020202020204" pitchFamily="34" charset="0"/>
                <a:cs typeface="Helvetica" panose="020B0604020202020204" pitchFamily="34" charset="0"/>
              </a:rPr>
              <a:t>is a highly specific diagnostic feature</a:t>
            </a:r>
            <a:r>
              <a:rPr lang="en-US" sz="1600" baseline="30000" dirty="0">
                <a:solidFill>
                  <a:srgbClr val="000000"/>
                </a:solidFill>
                <a:latin typeface="Helvetica" panose="020B0604020202020204" pitchFamily="34" charset="0"/>
                <a:cs typeface="Helvetica" panose="020B0604020202020204" pitchFamily="34" charset="0"/>
              </a:rPr>
              <a:t>2</a:t>
            </a:r>
          </a:p>
          <a:p>
            <a:pPr marL="228600" indent="-228600" defTabSz="609310">
              <a:buClr>
                <a:schemeClr val="tx1"/>
              </a:buClr>
              <a:buFont typeface="Arial" panose="020B0604020202020204" pitchFamily="34" charset="0"/>
              <a:buChar char="•"/>
            </a:pPr>
            <a:endParaRPr lang="en-US" sz="1600" baseline="30000" dirty="0">
              <a:solidFill>
                <a:srgbClr val="000000"/>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dirty="0">
                <a:solidFill>
                  <a:srgbClr val="000000"/>
                </a:solidFill>
                <a:latin typeface="Helvetica" panose="020B0604020202020204" pitchFamily="34" charset="0"/>
                <a:cs typeface="Helvetica" panose="020B0604020202020204" pitchFamily="34" charset="0"/>
              </a:rPr>
              <a:t>Wheal-and-flare reaction is elicited by stroking lesion with </a:t>
            </a:r>
            <a:br>
              <a:rPr lang="en-US" sz="1600" dirty="0">
                <a:solidFill>
                  <a:srgbClr val="000000"/>
                </a:solidFill>
                <a:latin typeface="Helvetica" panose="020B0604020202020204" pitchFamily="34" charset="0"/>
                <a:cs typeface="Helvetica" panose="020B0604020202020204" pitchFamily="34" charset="0"/>
              </a:rPr>
            </a:br>
            <a:r>
              <a:rPr lang="en-US" sz="1600" dirty="0">
                <a:solidFill>
                  <a:srgbClr val="000000"/>
                </a:solidFill>
                <a:latin typeface="Helvetica" panose="020B0604020202020204" pitchFamily="34" charset="0"/>
                <a:cs typeface="Helvetica" panose="020B0604020202020204" pitchFamily="34" charset="0"/>
              </a:rPr>
              <a:t>a tongue spatula</a:t>
            </a:r>
            <a:r>
              <a:rPr lang="en-US" sz="1600" baseline="30000" dirty="0">
                <a:solidFill>
                  <a:srgbClr val="000000"/>
                </a:solidFill>
                <a:latin typeface="Helvetica" panose="020B0604020202020204" pitchFamily="34" charset="0"/>
                <a:cs typeface="Helvetica" panose="020B0604020202020204" pitchFamily="34" charset="0"/>
              </a:rPr>
              <a:t>2,a</a:t>
            </a:r>
            <a:endParaRPr lang="en-US" sz="1600" dirty="0">
              <a:solidFill>
                <a:srgbClr val="000000"/>
              </a:solidFill>
              <a:latin typeface="Helvetica" panose="020B0604020202020204" pitchFamily="34" charset="0"/>
              <a:cs typeface="Helvetica" panose="020B0604020202020204" pitchFamily="34" charset="0"/>
            </a:endParaRPr>
          </a:p>
        </p:txBody>
      </p:sp>
      <p:sp>
        <p:nvSpPr>
          <p:cNvPr id="17" name="Rectangle 16">
            <a:extLst>
              <a:ext uri="{FF2B5EF4-FFF2-40B4-BE49-F238E27FC236}">
                <a16:creationId xmlns:a16="http://schemas.microsoft.com/office/drawing/2014/main" id="{024B06D3-72EA-D608-489F-0D13FD955E0B}"/>
              </a:ext>
            </a:extLst>
          </p:cNvPr>
          <p:cNvSpPr/>
          <p:nvPr/>
        </p:nvSpPr>
        <p:spPr>
          <a:xfrm>
            <a:off x="8369492" y="2022604"/>
            <a:ext cx="3383280" cy="246286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t"/>
          <a:lstStyle/>
          <a:p>
            <a:pPr marL="285750" indent="-285750" defTabSz="609310">
              <a:buClr>
                <a:srgbClr val="006E96"/>
              </a:buClr>
              <a:buFont typeface="Arial" panose="020B0604020202020204" pitchFamily="34" charset="0"/>
              <a:buChar char="•"/>
            </a:pPr>
            <a:endParaRPr lang="en-US" sz="1600" dirty="0">
              <a:solidFill>
                <a:srgbClr val="00263D"/>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dirty="0">
                <a:solidFill>
                  <a:schemeClr val="tx1"/>
                </a:solidFill>
                <a:latin typeface="Helvetica" panose="020B0604020202020204" pitchFamily="34" charset="0"/>
                <a:cs typeface="Helvetica" panose="020B0604020202020204" pitchFamily="34" charset="0"/>
              </a:rPr>
              <a:t>Many patients report </a:t>
            </a:r>
            <a:r>
              <a:rPr lang="en-US" sz="1600" b="1" dirty="0">
                <a:solidFill>
                  <a:srgbClr val="B8D879">
                    <a:lumMod val="75000"/>
                  </a:srgbClr>
                </a:solidFill>
                <a:latin typeface="Helvetica" panose="020B0604020202020204" pitchFamily="34" charset="0"/>
                <a:cs typeface="Helvetica" panose="020B0604020202020204" pitchFamily="34" charset="0"/>
              </a:rPr>
              <a:t>nausea, vomiting and/or diarrhea</a:t>
            </a:r>
            <a:r>
              <a:rPr lang="en-US" sz="1600" b="1" baseline="30000" dirty="0">
                <a:solidFill>
                  <a:srgbClr val="B8D879">
                    <a:lumMod val="75000"/>
                  </a:srgbClr>
                </a:solidFill>
                <a:latin typeface="Helvetica" panose="020B0604020202020204" pitchFamily="34" charset="0"/>
                <a:cs typeface="Helvetica" panose="020B0604020202020204" pitchFamily="34" charset="0"/>
              </a:rPr>
              <a:t>1,4</a:t>
            </a:r>
          </a:p>
          <a:p>
            <a:pPr marL="228600" indent="-228600" defTabSz="609310">
              <a:buClr>
                <a:schemeClr val="tx1"/>
              </a:buClr>
              <a:buFont typeface="Arial" panose="020B0604020202020204" pitchFamily="34" charset="0"/>
              <a:buChar char="•"/>
            </a:pPr>
            <a:endParaRPr lang="en-US" sz="1600" b="1" baseline="30000" dirty="0">
              <a:solidFill>
                <a:srgbClr val="B8D879">
                  <a:lumMod val="75000"/>
                </a:srgbClr>
              </a:solidFill>
              <a:latin typeface="Helvetica" panose="020B0604020202020204" pitchFamily="34" charset="0"/>
              <a:cs typeface="Helvetica" panose="020B0604020202020204" pitchFamily="34" charset="0"/>
            </a:endParaRPr>
          </a:p>
          <a:p>
            <a:pPr marL="228600" indent="-228600" defTabSz="609310">
              <a:buClr>
                <a:schemeClr val="tx1"/>
              </a:buClr>
              <a:buFont typeface="Arial" panose="020B0604020202020204" pitchFamily="34" charset="0"/>
              <a:buChar char="•"/>
            </a:pPr>
            <a:r>
              <a:rPr lang="en-US" sz="1600" dirty="0">
                <a:solidFill>
                  <a:srgbClr val="000000"/>
                </a:solidFill>
                <a:latin typeface="Helvetica" panose="020B0604020202020204" pitchFamily="34" charset="0"/>
                <a:cs typeface="Helvetica" panose="020B0604020202020204" pitchFamily="34" charset="0"/>
              </a:rPr>
              <a:t>Symptoms can be unpredictable and severe</a:t>
            </a:r>
            <a:r>
              <a:rPr lang="en-US" sz="1600" baseline="30000" dirty="0">
                <a:solidFill>
                  <a:srgbClr val="000000"/>
                </a:solidFill>
                <a:latin typeface="Helvetica" panose="020B0604020202020204" pitchFamily="34" charset="0"/>
                <a:cs typeface="Helvetica" panose="020B0604020202020204" pitchFamily="34" charset="0"/>
              </a:rPr>
              <a:t>1,4</a:t>
            </a:r>
          </a:p>
        </p:txBody>
      </p:sp>
      <p:grpSp>
        <p:nvGrpSpPr>
          <p:cNvPr id="25" name="Group 24">
            <a:extLst>
              <a:ext uri="{FF2B5EF4-FFF2-40B4-BE49-F238E27FC236}">
                <a16:creationId xmlns:a16="http://schemas.microsoft.com/office/drawing/2014/main" id="{CBB47EF3-1B08-B308-3476-D040C4CA9B4C}"/>
              </a:ext>
            </a:extLst>
          </p:cNvPr>
          <p:cNvGrpSpPr/>
          <p:nvPr/>
        </p:nvGrpSpPr>
        <p:grpSpPr>
          <a:xfrm>
            <a:off x="8154278" y="1375189"/>
            <a:ext cx="3598494" cy="804672"/>
            <a:chOff x="8154278" y="1177965"/>
            <a:chExt cx="3598494" cy="804672"/>
          </a:xfrm>
        </p:grpSpPr>
        <p:sp>
          <p:nvSpPr>
            <p:cNvPr id="7" name="Rectangle: Rounded Corners 6">
              <a:extLst>
                <a:ext uri="{FF2B5EF4-FFF2-40B4-BE49-F238E27FC236}">
                  <a16:creationId xmlns:a16="http://schemas.microsoft.com/office/drawing/2014/main" id="{46611C92-1B0C-D595-B124-246499943B50}"/>
                </a:ext>
              </a:extLst>
            </p:cNvPr>
            <p:cNvSpPr/>
            <p:nvPr/>
          </p:nvSpPr>
          <p:spPr>
            <a:xfrm>
              <a:off x="8552372" y="1264296"/>
              <a:ext cx="3200400" cy="632011"/>
            </a:xfrm>
            <a:prstGeom prst="roundRect">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tx2"/>
                  </a:solidFill>
                </a:rPr>
                <a:t>Gastrointestinal</a:t>
              </a:r>
            </a:p>
          </p:txBody>
        </p:sp>
        <p:sp>
          <p:nvSpPr>
            <p:cNvPr id="45" name="Oval 44">
              <a:extLst>
                <a:ext uri="{FF2B5EF4-FFF2-40B4-BE49-F238E27FC236}">
                  <a16:creationId xmlns:a16="http://schemas.microsoft.com/office/drawing/2014/main" id="{A544EBB5-C23E-DD63-C3E7-6FF98E5B68A8}"/>
                </a:ext>
              </a:extLst>
            </p:cNvPr>
            <p:cNvSpPr>
              <a:spLocks noChangeAspect="1"/>
            </p:cNvSpPr>
            <p:nvPr/>
          </p:nvSpPr>
          <p:spPr>
            <a:xfrm>
              <a:off x="8154278" y="1177965"/>
              <a:ext cx="804672" cy="804672"/>
            </a:xfrm>
            <a:prstGeom prst="ellipse">
              <a:avLst/>
            </a:prstGeom>
            <a:solidFill>
              <a:srgbClr val="11346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310"/>
              <a:endParaRPr lang="en-US" b="1" dirty="0">
                <a:solidFill>
                  <a:srgbClr val="FFFFFF"/>
                </a:solidFill>
                <a:latin typeface="Helvetica" panose="020B0604020202020204" pitchFamily="34" charset="0"/>
                <a:cs typeface="Helvetica" panose="020B0604020202020204" pitchFamily="34" charset="0"/>
              </a:endParaRPr>
            </a:p>
          </p:txBody>
        </p:sp>
        <p:sp>
          <p:nvSpPr>
            <p:cNvPr id="47" name="Freeform 12">
              <a:extLst>
                <a:ext uri="{FF2B5EF4-FFF2-40B4-BE49-F238E27FC236}">
                  <a16:creationId xmlns:a16="http://schemas.microsoft.com/office/drawing/2014/main" id="{83DF934B-0071-519C-DFCC-04BD5007885F}"/>
                </a:ext>
              </a:extLst>
            </p:cNvPr>
            <p:cNvSpPr>
              <a:spLocks noChangeAspect="1" noEditPoints="1"/>
            </p:cNvSpPr>
            <p:nvPr/>
          </p:nvSpPr>
          <p:spPr bwMode="auto">
            <a:xfrm>
              <a:off x="8368707" y="1283121"/>
              <a:ext cx="375814" cy="594360"/>
            </a:xfrm>
            <a:custGeom>
              <a:avLst/>
              <a:gdLst>
                <a:gd name="T0" fmla="*/ 6865 w 13746"/>
                <a:gd name="T1" fmla="*/ 4942 h 21716"/>
                <a:gd name="T2" fmla="*/ 11038 w 13746"/>
                <a:gd name="T3" fmla="*/ 9301 h 21716"/>
                <a:gd name="T4" fmla="*/ 11114 w 13746"/>
                <a:gd name="T5" fmla="*/ 8651 h 21716"/>
                <a:gd name="T6" fmla="*/ 12071 w 13746"/>
                <a:gd name="T7" fmla="*/ 8643 h 21716"/>
                <a:gd name="T8" fmla="*/ 13073 w 13746"/>
                <a:gd name="T9" fmla="*/ 8638 h 21716"/>
                <a:gd name="T10" fmla="*/ 13413 w 13746"/>
                <a:gd name="T11" fmla="*/ 9076 h 21716"/>
                <a:gd name="T12" fmla="*/ 11654 w 13746"/>
                <a:gd name="T13" fmla="*/ 9000 h 21716"/>
                <a:gd name="T14" fmla="*/ 11038 w 13746"/>
                <a:gd name="T15" fmla="*/ 9301 h 21716"/>
                <a:gd name="T16" fmla="*/ 10729 w 13746"/>
                <a:gd name="T17" fmla="*/ 9736 h 21716"/>
                <a:gd name="T18" fmla="*/ 12181 w 13746"/>
                <a:gd name="T19" fmla="*/ 10043 h 21716"/>
                <a:gd name="T20" fmla="*/ 12727 w 13746"/>
                <a:gd name="T21" fmla="*/ 10449 h 21716"/>
                <a:gd name="T22" fmla="*/ 13518 w 13746"/>
                <a:gd name="T23" fmla="*/ 10793 h 21716"/>
                <a:gd name="T24" fmla="*/ 12664 w 13746"/>
                <a:gd name="T25" fmla="*/ 10979 h 21716"/>
                <a:gd name="T26" fmla="*/ 11335 w 13746"/>
                <a:gd name="T27" fmla="*/ 10192 h 21716"/>
                <a:gd name="T28" fmla="*/ 10462 w 13746"/>
                <a:gd name="T29" fmla="*/ 10871 h 21716"/>
                <a:gd name="T30" fmla="*/ 11681 w 13746"/>
                <a:gd name="T31" fmla="*/ 11031 h 21716"/>
                <a:gd name="T32" fmla="*/ 11825 w 13746"/>
                <a:gd name="T33" fmla="*/ 11676 h 21716"/>
                <a:gd name="T34" fmla="*/ 12677 w 13746"/>
                <a:gd name="T35" fmla="*/ 12431 h 21716"/>
                <a:gd name="T36" fmla="*/ 12244 w 13746"/>
                <a:gd name="T37" fmla="*/ 12793 h 21716"/>
                <a:gd name="T38" fmla="*/ 11337 w 13746"/>
                <a:gd name="T39" fmla="*/ 11440 h 21716"/>
                <a:gd name="T40" fmla="*/ 6718 w 13746"/>
                <a:gd name="T41" fmla="*/ 7597 h 21716"/>
                <a:gd name="T42" fmla="*/ 10221 w 13746"/>
                <a:gd name="T43" fmla="*/ 6056 h 21716"/>
                <a:gd name="T44" fmla="*/ 6453 w 13746"/>
                <a:gd name="T45" fmla="*/ 7629 h 21716"/>
                <a:gd name="T46" fmla="*/ 10129 w 13746"/>
                <a:gd name="T47" fmla="*/ 11844 h 21716"/>
                <a:gd name="T48" fmla="*/ 8635 w 13746"/>
                <a:gd name="T49" fmla="*/ 21716 h 21716"/>
                <a:gd name="T50" fmla="*/ 7172 w 13746"/>
                <a:gd name="T51" fmla="*/ 13278 h 21716"/>
                <a:gd name="T52" fmla="*/ 4886 w 13746"/>
                <a:gd name="T53" fmla="*/ 21716 h 21716"/>
                <a:gd name="T54" fmla="*/ 3423 w 13746"/>
                <a:gd name="T55" fmla="*/ 12135 h 21716"/>
                <a:gd name="T56" fmla="*/ 3997 w 13746"/>
                <a:gd name="T57" fmla="*/ 10363 h 21716"/>
                <a:gd name="T58" fmla="*/ 3394 w 13746"/>
                <a:gd name="T59" fmla="*/ 6336 h 21716"/>
                <a:gd name="T60" fmla="*/ 5557 w 13746"/>
                <a:gd name="T61" fmla="*/ 8386 h 21716"/>
                <a:gd name="T62" fmla="*/ 4162 w 13746"/>
                <a:gd name="T63" fmla="*/ 10150 h 21716"/>
                <a:gd name="T64" fmla="*/ 427 w 13746"/>
                <a:gd name="T65" fmla="*/ 5487 h 21716"/>
                <a:gd name="T66" fmla="*/ 4126 w 13746"/>
                <a:gd name="T67" fmla="*/ 2470 h 21716"/>
                <a:gd name="T68" fmla="*/ 4333 w 13746"/>
                <a:gd name="T69" fmla="*/ 3516 h 21716"/>
                <a:gd name="T70" fmla="*/ 4385 w 13746"/>
                <a:gd name="T71" fmla="*/ 3631 h 21716"/>
                <a:gd name="T72" fmla="*/ 4409 w 13746"/>
                <a:gd name="T73" fmla="*/ 3683 h 21716"/>
                <a:gd name="T74" fmla="*/ 4440 w 13746"/>
                <a:gd name="T75" fmla="*/ 3744 h 21716"/>
                <a:gd name="T76" fmla="*/ 4498 w 13746"/>
                <a:gd name="T77" fmla="*/ 3846 h 21716"/>
                <a:gd name="T78" fmla="*/ 4532 w 13746"/>
                <a:gd name="T79" fmla="*/ 3906 h 21716"/>
                <a:gd name="T80" fmla="*/ 4592 w 13746"/>
                <a:gd name="T81" fmla="*/ 3998 h 21716"/>
                <a:gd name="T82" fmla="*/ 4637 w 13746"/>
                <a:gd name="T83" fmla="*/ 4063 h 21716"/>
                <a:gd name="T84" fmla="*/ 6865 w 13746"/>
                <a:gd name="T85" fmla="*/ 5209 h 21716"/>
                <a:gd name="T86" fmla="*/ 9604 w 13746"/>
                <a:gd name="T87" fmla="*/ 2470 h 21716"/>
                <a:gd name="T88" fmla="*/ 13332 w 13746"/>
                <a:gd name="T89" fmla="*/ 6158 h 21716"/>
                <a:gd name="T90" fmla="*/ 12910 w 13746"/>
                <a:gd name="T91" fmla="*/ 7954 h 21716"/>
                <a:gd name="T92" fmla="*/ 6718 w 13746"/>
                <a:gd name="T93" fmla="*/ 7597 h 21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3746" h="21716">
                  <a:moveTo>
                    <a:pt x="6865" y="0"/>
                  </a:moveTo>
                  <a:cubicBezTo>
                    <a:pt x="5502" y="0"/>
                    <a:pt x="4393" y="1106"/>
                    <a:pt x="4393" y="2470"/>
                  </a:cubicBezTo>
                  <a:cubicBezTo>
                    <a:pt x="4393" y="3835"/>
                    <a:pt x="5502" y="4942"/>
                    <a:pt x="6865" y="4942"/>
                  </a:cubicBezTo>
                  <a:cubicBezTo>
                    <a:pt x="8231" y="4942"/>
                    <a:pt x="9337" y="3835"/>
                    <a:pt x="9337" y="2470"/>
                  </a:cubicBezTo>
                  <a:cubicBezTo>
                    <a:pt x="9337" y="1106"/>
                    <a:pt x="8231" y="0"/>
                    <a:pt x="6865" y="0"/>
                  </a:cubicBezTo>
                  <a:close/>
                  <a:moveTo>
                    <a:pt x="11038" y="9301"/>
                  </a:moveTo>
                  <a:cubicBezTo>
                    <a:pt x="10947" y="9416"/>
                    <a:pt x="10779" y="9437"/>
                    <a:pt x="10664" y="9346"/>
                  </a:cubicBezTo>
                  <a:cubicBezTo>
                    <a:pt x="10546" y="9254"/>
                    <a:pt x="10527" y="9086"/>
                    <a:pt x="10616" y="8971"/>
                  </a:cubicBezTo>
                  <a:cubicBezTo>
                    <a:pt x="10619" y="8968"/>
                    <a:pt x="10863" y="8782"/>
                    <a:pt x="11114" y="8651"/>
                  </a:cubicBezTo>
                  <a:cubicBezTo>
                    <a:pt x="11251" y="8580"/>
                    <a:pt x="11403" y="8517"/>
                    <a:pt x="11542" y="8488"/>
                  </a:cubicBezTo>
                  <a:cubicBezTo>
                    <a:pt x="11749" y="8444"/>
                    <a:pt x="11935" y="8473"/>
                    <a:pt x="12063" y="8630"/>
                  </a:cubicBezTo>
                  <a:cubicBezTo>
                    <a:pt x="12071" y="8643"/>
                    <a:pt x="12071" y="8643"/>
                    <a:pt x="12071" y="8643"/>
                  </a:cubicBezTo>
                  <a:cubicBezTo>
                    <a:pt x="12100" y="8680"/>
                    <a:pt x="12121" y="8724"/>
                    <a:pt x="12137" y="8772"/>
                  </a:cubicBezTo>
                  <a:cubicBezTo>
                    <a:pt x="12187" y="8916"/>
                    <a:pt x="12478" y="8850"/>
                    <a:pt x="12727" y="8769"/>
                  </a:cubicBezTo>
                  <a:cubicBezTo>
                    <a:pt x="12858" y="8724"/>
                    <a:pt x="12978" y="8677"/>
                    <a:pt x="13073" y="8638"/>
                  </a:cubicBezTo>
                  <a:cubicBezTo>
                    <a:pt x="13149" y="8606"/>
                    <a:pt x="13209" y="8583"/>
                    <a:pt x="13256" y="8567"/>
                  </a:cubicBezTo>
                  <a:cubicBezTo>
                    <a:pt x="13398" y="8522"/>
                    <a:pt x="13547" y="8601"/>
                    <a:pt x="13589" y="8743"/>
                  </a:cubicBezTo>
                  <a:cubicBezTo>
                    <a:pt x="13634" y="8884"/>
                    <a:pt x="13555" y="9034"/>
                    <a:pt x="13413" y="9076"/>
                  </a:cubicBezTo>
                  <a:cubicBezTo>
                    <a:pt x="13390" y="9083"/>
                    <a:pt x="13337" y="9104"/>
                    <a:pt x="13274" y="9131"/>
                  </a:cubicBezTo>
                  <a:cubicBezTo>
                    <a:pt x="13170" y="9175"/>
                    <a:pt x="13036" y="9228"/>
                    <a:pt x="12897" y="9275"/>
                  </a:cubicBezTo>
                  <a:cubicBezTo>
                    <a:pt x="12423" y="9432"/>
                    <a:pt x="11862" y="9506"/>
                    <a:pt x="11654" y="9000"/>
                  </a:cubicBezTo>
                  <a:cubicBezTo>
                    <a:pt x="11654" y="9005"/>
                    <a:pt x="11654" y="9010"/>
                    <a:pt x="11649" y="9010"/>
                  </a:cubicBezTo>
                  <a:cubicBezTo>
                    <a:pt x="11565" y="9028"/>
                    <a:pt x="11460" y="9073"/>
                    <a:pt x="11358" y="9125"/>
                  </a:cubicBezTo>
                  <a:cubicBezTo>
                    <a:pt x="11172" y="9220"/>
                    <a:pt x="11038" y="9301"/>
                    <a:pt x="11038" y="9301"/>
                  </a:cubicBezTo>
                  <a:close/>
                  <a:moveTo>
                    <a:pt x="10970" y="10213"/>
                  </a:moveTo>
                  <a:cubicBezTo>
                    <a:pt x="10837" y="10281"/>
                    <a:pt x="10677" y="10229"/>
                    <a:pt x="10611" y="10095"/>
                  </a:cubicBezTo>
                  <a:cubicBezTo>
                    <a:pt x="10543" y="9964"/>
                    <a:pt x="10598" y="9802"/>
                    <a:pt x="10729" y="9736"/>
                  </a:cubicBezTo>
                  <a:cubicBezTo>
                    <a:pt x="10729" y="9736"/>
                    <a:pt x="11031" y="9668"/>
                    <a:pt x="11314" y="9658"/>
                  </a:cubicBezTo>
                  <a:cubicBezTo>
                    <a:pt x="11468" y="9652"/>
                    <a:pt x="11631" y="9658"/>
                    <a:pt x="11770" y="9692"/>
                  </a:cubicBezTo>
                  <a:cubicBezTo>
                    <a:pt x="11974" y="9739"/>
                    <a:pt x="12132" y="9846"/>
                    <a:pt x="12181" y="10043"/>
                  </a:cubicBezTo>
                  <a:cubicBezTo>
                    <a:pt x="12184" y="10056"/>
                    <a:pt x="12184" y="10056"/>
                    <a:pt x="12184" y="10056"/>
                  </a:cubicBezTo>
                  <a:cubicBezTo>
                    <a:pt x="12194" y="10101"/>
                    <a:pt x="12197" y="10150"/>
                    <a:pt x="12189" y="10200"/>
                  </a:cubicBezTo>
                  <a:cubicBezTo>
                    <a:pt x="12173" y="10355"/>
                    <a:pt x="12462" y="10418"/>
                    <a:pt x="12727" y="10449"/>
                  </a:cubicBezTo>
                  <a:cubicBezTo>
                    <a:pt x="12863" y="10465"/>
                    <a:pt x="12991" y="10473"/>
                    <a:pt x="13094" y="10475"/>
                  </a:cubicBezTo>
                  <a:cubicBezTo>
                    <a:pt x="13175" y="10481"/>
                    <a:pt x="13240" y="10483"/>
                    <a:pt x="13290" y="10491"/>
                  </a:cubicBezTo>
                  <a:cubicBezTo>
                    <a:pt x="13434" y="10512"/>
                    <a:pt x="13537" y="10646"/>
                    <a:pt x="13518" y="10793"/>
                  </a:cubicBezTo>
                  <a:cubicBezTo>
                    <a:pt x="13497" y="10937"/>
                    <a:pt x="13361" y="11039"/>
                    <a:pt x="13217" y="11021"/>
                  </a:cubicBezTo>
                  <a:cubicBezTo>
                    <a:pt x="13191" y="11015"/>
                    <a:pt x="13136" y="11013"/>
                    <a:pt x="13067" y="11010"/>
                  </a:cubicBezTo>
                  <a:cubicBezTo>
                    <a:pt x="12955" y="11005"/>
                    <a:pt x="12810" y="10997"/>
                    <a:pt x="12664" y="10979"/>
                  </a:cubicBezTo>
                  <a:cubicBezTo>
                    <a:pt x="12168" y="10921"/>
                    <a:pt x="11628" y="10751"/>
                    <a:pt x="11654" y="10203"/>
                  </a:cubicBezTo>
                  <a:cubicBezTo>
                    <a:pt x="11652" y="10208"/>
                    <a:pt x="11649" y="10211"/>
                    <a:pt x="11647" y="10211"/>
                  </a:cubicBezTo>
                  <a:cubicBezTo>
                    <a:pt x="11563" y="10190"/>
                    <a:pt x="11447" y="10187"/>
                    <a:pt x="11335" y="10192"/>
                  </a:cubicBezTo>
                  <a:cubicBezTo>
                    <a:pt x="11125" y="10198"/>
                    <a:pt x="10970" y="10213"/>
                    <a:pt x="10970" y="10213"/>
                  </a:cubicBezTo>
                  <a:close/>
                  <a:moveTo>
                    <a:pt x="10729" y="11139"/>
                  </a:moveTo>
                  <a:cubicBezTo>
                    <a:pt x="10582" y="11139"/>
                    <a:pt x="10462" y="11021"/>
                    <a:pt x="10462" y="10871"/>
                  </a:cubicBezTo>
                  <a:cubicBezTo>
                    <a:pt x="10462" y="10725"/>
                    <a:pt x="10582" y="10604"/>
                    <a:pt x="10729" y="10604"/>
                  </a:cubicBezTo>
                  <a:cubicBezTo>
                    <a:pt x="10732" y="10604"/>
                    <a:pt x="11031" y="10680"/>
                    <a:pt x="11287" y="10798"/>
                  </a:cubicBezTo>
                  <a:cubicBezTo>
                    <a:pt x="11426" y="10861"/>
                    <a:pt x="11571" y="10942"/>
                    <a:pt x="11681" y="11031"/>
                  </a:cubicBezTo>
                  <a:cubicBezTo>
                    <a:pt x="11841" y="11168"/>
                    <a:pt x="11935" y="11333"/>
                    <a:pt x="11890" y="11532"/>
                  </a:cubicBezTo>
                  <a:cubicBezTo>
                    <a:pt x="11885" y="11545"/>
                    <a:pt x="11885" y="11545"/>
                    <a:pt x="11885" y="11545"/>
                  </a:cubicBezTo>
                  <a:cubicBezTo>
                    <a:pt x="11875" y="11590"/>
                    <a:pt x="11854" y="11634"/>
                    <a:pt x="11825" y="11676"/>
                  </a:cubicBezTo>
                  <a:cubicBezTo>
                    <a:pt x="11741" y="11805"/>
                    <a:pt x="11972" y="11993"/>
                    <a:pt x="12192" y="12140"/>
                  </a:cubicBezTo>
                  <a:cubicBezTo>
                    <a:pt x="12307" y="12216"/>
                    <a:pt x="12420" y="12279"/>
                    <a:pt x="12509" y="12329"/>
                  </a:cubicBezTo>
                  <a:cubicBezTo>
                    <a:pt x="12580" y="12371"/>
                    <a:pt x="12637" y="12402"/>
                    <a:pt x="12677" y="12431"/>
                  </a:cubicBezTo>
                  <a:cubicBezTo>
                    <a:pt x="12797" y="12515"/>
                    <a:pt x="12829" y="12680"/>
                    <a:pt x="12745" y="12801"/>
                  </a:cubicBezTo>
                  <a:cubicBezTo>
                    <a:pt x="12661" y="12924"/>
                    <a:pt x="12496" y="12953"/>
                    <a:pt x="12373" y="12869"/>
                  </a:cubicBezTo>
                  <a:cubicBezTo>
                    <a:pt x="12352" y="12856"/>
                    <a:pt x="12305" y="12827"/>
                    <a:pt x="12244" y="12793"/>
                  </a:cubicBezTo>
                  <a:cubicBezTo>
                    <a:pt x="12147" y="12738"/>
                    <a:pt x="12021" y="12667"/>
                    <a:pt x="11898" y="12586"/>
                  </a:cubicBezTo>
                  <a:cubicBezTo>
                    <a:pt x="11481" y="12308"/>
                    <a:pt x="11078" y="11915"/>
                    <a:pt x="11348" y="11438"/>
                  </a:cubicBezTo>
                  <a:cubicBezTo>
                    <a:pt x="11342" y="11440"/>
                    <a:pt x="11340" y="11443"/>
                    <a:pt x="11337" y="11440"/>
                  </a:cubicBezTo>
                  <a:cubicBezTo>
                    <a:pt x="11272" y="11385"/>
                    <a:pt x="11169" y="11330"/>
                    <a:pt x="11065" y="11283"/>
                  </a:cubicBezTo>
                  <a:cubicBezTo>
                    <a:pt x="10876" y="11196"/>
                    <a:pt x="10729" y="11139"/>
                    <a:pt x="10729" y="11139"/>
                  </a:cubicBezTo>
                  <a:close/>
                  <a:moveTo>
                    <a:pt x="6718" y="7597"/>
                  </a:moveTo>
                  <a:cubicBezTo>
                    <a:pt x="6718" y="7597"/>
                    <a:pt x="6718" y="7597"/>
                    <a:pt x="6718" y="7597"/>
                  </a:cubicBezTo>
                  <a:cubicBezTo>
                    <a:pt x="6647" y="6984"/>
                    <a:pt x="7091" y="6423"/>
                    <a:pt x="7707" y="6349"/>
                  </a:cubicBezTo>
                  <a:cubicBezTo>
                    <a:pt x="10221" y="6056"/>
                    <a:pt x="10221" y="6056"/>
                    <a:pt x="10221" y="6056"/>
                  </a:cubicBezTo>
                  <a:cubicBezTo>
                    <a:pt x="10003" y="5812"/>
                    <a:pt x="10003" y="5812"/>
                    <a:pt x="10003" y="5812"/>
                  </a:cubicBezTo>
                  <a:cubicBezTo>
                    <a:pt x="7675" y="6085"/>
                    <a:pt x="7675" y="6085"/>
                    <a:pt x="7675" y="6085"/>
                  </a:cubicBezTo>
                  <a:cubicBezTo>
                    <a:pt x="6912" y="6174"/>
                    <a:pt x="6364" y="6868"/>
                    <a:pt x="6453" y="7629"/>
                  </a:cubicBezTo>
                  <a:cubicBezTo>
                    <a:pt x="6543" y="8391"/>
                    <a:pt x="7237" y="8939"/>
                    <a:pt x="7998" y="8850"/>
                  </a:cubicBezTo>
                  <a:cubicBezTo>
                    <a:pt x="10129" y="8604"/>
                    <a:pt x="10129" y="8604"/>
                    <a:pt x="10129" y="8604"/>
                  </a:cubicBezTo>
                  <a:cubicBezTo>
                    <a:pt x="10129" y="11844"/>
                    <a:pt x="10129" y="11844"/>
                    <a:pt x="10129" y="11844"/>
                  </a:cubicBezTo>
                  <a:cubicBezTo>
                    <a:pt x="10129" y="11943"/>
                    <a:pt x="10118" y="12040"/>
                    <a:pt x="10100" y="12132"/>
                  </a:cubicBezTo>
                  <a:cubicBezTo>
                    <a:pt x="10100" y="20253"/>
                    <a:pt x="10100" y="20253"/>
                    <a:pt x="10100" y="20253"/>
                  </a:cubicBezTo>
                  <a:cubicBezTo>
                    <a:pt x="10100" y="21058"/>
                    <a:pt x="9439" y="21716"/>
                    <a:pt x="8635" y="21716"/>
                  </a:cubicBezTo>
                  <a:cubicBezTo>
                    <a:pt x="8635" y="21716"/>
                    <a:pt x="8635" y="21716"/>
                    <a:pt x="8635" y="21716"/>
                  </a:cubicBezTo>
                  <a:cubicBezTo>
                    <a:pt x="7830" y="21716"/>
                    <a:pt x="7172" y="21058"/>
                    <a:pt x="7172" y="20253"/>
                  </a:cubicBezTo>
                  <a:cubicBezTo>
                    <a:pt x="7172" y="13278"/>
                    <a:pt x="7172" y="13278"/>
                    <a:pt x="7172" y="13278"/>
                  </a:cubicBezTo>
                  <a:cubicBezTo>
                    <a:pt x="6349" y="13278"/>
                    <a:pt x="6349" y="13278"/>
                    <a:pt x="6349" y="13278"/>
                  </a:cubicBezTo>
                  <a:cubicBezTo>
                    <a:pt x="6349" y="20253"/>
                    <a:pt x="6349" y="20253"/>
                    <a:pt x="6349" y="20253"/>
                  </a:cubicBezTo>
                  <a:cubicBezTo>
                    <a:pt x="6349" y="21058"/>
                    <a:pt x="5691" y="21716"/>
                    <a:pt x="4886" y="21716"/>
                  </a:cubicBezTo>
                  <a:cubicBezTo>
                    <a:pt x="4886" y="21716"/>
                    <a:pt x="4886" y="21716"/>
                    <a:pt x="4886" y="21716"/>
                  </a:cubicBezTo>
                  <a:cubicBezTo>
                    <a:pt x="4081" y="21716"/>
                    <a:pt x="3423" y="21058"/>
                    <a:pt x="3423" y="20253"/>
                  </a:cubicBezTo>
                  <a:cubicBezTo>
                    <a:pt x="3423" y="12135"/>
                    <a:pt x="3423" y="12135"/>
                    <a:pt x="3423" y="12135"/>
                  </a:cubicBezTo>
                  <a:cubicBezTo>
                    <a:pt x="3402" y="12040"/>
                    <a:pt x="3394" y="11943"/>
                    <a:pt x="3394" y="11844"/>
                  </a:cubicBezTo>
                  <a:cubicBezTo>
                    <a:pt x="3394" y="9886"/>
                    <a:pt x="3394" y="9886"/>
                    <a:pt x="3394" y="9886"/>
                  </a:cubicBezTo>
                  <a:cubicBezTo>
                    <a:pt x="3997" y="10363"/>
                    <a:pt x="3997" y="10363"/>
                    <a:pt x="3997" y="10363"/>
                  </a:cubicBezTo>
                  <a:cubicBezTo>
                    <a:pt x="4598" y="10837"/>
                    <a:pt x="5478" y="10732"/>
                    <a:pt x="5953" y="10132"/>
                  </a:cubicBezTo>
                  <a:cubicBezTo>
                    <a:pt x="6427" y="9529"/>
                    <a:pt x="6325" y="8648"/>
                    <a:pt x="5722" y="8174"/>
                  </a:cubicBezTo>
                  <a:cubicBezTo>
                    <a:pt x="3394" y="6336"/>
                    <a:pt x="3394" y="6336"/>
                    <a:pt x="3394" y="6336"/>
                  </a:cubicBezTo>
                  <a:cubicBezTo>
                    <a:pt x="3394" y="5547"/>
                    <a:pt x="3394" y="5547"/>
                    <a:pt x="3394" y="5547"/>
                  </a:cubicBezTo>
                  <a:cubicBezTo>
                    <a:pt x="2799" y="6210"/>
                    <a:pt x="2799" y="6210"/>
                    <a:pt x="2799" y="6210"/>
                  </a:cubicBezTo>
                  <a:cubicBezTo>
                    <a:pt x="5557" y="8386"/>
                    <a:pt x="5557" y="8386"/>
                    <a:pt x="5557" y="8386"/>
                  </a:cubicBezTo>
                  <a:cubicBezTo>
                    <a:pt x="6042" y="8769"/>
                    <a:pt x="6126" y="9479"/>
                    <a:pt x="5743" y="9964"/>
                  </a:cubicBezTo>
                  <a:cubicBezTo>
                    <a:pt x="5743" y="9964"/>
                    <a:pt x="5743" y="9964"/>
                    <a:pt x="5743" y="9964"/>
                  </a:cubicBezTo>
                  <a:cubicBezTo>
                    <a:pt x="5360" y="10452"/>
                    <a:pt x="4650" y="10536"/>
                    <a:pt x="4162" y="10150"/>
                  </a:cubicBezTo>
                  <a:cubicBezTo>
                    <a:pt x="524" y="7280"/>
                    <a:pt x="524" y="7280"/>
                    <a:pt x="524" y="7280"/>
                  </a:cubicBezTo>
                  <a:cubicBezTo>
                    <a:pt x="131" y="6971"/>
                    <a:pt x="0" y="6449"/>
                    <a:pt x="165" y="6003"/>
                  </a:cubicBezTo>
                  <a:cubicBezTo>
                    <a:pt x="204" y="5817"/>
                    <a:pt x="290" y="5639"/>
                    <a:pt x="427" y="5487"/>
                  </a:cubicBezTo>
                  <a:cubicBezTo>
                    <a:pt x="3520" y="2032"/>
                    <a:pt x="3520" y="2032"/>
                    <a:pt x="3520" y="2032"/>
                  </a:cubicBezTo>
                  <a:cubicBezTo>
                    <a:pt x="3714" y="1814"/>
                    <a:pt x="3976" y="1691"/>
                    <a:pt x="4246" y="1665"/>
                  </a:cubicBezTo>
                  <a:cubicBezTo>
                    <a:pt x="4170" y="1919"/>
                    <a:pt x="4126" y="2189"/>
                    <a:pt x="4126" y="2470"/>
                  </a:cubicBezTo>
                  <a:cubicBezTo>
                    <a:pt x="4126" y="2577"/>
                    <a:pt x="4134" y="2685"/>
                    <a:pt x="4144" y="2787"/>
                  </a:cubicBezTo>
                  <a:cubicBezTo>
                    <a:pt x="4144" y="2787"/>
                    <a:pt x="4144" y="2787"/>
                    <a:pt x="4144" y="2787"/>
                  </a:cubicBezTo>
                  <a:cubicBezTo>
                    <a:pt x="4175" y="3044"/>
                    <a:pt x="4238" y="3287"/>
                    <a:pt x="4333" y="3516"/>
                  </a:cubicBezTo>
                  <a:cubicBezTo>
                    <a:pt x="4335" y="3518"/>
                    <a:pt x="4335" y="3518"/>
                    <a:pt x="4335" y="3518"/>
                  </a:cubicBezTo>
                  <a:cubicBezTo>
                    <a:pt x="4351" y="3557"/>
                    <a:pt x="4367" y="3594"/>
                    <a:pt x="4385" y="3631"/>
                  </a:cubicBezTo>
                  <a:cubicBezTo>
                    <a:pt x="4385" y="3631"/>
                    <a:pt x="4385" y="3631"/>
                    <a:pt x="4385" y="3631"/>
                  </a:cubicBezTo>
                  <a:cubicBezTo>
                    <a:pt x="4385" y="3631"/>
                    <a:pt x="4385" y="3631"/>
                    <a:pt x="4385" y="3631"/>
                  </a:cubicBezTo>
                  <a:cubicBezTo>
                    <a:pt x="4385" y="3631"/>
                    <a:pt x="4385" y="3631"/>
                    <a:pt x="4385" y="3631"/>
                  </a:cubicBezTo>
                  <a:cubicBezTo>
                    <a:pt x="4393" y="3649"/>
                    <a:pt x="4401" y="3665"/>
                    <a:pt x="4409" y="3683"/>
                  </a:cubicBezTo>
                  <a:cubicBezTo>
                    <a:pt x="4414" y="3691"/>
                    <a:pt x="4414" y="3691"/>
                    <a:pt x="4414" y="3691"/>
                  </a:cubicBezTo>
                  <a:cubicBezTo>
                    <a:pt x="4422" y="3707"/>
                    <a:pt x="4430" y="3723"/>
                    <a:pt x="4438" y="3738"/>
                  </a:cubicBezTo>
                  <a:cubicBezTo>
                    <a:pt x="4440" y="3744"/>
                    <a:pt x="4440" y="3744"/>
                    <a:pt x="4440" y="3744"/>
                  </a:cubicBezTo>
                  <a:cubicBezTo>
                    <a:pt x="4448" y="3759"/>
                    <a:pt x="4459" y="3775"/>
                    <a:pt x="4466" y="3791"/>
                  </a:cubicBezTo>
                  <a:cubicBezTo>
                    <a:pt x="4469" y="3796"/>
                    <a:pt x="4469" y="3796"/>
                    <a:pt x="4469" y="3796"/>
                  </a:cubicBezTo>
                  <a:cubicBezTo>
                    <a:pt x="4480" y="3814"/>
                    <a:pt x="4487" y="3830"/>
                    <a:pt x="4498" y="3846"/>
                  </a:cubicBezTo>
                  <a:cubicBezTo>
                    <a:pt x="4501" y="3854"/>
                    <a:pt x="4501" y="3854"/>
                    <a:pt x="4501" y="3854"/>
                  </a:cubicBezTo>
                  <a:cubicBezTo>
                    <a:pt x="4511" y="3869"/>
                    <a:pt x="4519" y="3883"/>
                    <a:pt x="4529" y="3898"/>
                  </a:cubicBezTo>
                  <a:cubicBezTo>
                    <a:pt x="4532" y="3906"/>
                    <a:pt x="4532" y="3906"/>
                    <a:pt x="4532" y="3906"/>
                  </a:cubicBezTo>
                  <a:cubicBezTo>
                    <a:pt x="4542" y="3919"/>
                    <a:pt x="4550" y="3935"/>
                    <a:pt x="4558" y="3948"/>
                  </a:cubicBezTo>
                  <a:cubicBezTo>
                    <a:pt x="4566" y="3956"/>
                    <a:pt x="4566" y="3956"/>
                    <a:pt x="4566" y="3956"/>
                  </a:cubicBezTo>
                  <a:cubicBezTo>
                    <a:pt x="4574" y="3972"/>
                    <a:pt x="4584" y="3985"/>
                    <a:pt x="4592" y="3998"/>
                  </a:cubicBezTo>
                  <a:cubicBezTo>
                    <a:pt x="4600" y="4008"/>
                    <a:pt x="4600" y="4008"/>
                    <a:pt x="4600" y="4008"/>
                  </a:cubicBezTo>
                  <a:cubicBezTo>
                    <a:pt x="4608" y="4021"/>
                    <a:pt x="4618" y="4035"/>
                    <a:pt x="4626" y="4050"/>
                  </a:cubicBezTo>
                  <a:cubicBezTo>
                    <a:pt x="4637" y="4063"/>
                    <a:pt x="4637" y="4063"/>
                    <a:pt x="4637" y="4063"/>
                  </a:cubicBezTo>
                  <a:cubicBezTo>
                    <a:pt x="4645" y="4074"/>
                    <a:pt x="4655" y="4087"/>
                    <a:pt x="4663" y="4098"/>
                  </a:cubicBezTo>
                  <a:cubicBezTo>
                    <a:pt x="4671" y="4111"/>
                    <a:pt x="4671" y="4111"/>
                    <a:pt x="4671" y="4111"/>
                  </a:cubicBezTo>
                  <a:cubicBezTo>
                    <a:pt x="5172" y="4776"/>
                    <a:pt x="5969" y="5209"/>
                    <a:pt x="6865" y="5209"/>
                  </a:cubicBezTo>
                  <a:cubicBezTo>
                    <a:pt x="8228" y="5209"/>
                    <a:pt x="9355" y="4215"/>
                    <a:pt x="9568" y="2913"/>
                  </a:cubicBezTo>
                  <a:cubicBezTo>
                    <a:pt x="9568" y="2913"/>
                    <a:pt x="9568" y="2913"/>
                    <a:pt x="9568" y="2913"/>
                  </a:cubicBezTo>
                  <a:cubicBezTo>
                    <a:pt x="9591" y="2768"/>
                    <a:pt x="9604" y="2622"/>
                    <a:pt x="9604" y="2470"/>
                  </a:cubicBezTo>
                  <a:cubicBezTo>
                    <a:pt x="9604" y="2430"/>
                    <a:pt x="9602" y="2388"/>
                    <a:pt x="9602" y="2346"/>
                  </a:cubicBezTo>
                  <a:cubicBezTo>
                    <a:pt x="9840" y="2391"/>
                    <a:pt x="10066" y="2509"/>
                    <a:pt x="10239" y="2703"/>
                  </a:cubicBezTo>
                  <a:cubicBezTo>
                    <a:pt x="13332" y="6158"/>
                    <a:pt x="13332" y="6158"/>
                    <a:pt x="13332" y="6158"/>
                  </a:cubicBezTo>
                  <a:cubicBezTo>
                    <a:pt x="13746" y="6619"/>
                    <a:pt x="13707" y="7332"/>
                    <a:pt x="13246" y="7747"/>
                  </a:cubicBezTo>
                  <a:cubicBezTo>
                    <a:pt x="13246" y="7747"/>
                    <a:pt x="13246" y="7747"/>
                    <a:pt x="13246" y="7747"/>
                  </a:cubicBezTo>
                  <a:cubicBezTo>
                    <a:pt x="13143" y="7838"/>
                    <a:pt x="13031" y="7906"/>
                    <a:pt x="12910" y="7954"/>
                  </a:cubicBezTo>
                  <a:cubicBezTo>
                    <a:pt x="12805" y="8001"/>
                    <a:pt x="12693" y="8035"/>
                    <a:pt x="12572" y="8048"/>
                  </a:cubicBezTo>
                  <a:cubicBezTo>
                    <a:pt x="7966" y="8585"/>
                    <a:pt x="7966" y="8585"/>
                    <a:pt x="7966" y="8585"/>
                  </a:cubicBezTo>
                  <a:cubicBezTo>
                    <a:pt x="7353" y="8656"/>
                    <a:pt x="6789" y="8213"/>
                    <a:pt x="6718" y="7597"/>
                  </a:cubicBezTo>
                  <a:close/>
                </a:path>
              </a:pathLst>
            </a:custGeom>
            <a:solidFill>
              <a:schemeClr val="bg1"/>
            </a:solidFill>
            <a:ln>
              <a:noFill/>
            </a:ln>
          </p:spPr>
          <p:txBody>
            <a:bodyPr vert="horz" wrap="square" lIns="91416" tIns="45708" rIns="91416" bIns="45708" numCol="1" anchor="t" anchorCtr="0" compatLnSpc="1">
              <a:prstTxWarp prst="textNoShape">
                <a:avLst/>
              </a:prstTxWarp>
            </a:bodyPr>
            <a:lstStyle/>
            <a:p>
              <a:pPr defTabSz="609310"/>
              <a:endParaRPr lang="en-US" b="1" dirty="0">
                <a:solidFill>
                  <a:srgbClr val="000000"/>
                </a:solidFill>
                <a:latin typeface="Helvetica" panose="020B0604020202020204" pitchFamily="34" charset="0"/>
                <a:cs typeface="Helvetica" panose="020B0604020202020204" pitchFamily="34" charset="0"/>
              </a:endParaRPr>
            </a:p>
          </p:txBody>
        </p:sp>
      </p:grpSp>
      <p:grpSp>
        <p:nvGrpSpPr>
          <p:cNvPr id="31" name="Group 30">
            <a:extLst>
              <a:ext uri="{FF2B5EF4-FFF2-40B4-BE49-F238E27FC236}">
                <a16:creationId xmlns:a16="http://schemas.microsoft.com/office/drawing/2014/main" id="{0E436A27-E847-948C-D4D4-9AB2C0FE8B4D}"/>
              </a:ext>
            </a:extLst>
          </p:cNvPr>
          <p:cNvGrpSpPr/>
          <p:nvPr/>
        </p:nvGrpSpPr>
        <p:grpSpPr>
          <a:xfrm>
            <a:off x="5226427" y="3953142"/>
            <a:ext cx="1019245" cy="691336"/>
            <a:chOff x="5045452" y="3755918"/>
            <a:chExt cx="1019245" cy="691336"/>
          </a:xfrm>
        </p:grpSpPr>
        <p:pic>
          <p:nvPicPr>
            <p:cNvPr id="28" name="Picture 27">
              <a:extLst>
                <a:ext uri="{FF2B5EF4-FFF2-40B4-BE49-F238E27FC236}">
                  <a16:creationId xmlns:a16="http://schemas.microsoft.com/office/drawing/2014/main" id="{D0A7F6B7-1186-BFC3-C8C2-77BA7EA57DC0}"/>
                </a:ext>
              </a:extLst>
            </p:cNvPr>
            <p:cNvPicPr>
              <a:picLocks noChangeAspect="1"/>
            </p:cNvPicPr>
            <p:nvPr/>
          </p:nvPicPr>
          <p:blipFill rotWithShape="1">
            <a:blip r:embed="rId3"/>
            <a:srcRect l="10159" r="10159"/>
            <a:stretch/>
          </p:blipFill>
          <p:spPr>
            <a:xfrm>
              <a:off x="5373361" y="3755918"/>
              <a:ext cx="691336" cy="691336"/>
            </a:xfrm>
            <a:prstGeom prst="ellipse">
              <a:avLst/>
            </a:prstGeom>
            <a:ln w="34925">
              <a:gradFill flip="none" rotWithShape="1">
                <a:gsLst>
                  <a:gs pos="0">
                    <a:schemeClr val="bg1">
                      <a:lumMod val="95000"/>
                    </a:schemeClr>
                  </a:gs>
                  <a:gs pos="100000">
                    <a:schemeClr val="bg1">
                      <a:lumMod val="85000"/>
                    </a:schemeClr>
                  </a:gs>
                </a:gsLst>
                <a:lin ang="0" scaled="1"/>
                <a:tileRect/>
              </a:gradFill>
            </a:ln>
            <a:effectLst/>
          </p:spPr>
        </p:pic>
        <p:cxnSp>
          <p:nvCxnSpPr>
            <p:cNvPr id="51" name="Connector: Elbow 50">
              <a:extLst>
                <a:ext uri="{FF2B5EF4-FFF2-40B4-BE49-F238E27FC236}">
                  <a16:creationId xmlns:a16="http://schemas.microsoft.com/office/drawing/2014/main" id="{77013179-1F32-3D09-52DC-5432F00FE104}"/>
                </a:ext>
              </a:extLst>
            </p:cNvPr>
            <p:cNvCxnSpPr>
              <a:cxnSpLocks/>
            </p:cNvCxnSpPr>
            <p:nvPr/>
          </p:nvCxnSpPr>
          <p:spPr>
            <a:xfrm rot="16200000" flipH="1">
              <a:off x="5032239" y="3841146"/>
              <a:ext cx="273654" cy="247227"/>
            </a:xfrm>
            <a:prstGeom prst="bentConnector2">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grpSp>
      <p:pic>
        <p:nvPicPr>
          <p:cNvPr id="2050" name="Picture 2" descr="Science, test, tube icon - Download on Iconfinder">
            <a:extLst>
              <a:ext uri="{FF2B5EF4-FFF2-40B4-BE49-F238E27FC236}">
                <a16:creationId xmlns:a16="http://schemas.microsoft.com/office/drawing/2014/main" id="{C049E730-B459-3089-6860-F9583F4B9A25}"/>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rot="1800000">
            <a:off x="1748733" y="5186571"/>
            <a:ext cx="572273" cy="572273"/>
          </a:xfrm>
          <a:prstGeom prst="rect">
            <a:avLst/>
          </a:prstGeom>
          <a:noFill/>
          <a:ln>
            <a:noFill/>
          </a:ln>
        </p:spPr>
      </p:pic>
      <p:grpSp>
        <p:nvGrpSpPr>
          <p:cNvPr id="20" name="Group 19">
            <a:extLst>
              <a:ext uri="{FF2B5EF4-FFF2-40B4-BE49-F238E27FC236}">
                <a16:creationId xmlns:a16="http://schemas.microsoft.com/office/drawing/2014/main" id="{423854A0-B92F-96FC-F8A8-E11FFC04C45F}"/>
              </a:ext>
            </a:extLst>
          </p:cNvPr>
          <p:cNvGrpSpPr/>
          <p:nvPr/>
        </p:nvGrpSpPr>
        <p:grpSpPr>
          <a:xfrm>
            <a:off x="445382" y="1373575"/>
            <a:ext cx="3602563" cy="807900"/>
            <a:chOff x="331082" y="1176351"/>
            <a:chExt cx="3602563" cy="807900"/>
          </a:xfrm>
        </p:grpSpPr>
        <p:sp>
          <p:nvSpPr>
            <p:cNvPr id="4" name="Rectangle: Rounded Corners 3">
              <a:extLst>
                <a:ext uri="{FF2B5EF4-FFF2-40B4-BE49-F238E27FC236}">
                  <a16:creationId xmlns:a16="http://schemas.microsoft.com/office/drawing/2014/main" id="{27E2232F-E2D8-0611-43E5-B6D5BDC9DC24}"/>
                </a:ext>
              </a:extLst>
            </p:cNvPr>
            <p:cNvSpPr/>
            <p:nvPr/>
          </p:nvSpPr>
          <p:spPr>
            <a:xfrm>
              <a:off x="733245" y="1264296"/>
              <a:ext cx="3200400" cy="632011"/>
            </a:xfrm>
            <a:prstGeom prst="roundRect">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tx2"/>
                  </a:solidFill>
                </a:rPr>
                <a:t>Anaphylaxis</a:t>
              </a:r>
            </a:p>
          </p:txBody>
        </p:sp>
        <p:sp>
          <p:nvSpPr>
            <p:cNvPr id="22" name="Oval 21">
              <a:extLst>
                <a:ext uri="{FF2B5EF4-FFF2-40B4-BE49-F238E27FC236}">
                  <a16:creationId xmlns:a16="http://schemas.microsoft.com/office/drawing/2014/main" id="{D5F349FB-9E21-487D-ABAC-186F8FB55D1B}"/>
                </a:ext>
              </a:extLst>
            </p:cNvPr>
            <p:cNvSpPr>
              <a:spLocks noChangeAspect="1"/>
            </p:cNvSpPr>
            <p:nvPr/>
          </p:nvSpPr>
          <p:spPr>
            <a:xfrm>
              <a:off x="331082" y="1176351"/>
              <a:ext cx="807900" cy="807900"/>
            </a:xfrm>
            <a:prstGeom prst="ellipse">
              <a:avLst/>
            </a:prstGeom>
            <a:solidFill>
              <a:srgbClr val="11346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310"/>
              <a:endParaRPr lang="en-US" b="1" dirty="0">
                <a:solidFill>
                  <a:srgbClr val="FFFFFF"/>
                </a:solidFill>
                <a:latin typeface="Helvetica" panose="020B0604020202020204" pitchFamily="34" charset="0"/>
                <a:cs typeface="Helvetica" panose="020B0604020202020204" pitchFamily="34" charset="0"/>
              </a:endParaRPr>
            </a:p>
          </p:txBody>
        </p:sp>
        <p:grpSp>
          <p:nvGrpSpPr>
            <p:cNvPr id="23" name="Group 22">
              <a:extLst>
                <a:ext uri="{FF2B5EF4-FFF2-40B4-BE49-F238E27FC236}">
                  <a16:creationId xmlns:a16="http://schemas.microsoft.com/office/drawing/2014/main" id="{3C8A5748-20D2-4B6E-AED0-8BF5C32BEDB8}"/>
                </a:ext>
              </a:extLst>
            </p:cNvPr>
            <p:cNvGrpSpPr/>
            <p:nvPr/>
          </p:nvGrpSpPr>
          <p:grpSpPr>
            <a:xfrm>
              <a:off x="467000" y="1307707"/>
              <a:ext cx="631315" cy="545189"/>
              <a:chOff x="-6616863" y="4085436"/>
              <a:chExt cx="6237295" cy="5386381"/>
            </a:xfrm>
            <a:solidFill>
              <a:schemeClr val="bg1"/>
            </a:solidFill>
          </p:grpSpPr>
          <p:sp>
            <p:nvSpPr>
              <p:cNvPr id="24" name="Freeform 5">
                <a:extLst>
                  <a:ext uri="{FF2B5EF4-FFF2-40B4-BE49-F238E27FC236}">
                    <a16:creationId xmlns:a16="http://schemas.microsoft.com/office/drawing/2014/main" id="{B7D837AD-7BA8-4DA7-B1DA-9A11A54712C1}"/>
                  </a:ext>
                </a:extLst>
              </p:cNvPr>
              <p:cNvSpPr>
                <a:spLocks/>
              </p:cNvSpPr>
              <p:nvPr/>
            </p:nvSpPr>
            <p:spPr bwMode="auto">
              <a:xfrm>
                <a:off x="-6616863" y="4085436"/>
                <a:ext cx="4902202" cy="5386381"/>
              </a:xfrm>
              <a:custGeom>
                <a:avLst/>
                <a:gdLst>
                  <a:gd name="T0" fmla="*/ 327 w 1646"/>
                  <a:gd name="T1" fmla="*/ 1806 h 1806"/>
                  <a:gd name="T2" fmla="*/ 378 w 1646"/>
                  <a:gd name="T3" fmla="*/ 1481 h 1806"/>
                  <a:gd name="T4" fmla="*/ 312 w 1646"/>
                  <a:gd name="T5" fmla="*/ 1444 h 1806"/>
                  <a:gd name="T6" fmla="*/ 295 w 1646"/>
                  <a:gd name="T7" fmla="*/ 1381 h 1806"/>
                  <a:gd name="T8" fmla="*/ 235 w 1646"/>
                  <a:gd name="T9" fmla="*/ 1256 h 1806"/>
                  <a:gd name="T10" fmla="*/ 87 w 1646"/>
                  <a:gd name="T11" fmla="*/ 457 h 1806"/>
                  <a:gd name="T12" fmla="*/ 239 w 1646"/>
                  <a:gd name="T13" fmla="*/ 230 h 1806"/>
                  <a:gd name="T14" fmla="*/ 700 w 1646"/>
                  <a:gd name="T15" fmla="*/ 20 h 1806"/>
                  <a:gd name="T16" fmla="*/ 1115 w 1646"/>
                  <a:gd name="T17" fmla="*/ 46 h 1806"/>
                  <a:gd name="T18" fmla="*/ 1322 w 1646"/>
                  <a:gd name="T19" fmla="*/ 154 h 1806"/>
                  <a:gd name="T20" fmla="*/ 1402 w 1646"/>
                  <a:gd name="T21" fmla="*/ 292 h 1806"/>
                  <a:gd name="T22" fmla="*/ 1411 w 1646"/>
                  <a:gd name="T23" fmla="*/ 313 h 1806"/>
                  <a:gd name="T24" fmla="*/ 1486 w 1646"/>
                  <a:gd name="T25" fmla="*/ 700 h 1806"/>
                  <a:gd name="T26" fmla="*/ 1529 w 1646"/>
                  <a:gd name="T27" fmla="*/ 876 h 1806"/>
                  <a:gd name="T28" fmla="*/ 1618 w 1646"/>
                  <a:gd name="T29" fmla="*/ 1022 h 1806"/>
                  <a:gd name="T30" fmla="*/ 1582 w 1646"/>
                  <a:gd name="T31" fmla="*/ 1118 h 1806"/>
                  <a:gd name="T32" fmla="*/ 1558 w 1646"/>
                  <a:gd name="T33" fmla="*/ 1128 h 1806"/>
                  <a:gd name="T34" fmla="*/ 1514 w 1646"/>
                  <a:gd name="T35" fmla="*/ 1212 h 1806"/>
                  <a:gd name="T36" fmla="*/ 1481 w 1646"/>
                  <a:gd name="T37" fmla="*/ 1266 h 1806"/>
                  <a:gd name="T38" fmla="*/ 1417 w 1646"/>
                  <a:gd name="T39" fmla="*/ 1286 h 1806"/>
                  <a:gd name="T40" fmla="*/ 1413 w 1646"/>
                  <a:gd name="T41" fmla="*/ 1298 h 1806"/>
                  <a:gd name="T42" fmla="*/ 1463 w 1646"/>
                  <a:gd name="T43" fmla="*/ 1340 h 1806"/>
                  <a:gd name="T44" fmla="*/ 1458 w 1646"/>
                  <a:gd name="T45" fmla="*/ 1399 h 1806"/>
                  <a:gd name="T46" fmla="*/ 1422 w 1646"/>
                  <a:gd name="T47" fmla="*/ 1492 h 1806"/>
                  <a:gd name="T48" fmla="*/ 1304 w 1646"/>
                  <a:gd name="T49" fmla="*/ 1609 h 1806"/>
                  <a:gd name="T50" fmla="*/ 1214 w 1646"/>
                  <a:gd name="T51" fmla="*/ 1580 h 1806"/>
                  <a:gd name="T52" fmla="*/ 1088 w 1646"/>
                  <a:gd name="T53" fmla="*/ 1663 h 1806"/>
                  <a:gd name="T54" fmla="*/ 1097 w 1646"/>
                  <a:gd name="T55" fmla="*/ 1806 h 1806"/>
                  <a:gd name="T56" fmla="*/ 327 w 1646"/>
                  <a:gd name="T57" fmla="*/ 1806 h 18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646" h="1806">
                    <a:moveTo>
                      <a:pt x="327" y="1806"/>
                    </a:moveTo>
                    <a:cubicBezTo>
                      <a:pt x="365" y="1699"/>
                      <a:pt x="368" y="1590"/>
                      <a:pt x="378" y="1481"/>
                    </a:cubicBezTo>
                    <a:cubicBezTo>
                      <a:pt x="339" y="1487"/>
                      <a:pt x="326" y="1480"/>
                      <a:pt x="312" y="1444"/>
                    </a:cubicBezTo>
                    <a:cubicBezTo>
                      <a:pt x="305" y="1423"/>
                      <a:pt x="299" y="1402"/>
                      <a:pt x="295" y="1381"/>
                    </a:cubicBezTo>
                    <a:cubicBezTo>
                      <a:pt x="286" y="1333"/>
                      <a:pt x="264" y="1294"/>
                      <a:pt x="235" y="1256"/>
                    </a:cubicBezTo>
                    <a:cubicBezTo>
                      <a:pt x="48" y="1015"/>
                      <a:pt x="0" y="749"/>
                      <a:pt x="87" y="457"/>
                    </a:cubicBezTo>
                    <a:cubicBezTo>
                      <a:pt x="114" y="366"/>
                      <a:pt x="169" y="293"/>
                      <a:pt x="239" y="230"/>
                    </a:cubicBezTo>
                    <a:cubicBezTo>
                      <a:pt x="370" y="110"/>
                      <a:pt x="526" y="45"/>
                      <a:pt x="700" y="20"/>
                    </a:cubicBezTo>
                    <a:cubicBezTo>
                      <a:pt x="840" y="0"/>
                      <a:pt x="979" y="2"/>
                      <a:pt x="1115" y="46"/>
                    </a:cubicBezTo>
                    <a:cubicBezTo>
                      <a:pt x="1190" y="71"/>
                      <a:pt x="1261" y="104"/>
                      <a:pt x="1322" y="154"/>
                    </a:cubicBezTo>
                    <a:cubicBezTo>
                      <a:pt x="1365" y="190"/>
                      <a:pt x="1398" y="233"/>
                      <a:pt x="1402" y="292"/>
                    </a:cubicBezTo>
                    <a:cubicBezTo>
                      <a:pt x="1403" y="299"/>
                      <a:pt x="1407" y="307"/>
                      <a:pt x="1411" y="313"/>
                    </a:cubicBezTo>
                    <a:cubicBezTo>
                      <a:pt x="1480" y="434"/>
                      <a:pt x="1502" y="564"/>
                      <a:pt x="1486" y="700"/>
                    </a:cubicBezTo>
                    <a:cubicBezTo>
                      <a:pt x="1478" y="766"/>
                      <a:pt x="1487" y="822"/>
                      <a:pt x="1529" y="876"/>
                    </a:cubicBezTo>
                    <a:cubicBezTo>
                      <a:pt x="1564" y="921"/>
                      <a:pt x="1591" y="972"/>
                      <a:pt x="1618" y="1022"/>
                    </a:cubicBezTo>
                    <a:cubicBezTo>
                      <a:pt x="1646" y="1074"/>
                      <a:pt x="1635" y="1096"/>
                      <a:pt x="1582" y="1118"/>
                    </a:cubicBezTo>
                    <a:cubicBezTo>
                      <a:pt x="1574" y="1122"/>
                      <a:pt x="1566" y="1125"/>
                      <a:pt x="1558" y="1128"/>
                    </a:cubicBezTo>
                    <a:cubicBezTo>
                      <a:pt x="1515" y="1147"/>
                      <a:pt x="1505" y="1166"/>
                      <a:pt x="1514" y="1212"/>
                    </a:cubicBezTo>
                    <a:cubicBezTo>
                      <a:pt x="1522" y="1248"/>
                      <a:pt x="1516" y="1256"/>
                      <a:pt x="1481" y="1266"/>
                    </a:cubicBezTo>
                    <a:cubicBezTo>
                      <a:pt x="1459" y="1272"/>
                      <a:pt x="1438" y="1279"/>
                      <a:pt x="1417" y="1286"/>
                    </a:cubicBezTo>
                    <a:cubicBezTo>
                      <a:pt x="1413" y="1298"/>
                      <a:pt x="1413" y="1298"/>
                      <a:pt x="1413" y="1298"/>
                    </a:cubicBezTo>
                    <a:cubicBezTo>
                      <a:pt x="1430" y="1312"/>
                      <a:pt x="1448" y="1325"/>
                      <a:pt x="1463" y="1340"/>
                    </a:cubicBezTo>
                    <a:cubicBezTo>
                      <a:pt x="1488" y="1365"/>
                      <a:pt x="1488" y="1381"/>
                      <a:pt x="1458" y="1399"/>
                    </a:cubicBezTo>
                    <a:cubicBezTo>
                      <a:pt x="1420" y="1422"/>
                      <a:pt x="1408" y="1451"/>
                      <a:pt x="1422" y="1492"/>
                    </a:cubicBezTo>
                    <a:cubicBezTo>
                      <a:pt x="1450" y="1580"/>
                      <a:pt x="1371" y="1623"/>
                      <a:pt x="1304" y="1609"/>
                    </a:cubicBezTo>
                    <a:cubicBezTo>
                      <a:pt x="1273" y="1602"/>
                      <a:pt x="1243" y="1591"/>
                      <a:pt x="1214" y="1580"/>
                    </a:cubicBezTo>
                    <a:cubicBezTo>
                      <a:pt x="1126" y="1548"/>
                      <a:pt x="1090" y="1570"/>
                      <a:pt x="1088" y="1663"/>
                    </a:cubicBezTo>
                    <a:cubicBezTo>
                      <a:pt x="1086" y="1710"/>
                      <a:pt x="1093" y="1757"/>
                      <a:pt x="1097" y="1806"/>
                    </a:cubicBezTo>
                    <a:cubicBezTo>
                      <a:pt x="327" y="1806"/>
                      <a:pt x="327" y="1806"/>
                      <a:pt x="327" y="180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6" tIns="45708" rIns="91416" bIns="45708" numCol="1" anchor="t" anchorCtr="0" compatLnSpc="1">
                <a:prstTxWarp prst="textNoShape">
                  <a:avLst/>
                </a:prstTxWarp>
              </a:bodyPr>
              <a:lstStyle/>
              <a:p>
                <a:pPr defTabSz="609310"/>
                <a:endParaRPr lang="en-US" b="1" dirty="0">
                  <a:solidFill>
                    <a:srgbClr val="000000"/>
                  </a:solidFill>
                  <a:latin typeface="Helvetica" panose="020B0604020202020204" pitchFamily="34" charset="0"/>
                  <a:cs typeface="Helvetica" panose="020B0604020202020204" pitchFamily="34" charset="0"/>
                </a:endParaRPr>
              </a:p>
            </p:txBody>
          </p:sp>
          <p:sp>
            <p:nvSpPr>
              <p:cNvPr id="26" name="Freeform 6">
                <a:extLst>
                  <a:ext uri="{FF2B5EF4-FFF2-40B4-BE49-F238E27FC236}">
                    <a16:creationId xmlns:a16="http://schemas.microsoft.com/office/drawing/2014/main" id="{A3E391EE-D490-473C-9158-26354019EDE2}"/>
                  </a:ext>
                </a:extLst>
              </p:cNvPr>
              <p:cNvSpPr>
                <a:spLocks/>
              </p:cNvSpPr>
              <p:nvPr/>
            </p:nvSpPr>
            <p:spPr bwMode="auto">
              <a:xfrm>
                <a:off x="-1990881" y="7754143"/>
                <a:ext cx="1611313" cy="328613"/>
              </a:xfrm>
              <a:custGeom>
                <a:avLst/>
                <a:gdLst>
                  <a:gd name="T0" fmla="*/ 1 w 541"/>
                  <a:gd name="T1" fmla="*/ 37 h 110"/>
                  <a:gd name="T2" fmla="*/ 26 w 541"/>
                  <a:gd name="T3" fmla="*/ 34 h 110"/>
                  <a:gd name="T4" fmla="*/ 473 w 541"/>
                  <a:gd name="T5" fmla="*/ 1 h 110"/>
                  <a:gd name="T6" fmla="*/ 507 w 541"/>
                  <a:gd name="T7" fmla="*/ 1 h 110"/>
                  <a:gd name="T8" fmla="*/ 540 w 541"/>
                  <a:gd name="T9" fmla="*/ 39 h 110"/>
                  <a:gd name="T10" fmla="*/ 470 w 541"/>
                  <a:gd name="T11" fmla="*/ 103 h 110"/>
                  <a:gd name="T12" fmla="*/ 28 w 541"/>
                  <a:gd name="T13" fmla="*/ 47 h 110"/>
                  <a:gd name="T14" fmla="*/ 0 w 541"/>
                  <a:gd name="T15" fmla="*/ 43 h 110"/>
                  <a:gd name="T16" fmla="*/ 1 w 541"/>
                  <a:gd name="T17" fmla="*/ 37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1" h="110">
                    <a:moveTo>
                      <a:pt x="1" y="37"/>
                    </a:moveTo>
                    <a:cubicBezTo>
                      <a:pt x="9" y="36"/>
                      <a:pt x="18" y="35"/>
                      <a:pt x="26" y="34"/>
                    </a:cubicBezTo>
                    <a:cubicBezTo>
                      <a:pt x="175" y="23"/>
                      <a:pt x="324" y="12"/>
                      <a:pt x="473" y="1"/>
                    </a:cubicBezTo>
                    <a:cubicBezTo>
                      <a:pt x="485" y="0"/>
                      <a:pt x="496" y="0"/>
                      <a:pt x="507" y="1"/>
                    </a:cubicBezTo>
                    <a:cubicBezTo>
                      <a:pt x="528" y="5"/>
                      <a:pt x="539" y="16"/>
                      <a:pt x="540" y="39"/>
                    </a:cubicBezTo>
                    <a:cubicBezTo>
                      <a:pt x="541" y="97"/>
                      <a:pt x="527" y="110"/>
                      <a:pt x="470" y="103"/>
                    </a:cubicBezTo>
                    <a:cubicBezTo>
                      <a:pt x="323" y="84"/>
                      <a:pt x="175" y="66"/>
                      <a:pt x="28" y="47"/>
                    </a:cubicBezTo>
                    <a:cubicBezTo>
                      <a:pt x="19" y="46"/>
                      <a:pt x="9" y="44"/>
                      <a:pt x="0" y="43"/>
                    </a:cubicBezTo>
                    <a:lnTo>
                      <a:pt x="1" y="3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6" tIns="45708" rIns="91416" bIns="45708" numCol="1" anchor="t" anchorCtr="0" compatLnSpc="1">
                <a:prstTxWarp prst="textNoShape">
                  <a:avLst/>
                </a:prstTxWarp>
              </a:bodyPr>
              <a:lstStyle/>
              <a:p>
                <a:pPr defTabSz="609310"/>
                <a:endParaRPr lang="en-US" b="1" dirty="0">
                  <a:solidFill>
                    <a:srgbClr val="000000"/>
                  </a:solidFill>
                  <a:latin typeface="Helvetica" panose="020B0604020202020204" pitchFamily="34" charset="0"/>
                  <a:cs typeface="Helvetica" panose="020B0604020202020204" pitchFamily="34" charset="0"/>
                </a:endParaRPr>
              </a:p>
            </p:txBody>
          </p:sp>
          <p:sp>
            <p:nvSpPr>
              <p:cNvPr id="27" name="Freeform 7">
                <a:extLst>
                  <a:ext uri="{FF2B5EF4-FFF2-40B4-BE49-F238E27FC236}">
                    <a16:creationId xmlns:a16="http://schemas.microsoft.com/office/drawing/2014/main" id="{B4D5341B-5E95-4590-90E7-C353172B2958}"/>
                  </a:ext>
                </a:extLst>
              </p:cNvPr>
              <p:cNvSpPr>
                <a:spLocks/>
              </p:cNvSpPr>
              <p:nvPr/>
            </p:nvSpPr>
            <p:spPr bwMode="auto">
              <a:xfrm>
                <a:off x="-2065493" y="7984331"/>
                <a:ext cx="1509713" cy="815975"/>
              </a:xfrm>
              <a:custGeom>
                <a:avLst/>
                <a:gdLst>
                  <a:gd name="T0" fmla="*/ 2 w 507"/>
                  <a:gd name="T1" fmla="*/ 0 h 274"/>
                  <a:gd name="T2" fmla="*/ 201 w 507"/>
                  <a:gd name="T3" fmla="*/ 68 h 274"/>
                  <a:gd name="T4" fmla="*/ 446 w 507"/>
                  <a:gd name="T5" fmla="*/ 151 h 274"/>
                  <a:gd name="T6" fmla="*/ 478 w 507"/>
                  <a:gd name="T7" fmla="*/ 164 h 274"/>
                  <a:gd name="T8" fmla="*/ 496 w 507"/>
                  <a:gd name="T9" fmla="*/ 219 h 274"/>
                  <a:gd name="T10" fmla="*/ 409 w 507"/>
                  <a:gd name="T11" fmla="*/ 246 h 274"/>
                  <a:gd name="T12" fmla="*/ 26 w 507"/>
                  <a:gd name="T13" fmla="*/ 23 h 274"/>
                  <a:gd name="T14" fmla="*/ 0 w 507"/>
                  <a:gd name="T15" fmla="*/ 6 h 274"/>
                  <a:gd name="T16" fmla="*/ 2 w 507"/>
                  <a:gd name="T17" fmla="*/ 0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7" h="274">
                    <a:moveTo>
                      <a:pt x="2" y="0"/>
                    </a:moveTo>
                    <a:cubicBezTo>
                      <a:pt x="68" y="23"/>
                      <a:pt x="135" y="45"/>
                      <a:pt x="201" y="68"/>
                    </a:cubicBezTo>
                    <a:cubicBezTo>
                      <a:pt x="283" y="96"/>
                      <a:pt x="364" y="123"/>
                      <a:pt x="446" y="151"/>
                    </a:cubicBezTo>
                    <a:cubicBezTo>
                      <a:pt x="457" y="155"/>
                      <a:pt x="468" y="159"/>
                      <a:pt x="478" y="164"/>
                    </a:cubicBezTo>
                    <a:cubicBezTo>
                      <a:pt x="502" y="177"/>
                      <a:pt x="507" y="194"/>
                      <a:pt x="496" y="219"/>
                    </a:cubicBezTo>
                    <a:cubicBezTo>
                      <a:pt x="474" y="269"/>
                      <a:pt x="456" y="274"/>
                      <a:pt x="409" y="246"/>
                    </a:cubicBezTo>
                    <a:cubicBezTo>
                      <a:pt x="282" y="172"/>
                      <a:pt x="154" y="98"/>
                      <a:pt x="26" y="23"/>
                    </a:cubicBezTo>
                    <a:cubicBezTo>
                      <a:pt x="17" y="18"/>
                      <a:pt x="9" y="12"/>
                      <a:pt x="0" y="6"/>
                    </a:cubicBezTo>
                    <a:lnTo>
                      <a:pt x="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6" tIns="45708" rIns="91416" bIns="45708" numCol="1" anchor="t" anchorCtr="0" compatLnSpc="1">
                <a:prstTxWarp prst="textNoShape">
                  <a:avLst/>
                </a:prstTxWarp>
              </a:bodyPr>
              <a:lstStyle/>
              <a:p>
                <a:pPr defTabSz="609310"/>
                <a:endParaRPr lang="en-US" b="1" dirty="0">
                  <a:solidFill>
                    <a:srgbClr val="000000"/>
                  </a:solidFill>
                  <a:latin typeface="Helvetica" panose="020B0604020202020204" pitchFamily="34" charset="0"/>
                  <a:cs typeface="Helvetica" panose="020B0604020202020204" pitchFamily="34" charset="0"/>
                </a:endParaRPr>
              </a:p>
            </p:txBody>
          </p:sp>
          <p:sp>
            <p:nvSpPr>
              <p:cNvPr id="29" name="Freeform 8">
                <a:extLst>
                  <a:ext uri="{FF2B5EF4-FFF2-40B4-BE49-F238E27FC236}">
                    <a16:creationId xmlns:a16="http://schemas.microsoft.com/office/drawing/2014/main" id="{F307B3E6-C3FB-4AAA-9F55-97E72DD34FCF}"/>
                  </a:ext>
                </a:extLst>
              </p:cNvPr>
              <p:cNvSpPr>
                <a:spLocks/>
              </p:cNvSpPr>
              <p:nvPr/>
            </p:nvSpPr>
            <p:spPr bwMode="auto">
              <a:xfrm>
                <a:off x="-2125814" y="8100217"/>
                <a:ext cx="1179511" cy="1273174"/>
              </a:xfrm>
              <a:custGeom>
                <a:avLst/>
                <a:gdLst>
                  <a:gd name="T0" fmla="*/ 4 w 396"/>
                  <a:gd name="T1" fmla="*/ 0 h 427"/>
                  <a:gd name="T2" fmla="*/ 24 w 396"/>
                  <a:gd name="T3" fmla="*/ 16 h 427"/>
                  <a:gd name="T4" fmla="*/ 355 w 396"/>
                  <a:gd name="T5" fmla="*/ 326 h 427"/>
                  <a:gd name="T6" fmla="*/ 337 w 396"/>
                  <a:gd name="T7" fmla="*/ 423 h 427"/>
                  <a:gd name="T8" fmla="*/ 300 w 396"/>
                  <a:gd name="T9" fmla="*/ 417 h 427"/>
                  <a:gd name="T10" fmla="*/ 280 w 396"/>
                  <a:gd name="T11" fmla="*/ 396 h 427"/>
                  <a:gd name="T12" fmla="*/ 10 w 396"/>
                  <a:gd name="T13" fmla="*/ 19 h 427"/>
                  <a:gd name="T14" fmla="*/ 0 w 396"/>
                  <a:gd name="T15" fmla="*/ 3 h 427"/>
                  <a:gd name="T16" fmla="*/ 4 w 396"/>
                  <a:gd name="T17" fmla="*/ 0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96" h="427">
                    <a:moveTo>
                      <a:pt x="4" y="0"/>
                    </a:moveTo>
                    <a:cubicBezTo>
                      <a:pt x="10" y="5"/>
                      <a:pt x="17" y="10"/>
                      <a:pt x="24" y="16"/>
                    </a:cubicBezTo>
                    <a:cubicBezTo>
                      <a:pt x="134" y="119"/>
                      <a:pt x="244" y="222"/>
                      <a:pt x="355" y="326"/>
                    </a:cubicBezTo>
                    <a:cubicBezTo>
                      <a:pt x="396" y="364"/>
                      <a:pt x="389" y="402"/>
                      <a:pt x="337" y="423"/>
                    </a:cubicBezTo>
                    <a:cubicBezTo>
                      <a:pt x="327" y="427"/>
                      <a:pt x="311" y="422"/>
                      <a:pt x="300" y="417"/>
                    </a:cubicBezTo>
                    <a:cubicBezTo>
                      <a:pt x="292" y="413"/>
                      <a:pt x="286" y="404"/>
                      <a:pt x="280" y="396"/>
                    </a:cubicBezTo>
                    <a:cubicBezTo>
                      <a:pt x="190" y="271"/>
                      <a:pt x="100" y="145"/>
                      <a:pt x="10" y="19"/>
                    </a:cubicBezTo>
                    <a:cubicBezTo>
                      <a:pt x="6" y="14"/>
                      <a:pt x="4" y="9"/>
                      <a:pt x="0" y="3"/>
                    </a:cubicBezTo>
                    <a:lnTo>
                      <a:pt x="4"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16" tIns="45708" rIns="91416" bIns="45708" numCol="1" anchor="t" anchorCtr="0" compatLnSpc="1">
                <a:prstTxWarp prst="textNoShape">
                  <a:avLst/>
                </a:prstTxWarp>
              </a:bodyPr>
              <a:lstStyle/>
              <a:p>
                <a:pPr defTabSz="609310"/>
                <a:endParaRPr lang="en-US" b="1" dirty="0">
                  <a:solidFill>
                    <a:srgbClr val="000000"/>
                  </a:solidFill>
                  <a:latin typeface="Helvetica" panose="020B0604020202020204" pitchFamily="34" charset="0"/>
                  <a:cs typeface="Helvetica" panose="020B0604020202020204" pitchFamily="34" charset="0"/>
                </a:endParaRPr>
              </a:p>
            </p:txBody>
          </p:sp>
        </p:grpSp>
      </p:grpSp>
      <p:grpSp>
        <p:nvGrpSpPr>
          <p:cNvPr id="19" name="Group 18">
            <a:extLst>
              <a:ext uri="{FF2B5EF4-FFF2-40B4-BE49-F238E27FC236}">
                <a16:creationId xmlns:a16="http://schemas.microsoft.com/office/drawing/2014/main" id="{47A507BD-F1E5-3EB9-4079-1961EE0879B2}"/>
              </a:ext>
            </a:extLst>
          </p:cNvPr>
          <p:cNvGrpSpPr/>
          <p:nvPr/>
        </p:nvGrpSpPr>
        <p:grpSpPr>
          <a:xfrm>
            <a:off x="4293517" y="1373575"/>
            <a:ext cx="3615189" cy="807900"/>
            <a:chOff x="4232256" y="1176351"/>
            <a:chExt cx="3615189" cy="807900"/>
          </a:xfrm>
        </p:grpSpPr>
        <p:sp>
          <p:nvSpPr>
            <p:cNvPr id="6" name="Rectangle: Rounded Corners 5">
              <a:extLst>
                <a:ext uri="{FF2B5EF4-FFF2-40B4-BE49-F238E27FC236}">
                  <a16:creationId xmlns:a16="http://schemas.microsoft.com/office/drawing/2014/main" id="{B4F1F331-05BE-B6A7-4654-1D35E5DAF09B}"/>
                </a:ext>
              </a:extLst>
            </p:cNvPr>
            <p:cNvSpPr/>
            <p:nvPr/>
          </p:nvSpPr>
          <p:spPr>
            <a:xfrm>
              <a:off x="4647045" y="1264296"/>
              <a:ext cx="3200400" cy="632011"/>
            </a:xfrm>
            <a:prstGeom prst="roundRect">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b="1" dirty="0">
                  <a:solidFill>
                    <a:schemeClr val="tx2"/>
                  </a:solidFill>
                </a:rPr>
                <a:t>Skin</a:t>
              </a:r>
            </a:p>
          </p:txBody>
        </p:sp>
        <p:sp>
          <p:nvSpPr>
            <p:cNvPr id="32" name="Oval 31">
              <a:extLst>
                <a:ext uri="{FF2B5EF4-FFF2-40B4-BE49-F238E27FC236}">
                  <a16:creationId xmlns:a16="http://schemas.microsoft.com/office/drawing/2014/main" id="{4947087B-5433-40FD-B427-87A21A7C6FC7}"/>
                </a:ext>
              </a:extLst>
            </p:cNvPr>
            <p:cNvSpPr>
              <a:spLocks noChangeAspect="1"/>
            </p:cNvSpPr>
            <p:nvPr/>
          </p:nvSpPr>
          <p:spPr>
            <a:xfrm>
              <a:off x="4232256" y="1176351"/>
              <a:ext cx="807900" cy="807900"/>
            </a:xfrm>
            <a:prstGeom prst="ellipse">
              <a:avLst/>
            </a:prstGeom>
            <a:solidFill>
              <a:srgbClr val="113468"/>
            </a:solidFill>
            <a:ln w="285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609310"/>
              <a:endParaRPr lang="en-US" b="1" dirty="0">
                <a:solidFill>
                  <a:srgbClr val="FFFFFF"/>
                </a:solidFill>
                <a:latin typeface="Helvetica" panose="020B0604020202020204" pitchFamily="34" charset="0"/>
                <a:cs typeface="Helvetica" panose="020B0604020202020204" pitchFamily="34" charset="0"/>
              </a:endParaRPr>
            </a:p>
          </p:txBody>
        </p:sp>
        <p:sp>
          <p:nvSpPr>
            <p:cNvPr id="30" name="Freeform 166">
              <a:extLst>
                <a:ext uri="{FF2B5EF4-FFF2-40B4-BE49-F238E27FC236}">
                  <a16:creationId xmlns:a16="http://schemas.microsoft.com/office/drawing/2014/main" id="{42A89B7C-4680-4C2E-B2D2-3C25D8F24BD7}"/>
                </a:ext>
              </a:extLst>
            </p:cNvPr>
            <p:cNvSpPr>
              <a:spLocks noChangeAspect="1"/>
            </p:cNvSpPr>
            <p:nvPr/>
          </p:nvSpPr>
          <p:spPr>
            <a:xfrm>
              <a:off x="4399407" y="1283121"/>
              <a:ext cx="416449" cy="594360"/>
            </a:xfrm>
            <a:custGeom>
              <a:avLst/>
              <a:gdLst>
                <a:gd name="connsiteX0" fmla="*/ 1883386 w 2733404"/>
                <a:gd name="connsiteY0" fmla="*/ 3901140 h 3901140"/>
                <a:gd name="connsiteX1" fmla="*/ 1883405 w 2733404"/>
                <a:gd name="connsiteY1" fmla="*/ 3901140 h 3901140"/>
                <a:gd name="connsiteX2" fmla="*/ 1883383 w 2733404"/>
                <a:gd name="connsiteY2" fmla="*/ 3901140 h 3901140"/>
                <a:gd name="connsiteX3" fmla="*/ 1240652 w 2733404"/>
                <a:gd name="connsiteY3" fmla="*/ 3273634 h 3901140"/>
                <a:gd name="connsiteX4" fmla="*/ 1182123 w 2733404"/>
                <a:gd name="connsiteY4" fmla="*/ 3328550 h 3901140"/>
                <a:gd name="connsiteX5" fmla="*/ 1236118 w 2733404"/>
                <a:gd name="connsiteY5" fmla="*/ 3415887 h 3901140"/>
                <a:gd name="connsiteX6" fmla="*/ 1323467 w 2733404"/>
                <a:gd name="connsiteY6" fmla="*/ 3361911 h 3901140"/>
                <a:gd name="connsiteX7" fmla="*/ 1269471 w 2733404"/>
                <a:gd name="connsiteY7" fmla="*/ 3274574 h 3901140"/>
                <a:gd name="connsiteX8" fmla="*/ 1240652 w 2733404"/>
                <a:gd name="connsiteY8" fmla="*/ 3273634 h 3901140"/>
                <a:gd name="connsiteX9" fmla="*/ 2119571 w 2733404"/>
                <a:gd name="connsiteY9" fmla="*/ 3163875 h 3901140"/>
                <a:gd name="connsiteX10" fmla="*/ 2003401 w 2733404"/>
                <a:gd name="connsiteY10" fmla="*/ 3280071 h 3901140"/>
                <a:gd name="connsiteX11" fmla="*/ 2119571 w 2733404"/>
                <a:gd name="connsiteY11" fmla="*/ 3396267 h 3901140"/>
                <a:gd name="connsiteX12" fmla="*/ 2235741 w 2733404"/>
                <a:gd name="connsiteY12" fmla="*/ 3280071 h 3901140"/>
                <a:gd name="connsiteX13" fmla="*/ 2119571 w 2733404"/>
                <a:gd name="connsiteY13" fmla="*/ 3163875 h 3901140"/>
                <a:gd name="connsiteX14" fmla="*/ 1473397 w 2733404"/>
                <a:gd name="connsiteY14" fmla="*/ 2921828 h 3901140"/>
                <a:gd name="connsiteX15" fmla="*/ 1379002 w 2733404"/>
                <a:gd name="connsiteY15" fmla="*/ 3016244 h 3901140"/>
                <a:gd name="connsiteX16" fmla="*/ 1473397 w 2733404"/>
                <a:gd name="connsiteY16" fmla="*/ 3110660 h 3901140"/>
                <a:gd name="connsiteX17" fmla="*/ 1567792 w 2733404"/>
                <a:gd name="connsiteY17" fmla="*/ 3016244 h 3901140"/>
                <a:gd name="connsiteX18" fmla="*/ 1567792 w 2733404"/>
                <a:gd name="connsiteY18" fmla="*/ 3016199 h 3901140"/>
                <a:gd name="connsiteX19" fmla="*/ 1473397 w 2733404"/>
                <a:gd name="connsiteY19" fmla="*/ 2921828 h 3901140"/>
                <a:gd name="connsiteX20" fmla="*/ 1884785 w 2733404"/>
                <a:gd name="connsiteY20" fmla="*/ 2754775 h 3901140"/>
                <a:gd name="connsiteX21" fmla="*/ 1768615 w 2733404"/>
                <a:gd name="connsiteY21" fmla="*/ 2870971 h 3901140"/>
                <a:gd name="connsiteX22" fmla="*/ 1884785 w 2733404"/>
                <a:gd name="connsiteY22" fmla="*/ 2987167 h 3901140"/>
                <a:gd name="connsiteX23" fmla="*/ 2000954 w 2733404"/>
                <a:gd name="connsiteY23" fmla="*/ 2870971 h 3901140"/>
                <a:gd name="connsiteX24" fmla="*/ 1884807 w 2733404"/>
                <a:gd name="connsiteY24" fmla="*/ 2754775 h 3901140"/>
                <a:gd name="connsiteX25" fmla="*/ 1884785 w 2733404"/>
                <a:gd name="connsiteY25" fmla="*/ 2754775 h 3901140"/>
                <a:gd name="connsiteX26" fmla="*/ 689257 w 2733404"/>
                <a:gd name="connsiteY26" fmla="*/ 2742673 h 3901140"/>
                <a:gd name="connsiteX27" fmla="*/ 616659 w 2733404"/>
                <a:gd name="connsiteY27" fmla="*/ 2815265 h 3901140"/>
                <a:gd name="connsiteX28" fmla="*/ 689235 w 2733404"/>
                <a:gd name="connsiteY28" fmla="*/ 2887901 h 3901140"/>
                <a:gd name="connsiteX29" fmla="*/ 761855 w 2733404"/>
                <a:gd name="connsiteY29" fmla="*/ 2815309 h 3901140"/>
                <a:gd name="connsiteX30" fmla="*/ 761855 w 2733404"/>
                <a:gd name="connsiteY30" fmla="*/ 2815287 h 3901140"/>
                <a:gd name="connsiteX31" fmla="*/ 689257 w 2733404"/>
                <a:gd name="connsiteY31" fmla="*/ 2742673 h 3901140"/>
                <a:gd name="connsiteX32" fmla="*/ 2187342 w 2733404"/>
                <a:gd name="connsiteY32" fmla="*/ 2529703 h 3901140"/>
                <a:gd name="connsiteX33" fmla="*/ 2085696 w 2733404"/>
                <a:gd name="connsiteY33" fmla="*/ 2631372 h 3901140"/>
                <a:gd name="connsiteX34" fmla="*/ 2187342 w 2733404"/>
                <a:gd name="connsiteY34" fmla="*/ 2733040 h 3901140"/>
                <a:gd name="connsiteX35" fmla="*/ 2288988 w 2733404"/>
                <a:gd name="connsiteY35" fmla="*/ 2631372 h 3901140"/>
                <a:gd name="connsiteX36" fmla="*/ 2187342 w 2733404"/>
                <a:gd name="connsiteY36" fmla="*/ 2529703 h 3901140"/>
                <a:gd name="connsiteX37" fmla="*/ 1364212 w 2733404"/>
                <a:gd name="connsiteY37" fmla="*/ 2347678 h 3901140"/>
                <a:gd name="connsiteX38" fmla="*/ 1218994 w 2733404"/>
                <a:gd name="connsiteY38" fmla="*/ 2492906 h 3901140"/>
                <a:gd name="connsiteX39" fmla="*/ 1364190 w 2733404"/>
                <a:gd name="connsiteY39" fmla="*/ 2638179 h 3901140"/>
                <a:gd name="connsiteX40" fmla="*/ 1509429 w 2733404"/>
                <a:gd name="connsiteY40" fmla="*/ 2492951 h 3901140"/>
                <a:gd name="connsiteX41" fmla="*/ 1509429 w 2733404"/>
                <a:gd name="connsiteY41" fmla="*/ 2492929 h 3901140"/>
                <a:gd name="connsiteX42" fmla="*/ 1364212 w 2733404"/>
                <a:gd name="connsiteY42" fmla="*/ 2347678 h 3901140"/>
                <a:gd name="connsiteX43" fmla="*/ 2064900 w 2733404"/>
                <a:gd name="connsiteY43" fmla="*/ 2190770 h 3901140"/>
                <a:gd name="connsiteX44" fmla="*/ 2003401 w 2733404"/>
                <a:gd name="connsiteY44" fmla="*/ 2252283 h 3901140"/>
                <a:gd name="connsiteX45" fmla="*/ 2064900 w 2733404"/>
                <a:gd name="connsiteY45" fmla="*/ 2313796 h 3901140"/>
                <a:gd name="connsiteX46" fmla="*/ 2126399 w 2733404"/>
                <a:gd name="connsiteY46" fmla="*/ 2252283 h 3901140"/>
                <a:gd name="connsiteX47" fmla="*/ 2126399 w 2733404"/>
                <a:gd name="connsiteY47" fmla="*/ 2252238 h 3901140"/>
                <a:gd name="connsiteX48" fmla="*/ 2064900 w 2733404"/>
                <a:gd name="connsiteY48" fmla="*/ 2190770 h 3901140"/>
                <a:gd name="connsiteX49" fmla="*/ 2447883 w 2733404"/>
                <a:gd name="connsiteY49" fmla="*/ 1976510 h 3901140"/>
                <a:gd name="connsiteX50" fmla="*/ 2373684 w 2733404"/>
                <a:gd name="connsiteY50" fmla="*/ 2050726 h 3901140"/>
                <a:gd name="connsiteX51" fmla="*/ 2447883 w 2733404"/>
                <a:gd name="connsiteY51" fmla="*/ 2124942 h 3901140"/>
                <a:gd name="connsiteX52" fmla="*/ 2522082 w 2733404"/>
                <a:gd name="connsiteY52" fmla="*/ 2050726 h 3901140"/>
                <a:gd name="connsiteX53" fmla="*/ 2447883 w 2733404"/>
                <a:gd name="connsiteY53" fmla="*/ 1976510 h 3901140"/>
                <a:gd name="connsiteX54" fmla="*/ 1643659 w 2733404"/>
                <a:gd name="connsiteY54" fmla="*/ 1946276 h 3901140"/>
                <a:gd name="connsiteX55" fmla="*/ 1560163 w 2733404"/>
                <a:gd name="connsiteY55" fmla="*/ 2029791 h 3901140"/>
                <a:gd name="connsiteX56" fmla="*/ 1643659 w 2733404"/>
                <a:gd name="connsiteY56" fmla="*/ 2113306 h 3901140"/>
                <a:gd name="connsiteX57" fmla="*/ 1727156 w 2733404"/>
                <a:gd name="connsiteY57" fmla="*/ 2029791 h 3901140"/>
                <a:gd name="connsiteX58" fmla="*/ 1643659 w 2733404"/>
                <a:gd name="connsiteY58" fmla="*/ 1946276 h 3901140"/>
                <a:gd name="connsiteX59" fmla="*/ 1098130 w 2733404"/>
                <a:gd name="connsiteY59" fmla="*/ 1728456 h 3901140"/>
                <a:gd name="connsiteX60" fmla="*/ 1030515 w 2733404"/>
                <a:gd name="connsiteY60" fmla="*/ 1796087 h 3901140"/>
                <a:gd name="connsiteX61" fmla="*/ 1098130 w 2733404"/>
                <a:gd name="connsiteY61" fmla="*/ 1863717 h 3901140"/>
                <a:gd name="connsiteX62" fmla="*/ 1165746 w 2733404"/>
                <a:gd name="connsiteY62" fmla="*/ 1796087 h 3901140"/>
                <a:gd name="connsiteX63" fmla="*/ 1098130 w 2733404"/>
                <a:gd name="connsiteY63" fmla="*/ 1728456 h 3901140"/>
                <a:gd name="connsiteX64" fmla="*/ 2075976 w 2733404"/>
                <a:gd name="connsiteY64" fmla="*/ 1486453 h 3901140"/>
                <a:gd name="connsiteX65" fmla="*/ 2003378 w 2733404"/>
                <a:gd name="connsiteY65" fmla="*/ 1559112 h 3901140"/>
                <a:gd name="connsiteX66" fmla="*/ 2076020 w 2733404"/>
                <a:gd name="connsiteY66" fmla="*/ 1631726 h 3901140"/>
                <a:gd name="connsiteX67" fmla="*/ 2148618 w 2733404"/>
                <a:gd name="connsiteY67" fmla="*/ 1559067 h 3901140"/>
                <a:gd name="connsiteX68" fmla="*/ 2075998 w 2733404"/>
                <a:gd name="connsiteY68" fmla="*/ 1486453 h 3901140"/>
                <a:gd name="connsiteX69" fmla="*/ 2075976 w 2733404"/>
                <a:gd name="connsiteY69" fmla="*/ 1486453 h 3901140"/>
                <a:gd name="connsiteX70" fmla="*/ 1553757 w 2733404"/>
                <a:gd name="connsiteY70" fmla="*/ 0 h 3901140"/>
                <a:gd name="connsiteX71" fmla="*/ 1780047 w 2733404"/>
                <a:gd name="connsiteY71" fmla="*/ 226341 h 3901140"/>
                <a:gd name="connsiteX72" fmla="*/ 1780047 w 2733404"/>
                <a:gd name="connsiteY72" fmla="*/ 1669724 h 3901140"/>
                <a:gd name="connsiteX73" fmla="*/ 1780047 w 2733404"/>
                <a:gd name="connsiteY73" fmla="*/ 1670036 h 3901140"/>
                <a:gd name="connsiteX74" fmla="*/ 1780047 w 2733404"/>
                <a:gd name="connsiteY74" fmla="*/ 1738134 h 3901140"/>
                <a:gd name="connsiteX75" fmla="*/ 1791568 w 2733404"/>
                <a:gd name="connsiteY75" fmla="*/ 1750703 h 3901140"/>
                <a:gd name="connsiteX76" fmla="*/ 1804135 w 2733404"/>
                <a:gd name="connsiteY76" fmla="*/ 1739179 h 3901140"/>
                <a:gd name="connsiteX77" fmla="*/ 1804135 w 2733404"/>
                <a:gd name="connsiteY77" fmla="*/ 1738134 h 3901140"/>
                <a:gd name="connsiteX78" fmla="*/ 1804135 w 2733404"/>
                <a:gd name="connsiteY78" fmla="*/ 1721115 h 3901140"/>
                <a:gd name="connsiteX79" fmla="*/ 1804135 w 2733404"/>
                <a:gd name="connsiteY79" fmla="*/ 404450 h 3901140"/>
                <a:gd name="connsiteX80" fmla="*/ 2030425 w 2733404"/>
                <a:gd name="connsiteY80" fmla="*/ 178109 h 3901140"/>
                <a:gd name="connsiteX81" fmla="*/ 2256714 w 2733404"/>
                <a:gd name="connsiteY81" fmla="*/ 404450 h 3901140"/>
                <a:gd name="connsiteX82" fmla="*/ 2256714 w 2733404"/>
                <a:gd name="connsiteY82" fmla="*/ 1721026 h 3901140"/>
                <a:gd name="connsiteX83" fmla="*/ 2256893 w 2733404"/>
                <a:gd name="connsiteY83" fmla="*/ 1731326 h 3901140"/>
                <a:gd name="connsiteX84" fmla="*/ 2256893 w 2733404"/>
                <a:gd name="connsiteY84" fmla="*/ 1738000 h 3901140"/>
                <a:gd name="connsiteX85" fmla="*/ 2268414 w 2733404"/>
                <a:gd name="connsiteY85" fmla="*/ 1750570 h 3901140"/>
                <a:gd name="connsiteX86" fmla="*/ 2280981 w 2733404"/>
                <a:gd name="connsiteY86" fmla="*/ 1739046 h 3901140"/>
                <a:gd name="connsiteX87" fmla="*/ 2280981 w 2733404"/>
                <a:gd name="connsiteY87" fmla="*/ 1738000 h 3901140"/>
                <a:gd name="connsiteX88" fmla="*/ 2280981 w 2733404"/>
                <a:gd name="connsiteY88" fmla="*/ 1669880 h 3901140"/>
                <a:gd name="connsiteX89" fmla="*/ 2280803 w 2733404"/>
                <a:gd name="connsiteY89" fmla="*/ 1667878 h 3901140"/>
                <a:gd name="connsiteX90" fmla="*/ 2280803 w 2733404"/>
                <a:gd name="connsiteY90" fmla="*/ 991192 h 3901140"/>
                <a:gd name="connsiteX91" fmla="*/ 2509339 w 2733404"/>
                <a:gd name="connsiteY91" fmla="*/ 767085 h 3901140"/>
                <a:gd name="connsiteX92" fmla="*/ 2733404 w 2733404"/>
                <a:gd name="connsiteY92" fmla="*/ 991192 h 3901140"/>
                <a:gd name="connsiteX93" fmla="*/ 2733404 w 2733404"/>
                <a:gd name="connsiteY93" fmla="*/ 3050928 h 3901140"/>
                <a:gd name="connsiteX94" fmla="*/ 2054694 w 2733404"/>
                <a:gd name="connsiteY94" fmla="*/ 3883867 h 3901140"/>
                <a:gd name="connsiteX95" fmla="*/ 1883386 w 2733404"/>
                <a:gd name="connsiteY95" fmla="*/ 3901140 h 3901140"/>
                <a:gd name="connsiteX96" fmla="*/ 1777349 w 2733404"/>
                <a:gd name="connsiteY96" fmla="*/ 3899381 h 3901140"/>
                <a:gd name="connsiteX97" fmla="*/ 1223931 w 2733404"/>
                <a:gd name="connsiteY97" fmla="*/ 3777380 h 3901140"/>
                <a:gd name="connsiteX98" fmla="*/ 442282 w 2733404"/>
                <a:gd name="connsiteY98" fmla="*/ 2969170 h 3901140"/>
                <a:gd name="connsiteX99" fmla="*/ 36678 w 2733404"/>
                <a:gd name="connsiteY99" fmla="*/ 2298023 h 3901140"/>
                <a:gd name="connsiteX100" fmla="*/ 32430 w 2733404"/>
                <a:gd name="connsiteY100" fmla="*/ 2290037 h 3901140"/>
                <a:gd name="connsiteX101" fmla="*/ 121549 w 2733404"/>
                <a:gd name="connsiteY101" fmla="*/ 1958623 h 3901140"/>
                <a:gd name="connsiteX102" fmla="*/ 413857 w 2733404"/>
                <a:gd name="connsiteY102" fmla="*/ 1996955 h 3901140"/>
                <a:gd name="connsiteX103" fmla="*/ 825066 w 2733404"/>
                <a:gd name="connsiteY103" fmla="*/ 2406500 h 3901140"/>
                <a:gd name="connsiteX104" fmla="*/ 845084 w 2733404"/>
                <a:gd name="connsiteY104" fmla="*/ 2416756 h 3901140"/>
                <a:gd name="connsiteX105" fmla="*/ 846841 w 2733404"/>
                <a:gd name="connsiteY105" fmla="*/ 2416533 h 3901140"/>
                <a:gd name="connsiteX106" fmla="*/ 850800 w 2733404"/>
                <a:gd name="connsiteY106" fmla="*/ 2392061 h 3901140"/>
                <a:gd name="connsiteX107" fmla="*/ 850800 w 2733404"/>
                <a:gd name="connsiteY107" fmla="*/ 628032 h 3901140"/>
                <a:gd name="connsiteX108" fmla="*/ 1077090 w 2733404"/>
                <a:gd name="connsiteY108" fmla="*/ 401691 h 3901140"/>
                <a:gd name="connsiteX109" fmla="*/ 1303380 w 2733404"/>
                <a:gd name="connsiteY109" fmla="*/ 628032 h 3901140"/>
                <a:gd name="connsiteX110" fmla="*/ 1303380 w 2733404"/>
                <a:gd name="connsiteY110" fmla="*/ 1738156 h 3901140"/>
                <a:gd name="connsiteX111" fmla="*/ 1314901 w 2733404"/>
                <a:gd name="connsiteY111" fmla="*/ 1750726 h 3901140"/>
                <a:gd name="connsiteX112" fmla="*/ 1327468 w 2733404"/>
                <a:gd name="connsiteY112" fmla="*/ 1739202 h 3901140"/>
                <a:gd name="connsiteX113" fmla="*/ 1327468 w 2733404"/>
                <a:gd name="connsiteY113" fmla="*/ 1738156 h 3901140"/>
                <a:gd name="connsiteX114" fmla="*/ 1327468 w 2733404"/>
                <a:gd name="connsiteY114" fmla="*/ 226341 h 3901140"/>
                <a:gd name="connsiteX115" fmla="*/ 1553757 w 2733404"/>
                <a:gd name="connsiteY115" fmla="*/ 0 h 3901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Lst>
              <a:rect l="l" t="t" r="r" b="b"/>
              <a:pathLst>
                <a:path w="2733404" h="3901140">
                  <a:moveTo>
                    <a:pt x="1883386" y="3901140"/>
                  </a:moveTo>
                  <a:lnTo>
                    <a:pt x="1883405" y="3901140"/>
                  </a:lnTo>
                  <a:lnTo>
                    <a:pt x="1883383" y="3901140"/>
                  </a:lnTo>
                  <a:close/>
                  <a:moveTo>
                    <a:pt x="1240652" y="3273634"/>
                  </a:moveTo>
                  <a:cubicBezTo>
                    <a:pt x="1212755" y="3278374"/>
                    <a:pt x="1189030" y="3299284"/>
                    <a:pt x="1182123" y="3328550"/>
                  </a:cubicBezTo>
                  <a:cubicBezTo>
                    <a:pt x="1172912" y="3367573"/>
                    <a:pt x="1197087" y="3406675"/>
                    <a:pt x="1236118" y="3415887"/>
                  </a:cubicBezTo>
                  <a:cubicBezTo>
                    <a:pt x="1275150" y="3425100"/>
                    <a:pt x="1314257" y="3400934"/>
                    <a:pt x="1323467" y="3361911"/>
                  </a:cubicBezTo>
                  <a:cubicBezTo>
                    <a:pt x="1332677" y="3322889"/>
                    <a:pt x="1308503" y="3283786"/>
                    <a:pt x="1269471" y="3274574"/>
                  </a:cubicBezTo>
                  <a:cubicBezTo>
                    <a:pt x="1259713" y="3272271"/>
                    <a:pt x="1249951" y="3272054"/>
                    <a:pt x="1240652" y="3273634"/>
                  </a:cubicBezTo>
                  <a:close/>
                  <a:moveTo>
                    <a:pt x="2119571" y="3163875"/>
                  </a:moveTo>
                  <a:cubicBezTo>
                    <a:pt x="2055403" y="3163875"/>
                    <a:pt x="2003401" y="3215888"/>
                    <a:pt x="2003401" y="3280071"/>
                  </a:cubicBezTo>
                  <a:cubicBezTo>
                    <a:pt x="2003401" y="3344253"/>
                    <a:pt x="2055403" y="3396267"/>
                    <a:pt x="2119571" y="3396267"/>
                  </a:cubicBezTo>
                  <a:cubicBezTo>
                    <a:pt x="2183739" y="3396267"/>
                    <a:pt x="2235741" y="3344253"/>
                    <a:pt x="2235741" y="3280071"/>
                  </a:cubicBezTo>
                  <a:cubicBezTo>
                    <a:pt x="2235718" y="3215911"/>
                    <a:pt x="2183717" y="3163897"/>
                    <a:pt x="2119571" y="3163875"/>
                  </a:cubicBezTo>
                  <a:close/>
                  <a:moveTo>
                    <a:pt x="1473397" y="2921828"/>
                  </a:moveTo>
                  <a:cubicBezTo>
                    <a:pt x="1421262" y="2921828"/>
                    <a:pt x="1379002" y="2964097"/>
                    <a:pt x="1379002" y="3016244"/>
                  </a:cubicBezTo>
                  <a:cubicBezTo>
                    <a:pt x="1379002" y="3068391"/>
                    <a:pt x="1421262" y="3110660"/>
                    <a:pt x="1473397" y="3110660"/>
                  </a:cubicBezTo>
                  <a:cubicBezTo>
                    <a:pt x="1525532" y="3110660"/>
                    <a:pt x="1567792" y="3068391"/>
                    <a:pt x="1567792" y="3016244"/>
                  </a:cubicBezTo>
                  <a:cubicBezTo>
                    <a:pt x="1567792" y="3016222"/>
                    <a:pt x="1567792" y="3016222"/>
                    <a:pt x="1567792" y="3016199"/>
                  </a:cubicBezTo>
                  <a:cubicBezTo>
                    <a:pt x="1567769" y="2964075"/>
                    <a:pt x="1525510" y="2921806"/>
                    <a:pt x="1473397" y="2921828"/>
                  </a:cubicBezTo>
                  <a:close/>
                  <a:moveTo>
                    <a:pt x="1884785" y="2754775"/>
                  </a:moveTo>
                  <a:cubicBezTo>
                    <a:pt x="1820617" y="2754775"/>
                    <a:pt x="1768615" y="2806788"/>
                    <a:pt x="1768615" y="2870971"/>
                  </a:cubicBezTo>
                  <a:cubicBezTo>
                    <a:pt x="1768615" y="2935154"/>
                    <a:pt x="1820617" y="2987167"/>
                    <a:pt x="1884785" y="2987167"/>
                  </a:cubicBezTo>
                  <a:cubicBezTo>
                    <a:pt x="1948953" y="2987167"/>
                    <a:pt x="2000954" y="2935154"/>
                    <a:pt x="2000954" y="2870971"/>
                  </a:cubicBezTo>
                  <a:cubicBezTo>
                    <a:pt x="2000954" y="2806811"/>
                    <a:pt x="1948953" y="2754797"/>
                    <a:pt x="1884807" y="2754775"/>
                  </a:cubicBezTo>
                  <a:cubicBezTo>
                    <a:pt x="1884807" y="2754775"/>
                    <a:pt x="1884785" y="2754775"/>
                    <a:pt x="1884785" y="2754775"/>
                  </a:cubicBezTo>
                  <a:close/>
                  <a:moveTo>
                    <a:pt x="689257" y="2742673"/>
                  </a:moveTo>
                  <a:cubicBezTo>
                    <a:pt x="649177" y="2742673"/>
                    <a:pt x="616681" y="2775176"/>
                    <a:pt x="616659" y="2815265"/>
                  </a:cubicBezTo>
                  <a:cubicBezTo>
                    <a:pt x="616637" y="2855376"/>
                    <a:pt x="649132" y="2887879"/>
                    <a:pt x="689235" y="2887901"/>
                  </a:cubicBezTo>
                  <a:cubicBezTo>
                    <a:pt x="729337" y="2887923"/>
                    <a:pt x="761832" y="2855421"/>
                    <a:pt x="761855" y="2815309"/>
                  </a:cubicBezTo>
                  <a:cubicBezTo>
                    <a:pt x="761855" y="2815309"/>
                    <a:pt x="761855" y="2815287"/>
                    <a:pt x="761855" y="2815287"/>
                  </a:cubicBezTo>
                  <a:cubicBezTo>
                    <a:pt x="761855" y="2775176"/>
                    <a:pt x="729359" y="2742673"/>
                    <a:pt x="689257" y="2742673"/>
                  </a:cubicBezTo>
                  <a:close/>
                  <a:moveTo>
                    <a:pt x="2187342" y="2529703"/>
                  </a:moveTo>
                  <a:cubicBezTo>
                    <a:pt x="2131203" y="2529703"/>
                    <a:pt x="2085696" y="2575220"/>
                    <a:pt x="2085696" y="2631372"/>
                  </a:cubicBezTo>
                  <a:cubicBezTo>
                    <a:pt x="2085696" y="2687523"/>
                    <a:pt x="2131203" y="2733040"/>
                    <a:pt x="2187342" y="2733040"/>
                  </a:cubicBezTo>
                  <a:cubicBezTo>
                    <a:pt x="2243481" y="2733040"/>
                    <a:pt x="2288988" y="2687523"/>
                    <a:pt x="2288988" y="2631372"/>
                  </a:cubicBezTo>
                  <a:cubicBezTo>
                    <a:pt x="2288988" y="2575220"/>
                    <a:pt x="2243481" y="2529703"/>
                    <a:pt x="2187342" y="2529703"/>
                  </a:cubicBezTo>
                  <a:close/>
                  <a:moveTo>
                    <a:pt x="1364212" y="2347678"/>
                  </a:moveTo>
                  <a:cubicBezTo>
                    <a:pt x="1284029" y="2347678"/>
                    <a:pt x="1219016" y="2412706"/>
                    <a:pt x="1218994" y="2492906"/>
                  </a:cubicBezTo>
                  <a:cubicBezTo>
                    <a:pt x="1218972" y="2573129"/>
                    <a:pt x="1283985" y="2638157"/>
                    <a:pt x="1364190" y="2638179"/>
                  </a:cubicBezTo>
                  <a:cubicBezTo>
                    <a:pt x="1444394" y="2638201"/>
                    <a:pt x="1509407" y="2573173"/>
                    <a:pt x="1509429" y="2492951"/>
                  </a:cubicBezTo>
                  <a:cubicBezTo>
                    <a:pt x="1509429" y="2492951"/>
                    <a:pt x="1509429" y="2492929"/>
                    <a:pt x="1509429" y="2492929"/>
                  </a:cubicBezTo>
                  <a:cubicBezTo>
                    <a:pt x="1509429" y="2412706"/>
                    <a:pt x="1444416" y="2347678"/>
                    <a:pt x="1364212" y="2347678"/>
                  </a:cubicBezTo>
                  <a:close/>
                  <a:moveTo>
                    <a:pt x="2064900" y="2190770"/>
                  </a:moveTo>
                  <a:cubicBezTo>
                    <a:pt x="2030937" y="2190770"/>
                    <a:pt x="2003401" y="2218312"/>
                    <a:pt x="2003401" y="2252283"/>
                  </a:cubicBezTo>
                  <a:cubicBezTo>
                    <a:pt x="2003401" y="2286254"/>
                    <a:pt x="2030937" y="2313796"/>
                    <a:pt x="2064900" y="2313796"/>
                  </a:cubicBezTo>
                  <a:cubicBezTo>
                    <a:pt x="2098864" y="2313796"/>
                    <a:pt x="2126399" y="2286254"/>
                    <a:pt x="2126399" y="2252283"/>
                  </a:cubicBezTo>
                  <a:cubicBezTo>
                    <a:pt x="2126399" y="2252261"/>
                    <a:pt x="2126399" y="2252261"/>
                    <a:pt x="2126399" y="2252238"/>
                  </a:cubicBezTo>
                  <a:cubicBezTo>
                    <a:pt x="2126377" y="2218268"/>
                    <a:pt x="2098864" y="2190748"/>
                    <a:pt x="2064900" y="2190770"/>
                  </a:cubicBezTo>
                  <a:close/>
                  <a:moveTo>
                    <a:pt x="2447883" y="1976510"/>
                  </a:moveTo>
                  <a:cubicBezTo>
                    <a:pt x="2406913" y="1976510"/>
                    <a:pt x="2373684" y="2009747"/>
                    <a:pt x="2373684" y="2050726"/>
                  </a:cubicBezTo>
                  <a:cubicBezTo>
                    <a:pt x="2373684" y="2091705"/>
                    <a:pt x="2406913" y="2124942"/>
                    <a:pt x="2447883" y="2124942"/>
                  </a:cubicBezTo>
                  <a:cubicBezTo>
                    <a:pt x="2488853" y="2124942"/>
                    <a:pt x="2522082" y="2091705"/>
                    <a:pt x="2522082" y="2050726"/>
                  </a:cubicBezTo>
                  <a:cubicBezTo>
                    <a:pt x="2522060" y="2009747"/>
                    <a:pt x="2488853" y="1976532"/>
                    <a:pt x="2447883" y="1976510"/>
                  </a:cubicBezTo>
                  <a:close/>
                  <a:moveTo>
                    <a:pt x="1643659" y="1946276"/>
                  </a:moveTo>
                  <a:cubicBezTo>
                    <a:pt x="1597552" y="1946276"/>
                    <a:pt x="1560163" y="1983673"/>
                    <a:pt x="1560163" y="2029791"/>
                  </a:cubicBezTo>
                  <a:cubicBezTo>
                    <a:pt x="1560163" y="2075909"/>
                    <a:pt x="1597552" y="2113306"/>
                    <a:pt x="1643659" y="2113306"/>
                  </a:cubicBezTo>
                  <a:cubicBezTo>
                    <a:pt x="1689767" y="2113306"/>
                    <a:pt x="1727156" y="2075909"/>
                    <a:pt x="1727156" y="2029791"/>
                  </a:cubicBezTo>
                  <a:cubicBezTo>
                    <a:pt x="1727156" y="1983673"/>
                    <a:pt x="1689767" y="1946276"/>
                    <a:pt x="1643659" y="1946276"/>
                  </a:cubicBezTo>
                  <a:close/>
                  <a:moveTo>
                    <a:pt x="1098130" y="1728456"/>
                  </a:moveTo>
                  <a:cubicBezTo>
                    <a:pt x="1060786" y="1728456"/>
                    <a:pt x="1030515" y="1758734"/>
                    <a:pt x="1030515" y="1796087"/>
                  </a:cubicBezTo>
                  <a:cubicBezTo>
                    <a:pt x="1030515" y="1833439"/>
                    <a:pt x="1060786" y="1863717"/>
                    <a:pt x="1098130" y="1863717"/>
                  </a:cubicBezTo>
                  <a:cubicBezTo>
                    <a:pt x="1135475" y="1863717"/>
                    <a:pt x="1165746" y="1833439"/>
                    <a:pt x="1165746" y="1796087"/>
                  </a:cubicBezTo>
                  <a:cubicBezTo>
                    <a:pt x="1165746" y="1758734"/>
                    <a:pt x="1135475" y="1728456"/>
                    <a:pt x="1098130" y="1728456"/>
                  </a:cubicBezTo>
                  <a:close/>
                  <a:moveTo>
                    <a:pt x="2075976" y="1486453"/>
                  </a:moveTo>
                  <a:cubicBezTo>
                    <a:pt x="2035874" y="1486466"/>
                    <a:pt x="2003356" y="1518996"/>
                    <a:pt x="2003378" y="1559112"/>
                  </a:cubicBezTo>
                  <a:cubicBezTo>
                    <a:pt x="2003400" y="1599223"/>
                    <a:pt x="2035918" y="1631748"/>
                    <a:pt x="2076020" y="1631726"/>
                  </a:cubicBezTo>
                  <a:cubicBezTo>
                    <a:pt x="2116123" y="1631704"/>
                    <a:pt x="2148640" y="1599179"/>
                    <a:pt x="2148618" y="1559067"/>
                  </a:cubicBezTo>
                  <a:cubicBezTo>
                    <a:pt x="2148596" y="1518960"/>
                    <a:pt x="2116100" y="1486453"/>
                    <a:pt x="2075998" y="1486453"/>
                  </a:cubicBezTo>
                  <a:cubicBezTo>
                    <a:pt x="2075998" y="1486453"/>
                    <a:pt x="2075976" y="1486453"/>
                    <a:pt x="2075976" y="1486453"/>
                  </a:cubicBezTo>
                  <a:close/>
                  <a:moveTo>
                    <a:pt x="1553757" y="0"/>
                  </a:moveTo>
                  <a:cubicBezTo>
                    <a:pt x="1678735" y="0"/>
                    <a:pt x="1780047" y="101337"/>
                    <a:pt x="1780047" y="226341"/>
                  </a:cubicBezTo>
                  <a:lnTo>
                    <a:pt x="1780047" y="1669724"/>
                  </a:lnTo>
                  <a:lnTo>
                    <a:pt x="1780047" y="1670036"/>
                  </a:lnTo>
                  <a:lnTo>
                    <a:pt x="1780047" y="1738134"/>
                  </a:lnTo>
                  <a:cubicBezTo>
                    <a:pt x="1779758" y="1744786"/>
                    <a:pt x="1784918" y="1750414"/>
                    <a:pt x="1791568" y="1750703"/>
                  </a:cubicBezTo>
                  <a:cubicBezTo>
                    <a:pt x="1798219" y="1750993"/>
                    <a:pt x="1803846" y="1745831"/>
                    <a:pt x="1804135" y="1739179"/>
                  </a:cubicBezTo>
                  <a:cubicBezTo>
                    <a:pt x="1804157" y="1738824"/>
                    <a:pt x="1804157" y="1738490"/>
                    <a:pt x="1804135" y="1738134"/>
                  </a:cubicBezTo>
                  <a:lnTo>
                    <a:pt x="1804135" y="1721115"/>
                  </a:lnTo>
                  <a:lnTo>
                    <a:pt x="1804135" y="404450"/>
                  </a:lnTo>
                  <a:cubicBezTo>
                    <a:pt x="1804135" y="279446"/>
                    <a:pt x="1905447" y="178109"/>
                    <a:pt x="2030425" y="178109"/>
                  </a:cubicBezTo>
                  <a:cubicBezTo>
                    <a:pt x="2155403" y="178109"/>
                    <a:pt x="2256714" y="279446"/>
                    <a:pt x="2256714" y="404450"/>
                  </a:cubicBezTo>
                  <a:lnTo>
                    <a:pt x="2256714" y="1721026"/>
                  </a:lnTo>
                  <a:lnTo>
                    <a:pt x="2256893" y="1731326"/>
                  </a:lnTo>
                  <a:lnTo>
                    <a:pt x="2256893" y="1738000"/>
                  </a:lnTo>
                  <a:cubicBezTo>
                    <a:pt x="2256603" y="1744652"/>
                    <a:pt x="2261763" y="1750280"/>
                    <a:pt x="2268414" y="1750570"/>
                  </a:cubicBezTo>
                  <a:cubicBezTo>
                    <a:pt x="2275064" y="1750859"/>
                    <a:pt x="2280691" y="1745698"/>
                    <a:pt x="2280981" y="1739046"/>
                  </a:cubicBezTo>
                  <a:cubicBezTo>
                    <a:pt x="2281003" y="1738690"/>
                    <a:pt x="2281003" y="1738356"/>
                    <a:pt x="2280981" y="1738000"/>
                  </a:cubicBezTo>
                  <a:lnTo>
                    <a:pt x="2280981" y="1669880"/>
                  </a:lnTo>
                  <a:cubicBezTo>
                    <a:pt x="2280869" y="1669213"/>
                    <a:pt x="2280803" y="1668545"/>
                    <a:pt x="2280803" y="1667878"/>
                  </a:cubicBezTo>
                  <a:lnTo>
                    <a:pt x="2280803" y="991192"/>
                  </a:lnTo>
                  <a:cubicBezTo>
                    <a:pt x="2282048" y="866181"/>
                    <a:pt x="2384361" y="765845"/>
                    <a:pt x="2509339" y="767085"/>
                  </a:cubicBezTo>
                  <a:cubicBezTo>
                    <a:pt x="2632581" y="768306"/>
                    <a:pt x="2732181" y="867930"/>
                    <a:pt x="2733404" y="991192"/>
                  </a:cubicBezTo>
                  <a:lnTo>
                    <a:pt x="2733404" y="3050928"/>
                  </a:lnTo>
                  <a:cubicBezTo>
                    <a:pt x="2733404" y="3461799"/>
                    <a:pt x="2442038" y="3804589"/>
                    <a:pt x="2054694" y="3883867"/>
                  </a:cubicBezTo>
                  <a:lnTo>
                    <a:pt x="1883386" y="3901140"/>
                  </a:lnTo>
                  <a:lnTo>
                    <a:pt x="1777349" y="3899381"/>
                  </a:lnTo>
                  <a:cubicBezTo>
                    <a:pt x="1539919" y="3891113"/>
                    <a:pt x="1370576" y="3853298"/>
                    <a:pt x="1223931" y="3777380"/>
                  </a:cubicBezTo>
                  <a:cubicBezTo>
                    <a:pt x="990591" y="3656668"/>
                    <a:pt x="727624" y="3384743"/>
                    <a:pt x="442282" y="2969170"/>
                  </a:cubicBezTo>
                  <a:cubicBezTo>
                    <a:pt x="251001" y="2690682"/>
                    <a:pt x="106073" y="2429125"/>
                    <a:pt x="36678" y="2298023"/>
                  </a:cubicBezTo>
                  <a:cubicBezTo>
                    <a:pt x="34276" y="2293574"/>
                    <a:pt x="32830" y="2290771"/>
                    <a:pt x="32430" y="2290037"/>
                  </a:cubicBezTo>
                  <a:cubicBezTo>
                    <a:pt x="-34456" y="2173907"/>
                    <a:pt x="5444" y="2025520"/>
                    <a:pt x="121549" y="1958623"/>
                  </a:cubicBezTo>
                  <a:cubicBezTo>
                    <a:pt x="216464" y="1903940"/>
                    <a:pt x="336244" y="1919647"/>
                    <a:pt x="413857" y="1996955"/>
                  </a:cubicBezTo>
                  <a:lnTo>
                    <a:pt x="825066" y="2406500"/>
                  </a:lnTo>
                  <a:cubicBezTo>
                    <a:pt x="828914" y="2409926"/>
                    <a:pt x="838634" y="2416756"/>
                    <a:pt x="845084" y="2416756"/>
                  </a:cubicBezTo>
                  <a:cubicBezTo>
                    <a:pt x="845685" y="2416778"/>
                    <a:pt x="846263" y="2416689"/>
                    <a:pt x="846841" y="2416533"/>
                  </a:cubicBezTo>
                  <a:cubicBezTo>
                    <a:pt x="849065" y="2413685"/>
                    <a:pt x="851045" y="2402006"/>
                    <a:pt x="850800" y="2392061"/>
                  </a:cubicBezTo>
                  <a:lnTo>
                    <a:pt x="850800" y="628032"/>
                  </a:lnTo>
                  <a:cubicBezTo>
                    <a:pt x="850800" y="503028"/>
                    <a:pt x="952113" y="401691"/>
                    <a:pt x="1077090" y="401691"/>
                  </a:cubicBezTo>
                  <a:cubicBezTo>
                    <a:pt x="1202068" y="401691"/>
                    <a:pt x="1303380" y="503028"/>
                    <a:pt x="1303380" y="628032"/>
                  </a:cubicBezTo>
                  <a:lnTo>
                    <a:pt x="1303380" y="1738156"/>
                  </a:lnTo>
                  <a:cubicBezTo>
                    <a:pt x="1303090" y="1744808"/>
                    <a:pt x="1308251" y="1750436"/>
                    <a:pt x="1314901" y="1750726"/>
                  </a:cubicBezTo>
                  <a:cubicBezTo>
                    <a:pt x="1321551" y="1751015"/>
                    <a:pt x="1327179" y="1745853"/>
                    <a:pt x="1327468" y="1739202"/>
                  </a:cubicBezTo>
                  <a:cubicBezTo>
                    <a:pt x="1327490" y="1738846"/>
                    <a:pt x="1327490" y="1738512"/>
                    <a:pt x="1327468" y="1738156"/>
                  </a:cubicBezTo>
                  <a:lnTo>
                    <a:pt x="1327468" y="226341"/>
                  </a:lnTo>
                  <a:cubicBezTo>
                    <a:pt x="1327468" y="101337"/>
                    <a:pt x="1428780" y="0"/>
                    <a:pt x="1553757" y="0"/>
                  </a:cubicBezTo>
                  <a:close/>
                </a:path>
              </a:pathLst>
            </a:custGeom>
            <a:solidFill>
              <a:schemeClr val="bg1"/>
            </a:solidFill>
            <a:ln w="2222" cap="flat">
              <a:noFill/>
              <a:prstDash val="solid"/>
              <a:miter/>
            </a:ln>
          </p:spPr>
          <p:txBody>
            <a:bodyPr rtlCol="0" anchor="ctr"/>
            <a:lstStyle/>
            <a:p>
              <a:endParaRPr lang="en-GB" b="1" dirty="0"/>
            </a:p>
          </p:txBody>
        </p:sp>
      </p:grpSp>
    </p:spTree>
    <p:extLst>
      <p:ext uri="{BB962C8B-B14F-4D97-AF65-F5344CB8AC3E}">
        <p14:creationId xmlns:p14="http://schemas.microsoft.com/office/powerpoint/2010/main" val="2599720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F20BDF68-6E0E-9EAB-1963-A48E9F45C30D}"/>
              </a:ext>
            </a:extLst>
          </p:cNvPr>
          <p:cNvSpPr/>
          <p:nvPr/>
        </p:nvSpPr>
        <p:spPr>
          <a:xfrm>
            <a:off x="511832" y="1460499"/>
            <a:ext cx="4149227" cy="4149227"/>
          </a:xfrm>
          <a:prstGeom prst="ellipse">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b="1" dirty="0">
                <a:solidFill>
                  <a:schemeClr val="tx2"/>
                </a:solidFill>
              </a:rPr>
              <a:t>PROSPECTOR Study Population - MCA</a:t>
            </a:r>
          </a:p>
        </p:txBody>
      </p:sp>
      <p:sp>
        <p:nvSpPr>
          <p:cNvPr id="7" name="Oval 6">
            <a:extLst>
              <a:ext uri="{FF2B5EF4-FFF2-40B4-BE49-F238E27FC236}">
                <a16:creationId xmlns:a16="http://schemas.microsoft.com/office/drawing/2014/main" id="{A3BB81BB-E201-D427-1342-A3B2C09F353D}"/>
              </a:ext>
            </a:extLst>
          </p:cNvPr>
          <p:cNvSpPr/>
          <p:nvPr/>
        </p:nvSpPr>
        <p:spPr>
          <a:xfrm>
            <a:off x="1123405" y="2683647"/>
            <a:ext cx="2926080" cy="2926080"/>
          </a:xfrm>
          <a:prstGeom prst="ellipse">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r>
              <a:rPr lang="en-US" sz="1600" dirty="0"/>
              <a:t>Pts with hallmark symptoms – e.g., maculopapular lesions, anaphylaxis, GI complaints</a:t>
            </a:r>
          </a:p>
        </p:txBody>
      </p:sp>
      <p:sp>
        <p:nvSpPr>
          <p:cNvPr id="2" name="Title 1">
            <a:extLst>
              <a:ext uri="{FF2B5EF4-FFF2-40B4-BE49-F238E27FC236}">
                <a16:creationId xmlns:a16="http://schemas.microsoft.com/office/drawing/2014/main" id="{CB1EA273-DD55-400A-82CD-A2EE11F98FEF}"/>
              </a:ext>
            </a:extLst>
          </p:cNvPr>
          <p:cNvSpPr>
            <a:spLocks noGrp="1"/>
          </p:cNvSpPr>
          <p:nvPr>
            <p:ph type="title"/>
          </p:nvPr>
        </p:nvSpPr>
        <p:spPr>
          <a:xfrm>
            <a:off x="442913" y="301717"/>
            <a:ext cx="11306175" cy="747239"/>
          </a:xfrm>
        </p:spPr>
        <p:txBody>
          <a:bodyPr vert="horz" lIns="121848" tIns="60924" rIns="121848" bIns="60924" rtlCol="0" anchor="b">
            <a:noAutofit/>
          </a:bodyPr>
          <a:lstStyle/>
          <a:p>
            <a:r>
              <a:rPr lang="en-US" dirty="0"/>
              <a:t>The prevalence of KIT D816V-driven clonal MC disease in patients with broad systemic MCA is not precisely known</a:t>
            </a:r>
          </a:p>
        </p:txBody>
      </p:sp>
      <p:sp>
        <p:nvSpPr>
          <p:cNvPr id="3" name="Footer Placeholder 2">
            <a:extLst>
              <a:ext uri="{FF2B5EF4-FFF2-40B4-BE49-F238E27FC236}">
                <a16:creationId xmlns:a16="http://schemas.microsoft.com/office/drawing/2014/main" id="{CB1804F4-5C15-C45E-FC62-E8037924BA1F}"/>
              </a:ext>
            </a:extLst>
          </p:cNvPr>
          <p:cNvSpPr>
            <a:spLocks noGrp="1"/>
          </p:cNvSpPr>
          <p:nvPr>
            <p:ph type="ftr" sz="quarter" idx="10"/>
          </p:nvPr>
        </p:nvSpPr>
        <p:spPr>
          <a:xfrm>
            <a:off x="442913" y="6040743"/>
            <a:ext cx="11214098" cy="501649"/>
          </a:xfrm>
        </p:spPr>
        <p:txBody>
          <a:bodyPr/>
          <a:lstStyle/>
          <a:p>
            <a:r>
              <a:rPr lang="en-GB" baseline="30000" dirty="0"/>
              <a:t>a</a:t>
            </a:r>
            <a:r>
              <a:rPr lang="en-GB" dirty="0"/>
              <a:t>Involvement is characterized by skin (pruritus, uritcaria, flushing and angioedema), cardiovascular (tachycardia, syncope, and hypotension), gastrointestinal (diarrhea, nausea, vomiting, and gastrointestinal cramping) or respiratory/naso-ocular (wheezing, conjunctival injection, and nasal stuffiness).</a:t>
            </a:r>
          </a:p>
          <a:p>
            <a:r>
              <a:rPr lang="en-GB" dirty="0"/>
              <a:t>ASM, aggressive systemic mastocytosis; CM, cutaneous mastocytosis; GI, gastrointestinal; ISM, indolent systemic mastocytosis; MC, mast cell; MCA, mast cell activation; MCL, mast cell leukemia; SM-AHN, systemic mastocytosis with an associated hematologic neoplasm; SSM, smoldering systemic mastocytosis; WHO, World Health Organization.  </a:t>
            </a:r>
          </a:p>
        </p:txBody>
      </p:sp>
      <p:sp>
        <p:nvSpPr>
          <p:cNvPr id="6" name="Oval 5">
            <a:extLst>
              <a:ext uri="{FF2B5EF4-FFF2-40B4-BE49-F238E27FC236}">
                <a16:creationId xmlns:a16="http://schemas.microsoft.com/office/drawing/2014/main" id="{DCB198B0-43D4-E446-79FB-DE740E82209C}"/>
              </a:ext>
            </a:extLst>
          </p:cNvPr>
          <p:cNvSpPr/>
          <p:nvPr/>
        </p:nvSpPr>
        <p:spPr>
          <a:xfrm>
            <a:off x="2037805" y="4512447"/>
            <a:ext cx="1097280" cy="109728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bg1"/>
                </a:solidFill>
              </a:rPr>
              <a:t>Dx with SM</a:t>
            </a:r>
          </a:p>
        </p:txBody>
      </p:sp>
      <p:sp>
        <p:nvSpPr>
          <p:cNvPr id="15" name="Rectangle: Rounded Corners 14">
            <a:extLst>
              <a:ext uri="{FF2B5EF4-FFF2-40B4-BE49-F238E27FC236}">
                <a16:creationId xmlns:a16="http://schemas.microsoft.com/office/drawing/2014/main" id="{243A0703-CF9B-7F51-203A-8347039CB7A8}"/>
              </a:ext>
            </a:extLst>
          </p:cNvPr>
          <p:cNvSpPr/>
          <p:nvPr/>
        </p:nvSpPr>
        <p:spPr>
          <a:xfrm>
            <a:off x="4906636" y="1460500"/>
            <a:ext cx="6834189" cy="629729"/>
          </a:xfrm>
          <a:prstGeom prst="roundRect">
            <a:avLst/>
          </a:prstGeom>
          <a:solidFill>
            <a:schemeClr val="tx2">
              <a:lumMod val="10000"/>
              <a:lumOff val="9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2"/>
                </a:solidFill>
              </a:rPr>
              <a:t>PROSPECTOR Key Inclusion Criteria</a:t>
            </a:r>
          </a:p>
        </p:txBody>
      </p:sp>
      <p:sp>
        <p:nvSpPr>
          <p:cNvPr id="16" name="TextBox 15">
            <a:extLst>
              <a:ext uri="{FF2B5EF4-FFF2-40B4-BE49-F238E27FC236}">
                <a16:creationId xmlns:a16="http://schemas.microsoft.com/office/drawing/2014/main" id="{1180F6AF-1AA1-3D2D-FD19-910ABEBA3BD3}"/>
              </a:ext>
            </a:extLst>
          </p:cNvPr>
          <p:cNvSpPr txBox="1"/>
          <p:nvPr/>
        </p:nvSpPr>
        <p:spPr>
          <a:xfrm>
            <a:off x="4906636" y="2301502"/>
            <a:ext cx="6834188" cy="629729"/>
          </a:xfrm>
          <a:prstGeom prst="roundRect">
            <a:avLst/>
          </a:prstGeom>
          <a:noFill/>
          <a:ln>
            <a:solidFill>
              <a:schemeClr val="accent2"/>
            </a:solidFill>
          </a:ln>
        </p:spPr>
        <p:txBody>
          <a:bodyPr wrap="square" rtlCol="0" anchor="ctr">
            <a:noAutofit/>
          </a:bodyPr>
          <a:lstStyle/>
          <a:p>
            <a:pPr algn="ctr"/>
            <a:r>
              <a:rPr lang="en-US" sz="1600" dirty="0">
                <a:solidFill>
                  <a:schemeClr val="tx2"/>
                </a:solidFill>
              </a:rPr>
              <a:t>Adults presenting with at least one of the three </a:t>
            </a:r>
            <a:br>
              <a:rPr lang="en-US" sz="1600" dirty="0">
                <a:solidFill>
                  <a:schemeClr val="tx2"/>
                </a:solidFill>
              </a:rPr>
            </a:br>
            <a:r>
              <a:rPr lang="en-US" sz="1600" dirty="0">
                <a:solidFill>
                  <a:schemeClr val="tx2"/>
                </a:solidFill>
              </a:rPr>
              <a:t>criteria below as evidence of systemic MCA: </a:t>
            </a:r>
          </a:p>
        </p:txBody>
      </p:sp>
      <p:sp>
        <p:nvSpPr>
          <p:cNvPr id="5" name="TextBox 4">
            <a:extLst>
              <a:ext uri="{FF2B5EF4-FFF2-40B4-BE49-F238E27FC236}">
                <a16:creationId xmlns:a16="http://schemas.microsoft.com/office/drawing/2014/main" id="{840C4ACE-A24C-1324-97A1-774868C22160}"/>
              </a:ext>
            </a:extLst>
          </p:cNvPr>
          <p:cNvSpPr txBox="1"/>
          <p:nvPr/>
        </p:nvSpPr>
        <p:spPr>
          <a:xfrm>
            <a:off x="4853432" y="5048550"/>
            <a:ext cx="6895655" cy="738664"/>
          </a:xfrm>
          <a:prstGeom prst="rect">
            <a:avLst/>
          </a:prstGeom>
          <a:noFill/>
        </p:spPr>
        <p:txBody>
          <a:bodyPr wrap="square" rtlCol="0">
            <a:spAutoFit/>
          </a:bodyPr>
          <a:lstStyle/>
          <a:p>
            <a:r>
              <a:rPr lang="en-US" sz="1400" b="1" u="sng" dirty="0"/>
              <a:t>Key exclusion criteria:</a:t>
            </a:r>
          </a:p>
          <a:p>
            <a:r>
              <a:rPr lang="en-US" sz="1400" dirty="0"/>
              <a:t>Patients previously diagnosed with any of the following WHO sub-classifications: </a:t>
            </a:r>
            <a:br>
              <a:rPr lang="en-US" sz="1400" dirty="0"/>
            </a:br>
            <a:r>
              <a:rPr lang="en-US" sz="1400" dirty="0"/>
              <a:t>CM only, ISM, SSM, SM-AHN, ASM, MCL, MC sarcoma</a:t>
            </a:r>
          </a:p>
        </p:txBody>
      </p:sp>
      <p:grpSp>
        <p:nvGrpSpPr>
          <p:cNvPr id="4" name="Group 3">
            <a:extLst>
              <a:ext uri="{FF2B5EF4-FFF2-40B4-BE49-F238E27FC236}">
                <a16:creationId xmlns:a16="http://schemas.microsoft.com/office/drawing/2014/main" id="{B3623778-05BB-C60E-1002-76465FCDF97D}"/>
              </a:ext>
            </a:extLst>
          </p:cNvPr>
          <p:cNvGrpSpPr/>
          <p:nvPr/>
        </p:nvGrpSpPr>
        <p:grpSpPr>
          <a:xfrm>
            <a:off x="4904319" y="3058571"/>
            <a:ext cx="6791565" cy="1737547"/>
            <a:chOff x="4904319" y="2726877"/>
            <a:chExt cx="6791565" cy="2183447"/>
          </a:xfrm>
        </p:grpSpPr>
        <p:grpSp>
          <p:nvGrpSpPr>
            <p:cNvPr id="18" name="Group 17">
              <a:extLst>
                <a:ext uri="{FF2B5EF4-FFF2-40B4-BE49-F238E27FC236}">
                  <a16:creationId xmlns:a16="http://schemas.microsoft.com/office/drawing/2014/main" id="{37B7B6ED-F8CF-7FD9-1CE8-01F40C848B7B}"/>
                </a:ext>
              </a:extLst>
            </p:cNvPr>
            <p:cNvGrpSpPr/>
            <p:nvPr/>
          </p:nvGrpSpPr>
          <p:grpSpPr>
            <a:xfrm>
              <a:off x="4911928" y="4171660"/>
              <a:ext cx="6751435" cy="738664"/>
              <a:chOff x="4911928" y="4064201"/>
              <a:chExt cx="6751435" cy="738664"/>
            </a:xfrm>
          </p:grpSpPr>
          <p:sp>
            <p:nvSpPr>
              <p:cNvPr id="10" name="Rectangle: Rounded Corners 9">
                <a:extLst>
                  <a:ext uri="{FF2B5EF4-FFF2-40B4-BE49-F238E27FC236}">
                    <a16:creationId xmlns:a16="http://schemas.microsoft.com/office/drawing/2014/main" id="{E2CAC5F7-E0E7-A78A-BB47-D273115146CF}"/>
                  </a:ext>
                </a:extLst>
              </p:cNvPr>
              <p:cNvSpPr/>
              <p:nvPr/>
            </p:nvSpPr>
            <p:spPr>
              <a:xfrm>
                <a:off x="4911928" y="4141148"/>
                <a:ext cx="510597" cy="630936"/>
              </a:xfrm>
              <a:prstGeom prst="roundRect">
                <a:avLst/>
              </a:prstGeom>
              <a:solidFill>
                <a:schemeClr val="accent4"/>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b="1" dirty="0">
                    <a:solidFill>
                      <a:schemeClr val="bg1"/>
                    </a:solidFill>
                  </a:rPr>
                  <a:t>3</a:t>
                </a:r>
              </a:p>
            </p:txBody>
          </p:sp>
          <p:sp>
            <p:nvSpPr>
              <p:cNvPr id="14" name="TextBox 13">
                <a:extLst>
                  <a:ext uri="{FF2B5EF4-FFF2-40B4-BE49-F238E27FC236}">
                    <a16:creationId xmlns:a16="http://schemas.microsoft.com/office/drawing/2014/main" id="{C99D1E6F-D753-63CA-CF76-2EFC105EDF8F}"/>
                  </a:ext>
                </a:extLst>
              </p:cNvPr>
              <p:cNvSpPr txBox="1"/>
              <p:nvPr/>
            </p:nvSpPr>
            <p:spPr>
              <a:xfrm>
                <a:off x="5569404" y="4064201"/>
                <a:ext cx="6093959" cy="738664"/>
              </a:xfrm>
              <a:prstGeom prst="rect">
                <a:avLst/>
              </a:prstGeom>
              <a:noFill/>
            </p:spPr>
            <p:txBody>
              <a:bodyPr wrap="square" lIns="0" rIns="0">
                <a:spAutoFit/>
              </a:bodyPr>
              <a:lstStyle/>
              <a:p>
                <a:r>
                  <a:rPr lang="en-US" sz="1400" dirty="0">
                    <a:latin typeface="Arial" panose="020B0604020202020204" pitchFamily="34" charset="0"/>
                    <a:cs typeface="Arial" panose="020B0604020202020204" pitchFamily="34" charset="0"/>
                  </a:rPr>
                  <a:t>Severe anaphylaxis (Ring and Messmer grading ≥II) with cardiovascular involvement and event-related tryptase elevation fitting the formula 20% of baseline plus 2 ng/mL evaluated in ≥1 event </a:t>
                </a:r>
              </a:p>
            </p:txBody>
          </p:sp>
        </p:grpSp>
        <p:grpSp>
          <p:nvGrpSpPr>
            <p:cNvPr id="19" name="Group 18">
              <a:extLst>
                <a:ext uri="{FF2B5EF4-FFF2-40B4-BE49-F238E27FC236}">
                  <a16:creationId xmlns:a16="http://schemas.microsoft.com/office/drawing/2014/main" id="{3EE02CF4-2CA1-85EB-29C7-B5B21DB2DA5C}"/>
                </a:ext>
              </a:extLst>
            </p:cNvPr>
            <p:cNvGrpSpPr/>
            <p:nvPr/>
          </p:nvGrpSpPr>
          <p:grpSpPr>
            <a:xfrm>
              <a:off x="4904319" y="3448665"/>
              <a:ext cx="6700125" cy="630936"/>
              <a:chOff x="4904319" y="3408502"/>
              <a:chExt cx="6700125" cy="630936"/>
            </a:xfrm>
          </p:grpSpPr>
          <p:sp>
            <p:nvSpPr>
              <p:cNvPr id="11" name="Rectangle: Rounded Corners 10">
                <a:extLst>
                  <a:ext uri="{FF2B5EF4-FFF2-40B4-BE49-F238E27FC236}">
                    <a16:creationId xmlns:a16="http://schemas.microsoft.com/office/drawing/2014/main" id="{76266FF7-92D4-B6D7-8C11-A18380509719}"/>
                  </a:ext>
                </a:extLst>
              </p:cNvPr>
              <p:cNvSpPr/>
              <p:nvPr/>
            </p:nvSpPr>
            <p:spPr>
              <a:xfrm>
                <a:off x="4904319" y="3408502"/>
                <a:ext cx="510597" cy="630936"/>
              </a:xfrm>
              <a:prstGeom prst="roundRect">
                <a:avLst/>
              </a:prstGeom>
              <a:solidFill>
                <a:srgbClr val="F0908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400" b="1" dirty="0">
                    <a:solidFill>
                      <a:schemeClr val="bg1"/>
                    </a:solidFill>
                  </a:rPr>
                  <a:t>2</a:t>
                </a:r>
              </a:p>
            </p:txBody>
          </p:sp>
          <p:sp>
            <p:nvSpPr>
              <p:cNvPr id="17" name="TextBox 16">
                <a:extLst>
                  <a:ext uri="{FF2B5EF4-FFF2-40B4-BE49-F238E27FC236}">
                    <a16:creationId xmlns:a16="http://schemas.microsoft.com/office/drawing/2014/main" id="{A87DF44F-E132-80A3-963A-2E192EA3F787}"/>
                  </a:ext>
                </a:extLst>
              </p:cNvPr>
              <p:cNvSpPr txBox="1"/>
              <p:nvPr/>
            </p:nvSpPr>
            <p:spPr>
              <a:xfrm>
                <a:off x="5569404" y="3431583"/>
                <a:ext cx="6035040" cy="523220"/>
              </a:xfrm>
              <a:prstGeom prst="rect">
                <a:avLst/>
              </a:prstGeom>
              <a:noFill/>
            </p:spPr>
            <p:txBody>
              <a:bodyPr wrap="square" lIns="0" rIns="0">
                <a:spAutoFit/>
              </a:bodyPr>
              <a:lstStyle/>
              <a:p>
                <a:r>
                  <a:rPr lang="en-US" sz="1400" dirty="0">
                    <a:latin typeface="Arial" panose="020B0604020202020204" pitchFamily="34" charset="0"/>
                    <a:cs typeface="Arial" panose="020B0604020202020204" pitchFamily="34" charset="0"/>
                  </a:rPr>
                  <a:t>Severe anaphylaxis (Ring and Messmer grading ≥II) due to Hymenoptera sting</a:t>
                </a:r>
              </a:p>
            </p:txBody>
          </p:sp>
        </p:grpSp>
        <p:grpSp>
          <p:nvGrpSpPr>
            <p:cNvPr id="20" name="Group 19">
              <a:extLst>
                <a:ext uri="{FF2B5EF4-FFF2-40B4-BE49-F238E27FC236}">
                  <a16:creationId xmlns:a16="http://schemas.microsoft.com/office/drawing/2014/main" id="{274E6DF1-383A-10EE-8340-E5ECC9F383CA}"/>
                </a:ext>
              </a:extLst>
            </p:cNvPr>
            <p:cNvGrpSpPr/>
            <p:nvPr/>
          </p:nvGrpSpPr>
          <p:grpSpPr>
            <a:xfrm>
              <a:off x="4906636" y="2726877"/>
              <a:ext cx="6789248" cy="629729"/>
              <a:chOff x="4906636" y="2555427"/>
              <a:chExt cx="6789248" cy="629729"/>
            </a:xfrm>
          </p:grpSpPr>
          <p:sp>
            <p:nvSpPr>
              <p:cNvPr id="12" name="Rectangle: Rounded Corners 11">
                <a:extLst>
                  <a:ext uri="{FF2B5EF4-FFF2-40B4-BE49-F238E27FC236}">
                    <a16:creationId xmlns:a16="http://schemas.microsoft.com/office/drawing/2014/main" id="{14CC7CE2-A9C1-32C5-9FD6-95C3154B60D5}"/>
                  </a:ext>
                </a:extLst>
              </p:cNvPr>
              <p:cNvSpPr/>
              <p:nvPr/>
            </p:nvSpPr>
            <p:spPr>
              <a:xfrm>
                <a:off x="4906636" y="2555427"/>
                <a:ext cx="510597" cy="629729"/>
              </a:xfrm>
              <a:prstGeom prst="round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1" dirty="0">
                    <a:solidFill>
                      <a:schemeClr val="bg1"/>
                    </a:solidFill>
                  </a:rPr>
                  <a:t>1</a:t>
                </a:r>
              </a:p>
            </p:txBody>
          </p:sp>
          <p:sp>
            <p:nvSpPr>
              <p:cNvPr id="13" name="TextBox 12">
                <a:extLst>
                  <a:ext uri="{FF2B5EF4-FFF2-40B4-BE49-F238E27FC236}">
                    <a16:creationId xmlns:a16="http://schemas.microsoft.com/office/drawing/2014/main" id="{59A4FBF4-8494-2DAD-0419-BBD4ACDBF9D9}"/>
                  </a:ext>
                </a:extLst>
              </p:cNvPr>
              <p:cNvSpPr txBox="1"/>
              <p:nvPr/>
            </p:nvSpPr>
            <p:spPr>
              <a:xfrm>
                <a:off x="5569404" y="2577904"/>
                <a:ext cx="6126480" cy="523220"/>
              </a:xfrm>
              <a:prstGeom prst="rect">
                <a:avLst/>
              </a:prstGeom>
              <a:noFill/>
            </p:spPr>
            <p:txBody>
              <a:bodyPr wrap="square" lIns="0" rIns="0">
                <a:spAutoFit/>
              </a:bodyPr>
              <a:lstStyle/>
              <a:p>
                <a:r>
                  <a:rPr lang="en-US" sz="1400" dirty="0">
                    <a:highlight>
                      <a:srgbClr val="FFFFFF"/>
                    </a:highlight>
                    <a:latin typeface="Arial" panose="020B0604020202020204" pitchFamily="34" charset="0"/>
                    <a:cs typeface="Arial" panose="020B0604020202020204" pitchFamily="34" charset="0"/>
                  </a:rPr>
                  <a:t>Involvement of ≥2 organ systems</a:t>
                </a:r>
                <a:r>
                  <a:rPr lang="en-US" sz="1400" baseline="30000" dirty="0">
                    <a:highlight>
                      <a:srgbClr val="FFFFFF"/>
                    </a:highlight>
                    <a:latin typeface="Arial" panose="020B0604020202020204" pitchFamily="34" charset="0"/>
                    <a:cs typeface="Arial" panose="020B0604020202020204" pitchFamily="34" charset="0"/>
                  </a:rPr>
                  <a:t>a</a:t>
                </a:r>
                <a:r>
                  <a:rPr lang="en-US" sz="1400" dirty="0">
                    <a:highlight>
                      <a:srgbClr val="FFFFFF"/>
                    </a:highlight>
                    <a:latin typeface="Arial" panose="020B0604020202020204" pitchFamily="34" charset="0"/>
                    <a:cs typeface="Arial" panose="020B0604020202020204" pitchFamily="34" charset="0"/>
                  </a:rPr>
                  <a:t> (cardiovascular involvement necessary) and basal serum tryptase levels ≥8 ng/mL</a:t>
                </a:r>
                <a:endParaRPr lang="en-US" sz="1100" dirty="0">
                  <a:latin typeface="Arial" panose="020B0604020202020204" pitchFamily="34" charset="0"/>
                  <a:cs typeface="Arial" panose="020B0604020202020204" pitchFamily="34" charset="0"/>
                </a:endParaRPr>
              </a:p>
            </p:txBody>
          </p:sp>
        </p:grpSp>
      </p:grpSp>
    </p:spTree>
    <p:extLst>
      <p:ext uri="{BB962C8B-B14F-4D97-AF65-F5344CB8AC3E}">
        <p14:creationId xmlns:p14="http://schemas.microsoft.com/office/powerpoint/2010/main" val="3121457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4387C9-D0B3-A78A-E863-21E8005B1CB5}"/>
              </a:ext>
            </a:extLst>
          </p:cNvPr>
          <p:cNvSpPr>
            <a:spLocks noGrp="1"/>
          </p:cNvSpPr>
          <p:nvPr>
            <p:ph type="title"/>
          </p:nvPr>
        </p:nvSpPr>
        <p:spPr>
          <a:xfrm>
            <a:off x="442913" y="301625"/>
            <a:ext cx="11306175" cy="747713"/>
          </a:xfrm>
        </p:spPr>
        <p:txBody>
          <a:bodyPr/>
          <a:lstStyle/>
          <a:p>
            <a:r>
              <a:rPr lang="en-US" dirty="0"/>
              <a:t>PROSPECTOR study design</a:t>
            </a:r>
          </a:p>
        </p:txBody>
      </p:sp>
      <p:sp>
        <p:nvSpPr>
          <p:cNvPr id="4" name="Footer Placeholder 3">
            <a:extLst>
              <a:ext uri="{FF2B5EF4-FFF2-40B4-BE49-F238E27FC236}">
                <a16:creationId xmlns:a16="http://schemas.microsoft.com/office/drawing/2014/main" id="{DA916795-E3C1-AA8C-01C0-988012E6DCB6}"/>
              </a:ext>
            </a:extLst>
          </p:cNvPr>
          <p:cNvSpPr>
            <a:spLocks noGrp="1"/>
          </p:cNvSpPr>
          <p:nvPr>
            <p:ph type="ftr" sz="quarter" idx="10"/>
          </p:nvPr>
        </p:nvSpPr>
        <p:spPr>
          <a:xfrm>
            <a:off x="442913" y="6040743"/>
            <a:ext cx="11214098" cy="501649"/>
          </a:xfrm>
        </p:spPr>
        <p:txBody>
          <a:bodyPr/>
          <a:lstStyle/>
          <a:p>
            <a:r>
              <a:rPr lang="en-US" dirty="0"/>
              <a:t>ddPCR, droplet digital polymerase chain reaction; ARUP, Associated Regional and University Pathologists; EU, European Union; GCN, gene copy number; HaT, hereditary alpha-tryptasemia; </a:t>
            </a:r>
            <a:br>
              <a:rPr lang="en-US" dirty="0"/>
            </a:br>
            <a:r>
              <a:rPr lang="en-US" dirty="0"/>
              <a:t>LoD, limit of detection; MCA, mast cell activation; PB, peripheral blood; REMA, </a:t>
            </a:r>
            <a:r>
              <a:rPr lang="es-ES" dirty="0"/>
              <a:t>Red Española de Mastocitosis </a:t>
            </a:r>
            <a:r>
              <a:rPr lang="en-US" dirty="0"/>
              <a:t>(The Clinical Reference Center for the Spanish Network on Mastocytosis); </a:t>
            </a:r>
            <a:br>
              <a:rPr lang="en-US" dirty="0"/>
            </a:br>
            <a:r>
              <a:rPr lang="es-ES" i="1" dirty="0"/>
              <a:t>TPSAB1</a:t>
            </a:r>
            <a:r>
              <a:rPr lang="es-ES" dirty="0"/>
              <a:t>, tryptase alpha/beta 1; USA, United States of America.</a:t>
            </a:r>
            <a:r>
              <a:rPr lang="en-US" dirty="0"/>
              <a:t> </a:t>
            </a:r>
          </a:p>
        </p:txBody>
      </p:sp>
      <p:sp>
        <p:nvSpPr>
          <p:cNvPr id="2" name="Content Placeholder 1">
            <a:extLst>
              <a:ext uri="{FF2B5EF4-FFF2-40B4-BE49-F238E27FC236}">
                <a16:creationId xmlns:a16="http://schemas.microsoft.com/office/drawing/2014/main" id="{4557EECF-16A2-2598-CC60-79AF765D1035}"/>
              </a:ext>
            </a:extLst>
          </p:cNvPr>
          <p:cNvSpPr>
            <a:spLocks noGrp="1"/>
          </p:cNvSpPr>
          <p:nvPr>
            <p:ph sz="quarter" idx="4294967295"/>
          </p:nvPr>
        </p:nvSpPr>
        <p:spPr>
          <a:xfrm>
            <a:off x="689291" y="1192213"/>
            <a:ext cx="9577387" cy="379412"/>
          </a:xfrm>
          <a:prstGeom prst="rect">
            <a:avLst/>
          </a:prstGeom>
        </p:spPr>
        <p:txBody>
          <a:bodyPr lIns="0"/>
          <a:lstStyle/>
          <a:p>
            <a:pPr marL="0" indent="0">
              <a:buNone/>
            </a:pPr>
            <a:r>
              <a:rPr kumimoji="0" lang="en-US" sz="1800" b="1" i="0" u="none" strike="noStrike" kern="1200" cap="none" spc="0" normalizeH="0" baseline="0" noProof="0" dirty="0">
                <a:ln>
                  <a:noFill/>
                </a:ln>
                <a:solidFill>
                  <a:srgbClr val="00263D"/>
                </a:solidFill>
                <a:effectLst/>
                <a:uLnTx/>
                <a:uFillTx/>
                <a:latin typeface="Arial"/>
                <a:ea typeface="+mn-ea"/>
                <a:cs typeface="+mn-cs"/>
              </a:rPr>
              <a:t>Prospective, multicenter (USA &amp; EU), non-interventional </a:t>
            </a:r>
            <a:r>
              <a:rPr kumimoji="0" lang="en-US" sz="1800" b="1" i="1" u="none" strike="noStrike" kern="1200" cap="none" spc="0" normalizeH="0" baseline="0" noProof="0" dirty="0">
                <a:ln>
                  <a:noFill/>
                </a:ln>
                <a:solidFill>
                  <a:srgbClr val="00263D"/>
                </a:solidFill>
                <a:effectLst/>
                <a:uLnTx/>
                <a:uFillTx/>
                <a:latin typeface="Arial"/>
                <a:ea typeface="+mn-ea"/>
                <a:cs typeface="+mn-cs"/>
              </a:rPr>
              <a:t>KIT</a:t>
            </a:r>
            <a:r>
              <a:rPr kumimoji="0" lang="en-US" sz="1800" b="1" i="0" u="none" strike="noStrike" kern="1200" cap="none" spc="0" normalizeH="0" baseline="0" noProof="0" dirty="0">
                <a:ln>
                  <a:noFill/>
                </a:ln>
                <a:solidFill>
                  <a:srgbClr val="00263D"/>
                </a:solidFill>
                <a:effectLst/>
                <a:uLnTx/>
                <a:uFillTx/>
                <a:latin typeface="Arial"/>
                <a:ea typeface="+mn-ea"/>
                <a:cs typeface="+mn-cs"/>
              </a:rPr>
              <a:t> D816V screening study</a:t>
            </a:r>
          </a:p>
          <a:p>
            <a:pPr marL="0" indent="0">
              <a:buNone/>
            </a:pPr>
            <a:endParaRPr lang="en-US" dirty="0"/>
          </a:p>
        </p:txBody>
      </p:sp>
      <p:sp>
        <p:nvSpPr>
          <p:cNvPr id="7" name="TextBox 6">
            <a:extLst>
              <a:ext uri="{FF2B5EF4-FFF2-40B4-BE49-F238E27FC236}">
                <a16:creationId xmlns:a16="http://schemas.microsoft.com/office/drawing/2014/main" id="{A74F1808-0610-2C7F-AE3E-16FB563A7999}"/>
              </a:ext>
            </a:extLst>
          </p:cNvPr>
          <p:cNvSpPr txBox="1"/>
          <p:nvPr/>
        </p:nvSpPr>
        <p:spPr>
          <a:xfrm>
            <a:off x="468391" y="4902510"/>
            <a:ext cx="11280697" cy="938708"/>
          </a:xfrm>
          <a:prstGeom prst="rect">
            <a:avLst/>
          </a:prstGeom>
          <a:noFill/>
        </p:spPr>
        <p:txBody>
          <a:bodyPr wrap="square" lIns="0" tIns="45715" rIns="0" bIns="45715" rtlCol="0">
            <a:spAutoFit/>
          </a:bodyPr>
          <a:lstStyle/>
          <a:p>
            <a:pPr marL="228600" marR="0" lvl="0" indent="-228600" algn="l" defTabSz="609321" rtl="0" eaLnBrk="1" fontAlgn="auto" latinLnBrk="0" hangingPunct="1">
              <a:lnSpc>
                <a:spcPct val="100000"/>
              </a:lnSpc>
              <a:spcBef>
                <a:spcPct val="0"/>
              </a:spcBef>
              <a:spcAft>
                <a:spcPts val="300"/>
              </a:spcAft>
              <a:buClr>
                <a:schemeClr val="tx1"/>
              </a:buClr>
              <a:buSzTx/>
              <a:buFont typeface="Arial" panose="020B0604020202020204" pitchFamily="34" charset="0"/>
              <a:buChar char="•"/>
              <a:tabLst/>
              <a:defRPr/>
            </a:pPr>
            <a:r>
              <a:rPr kumimoji="0" lang="en-US" sz="1600" b="0" i="1" u="none" strike="noStrike" kern="1200" cap="none" spc="0" normalizeH="0" baseline="0" noProof="0" dirty="0">
                <a:ln>
                  <a:noFill/>
                </a:ln>
                <a:solidFill>
                  <a:schemeClr val="dk1"/>
                </a:solidFill>
                <a:effectLst/>
                <a:uLnTx/>
                <a:uFillTx/>
                <a:latin typeface="Arial"/>
                <a:ea typeface="+mn-ea"/>
                <a:cs typeface="+mn-cs"/>
              </a:rPr>
              <a:t>KIT</a:t>
            </a:r>
            <a:r>
              <a:rPr kumimoji="0" lang="en-US" sz="1600" b="0" i="0" u="none" strike="noStrike" kern="1200" cap="none" spc="0" normalizeH="0" baseline="0" noProof="0" dirty="0">
                <a:ln>
                  <a:noFill/>
                </a:ln>
                <a:solidFill>
                  <a:schemeClr val="dk1"/>
                </a:solidFill>
                <a:effectLst/>
                <a:uLnTx/>
                <a:uFillTx/>
                <a:latin typeface="Arial"/>
                <a:ea typeface="+mn-ea"/>
                <a:cs typeface="+mn-cs"/>
              </a:rPr>
              <a:t> D816V variant allele fraction in PB </a:t>
            </a:r>
          </a:p>
          <a:p>
            <a:pPr marL="228600" marR="0" lvl="0" indent="-228600" algn="l" defTabSz="609321" rtl="0" eaLnBrk="1" fontAlgn="auto" latinLnBrk="0" hangingPunct="1">
              <a:lnSpc>
                <a:spcPct val="100000"/>
              </a:lnSpc>
              <a:spcBef>
                <a:spcPct val="0"/>
              </a:spcBef>
              <a:spcAft>
                <a:spcPts val="300"/>
              </a:spcAft>
              <a:buClr>
                <a:schemeClr val="tx1"/>
              </a:buClr>
              <a:buSzTx/>
              <a:buFont typeface="Arial" panose="020B0604020202020204" pitchFamily="34" charset="0"/>
              <a:buChar char="•"/>
              <a:tabLst/>
              <a:defRPr/>
            </a:pPr>
            <a:r>
              <a:rPr kumimoji="0" lang="en-US" sz="1600" b="0" i="0" u="none" strike="noStrike" kern="1200" cap="none" spc="0" normalizeH="0" baseline="0" noProof="0" dirty="0">
                <a:ln>
                  <a:noFill/>
                </a:ln>
                <a:solidFill>
                  <a:schemeClr val="dk1"/>
                </a:solidFill>
                <a:effectLst/>
                <a:uLnTx/>
                <a:uFillTx/>
                <a:latin typeface="Arial"/>
                <a:ea typeface="+mn-ea"/>
                <a:cs typeface="+mn-cs"/>
              </a:rPr>
              <a:t>Prevalence of HaT, defined as the proportion of patients with an increased </a:t>
            </a:r>
            <a:r>
              <a:rPr kumimoji="0" lang="en-US" sz="1600" b="0" i="1" u="none" strike="noStrike" kern="1200" cap="none" spc="0" normalizeH="0" baseline="0" noProof="0" dirty="0">
                <a:ln>
                  <a:noFill/>
                </a:ln>
                <a:solidFill>
                  <a:schemeClr val="dk1"/>
                </a:solidFill>
                <a:effectLst/>
                <a:uLnTx/>
                <a:uFillTx/>
                <a:latin typeface="Arial"/>
                <a:ea typeface="+mn-ea"/>
                <a:cs typeface="+mn-cs"/>
              </a:rPr>
              <a:t>TPSAB1</a:t>
            </a:r>
            <a:r>
              <a:rPr kumimoji="0" lang="en-US" sz="1600" b="0" i="0" u="none" strike="noStrike" kern="1200" cap="none" spc="0" normalizeH="0" baseline="0" noProof="0" dirty="0">
                <a:ln>
                  <a:noFill/>
                </a:ln>
                <a:solidFill>
                  <a:schemeClr val="dk1"/>
                </a:solidFill>
                <a:effectLst/>
                <a:uLnTx/>
                <a:uFillTx/>
                <a:latin typeface="Arial"/>
                <a:ea typeface="+mn-ea"/>
                <a:cs typeface="+mn-cs"/>
              </a:rPr>
              <a:t> GCN encoding alpha-tryptase </a:t>
            </a:r>
          </a:p>
          <a:p>
            <a:pPr marL="228600" marR="0" lvl="0" indent="-228600" algn="l" defTabSz="609321" rtl="0" eaLnBrk="1" fontAlgn="auto" latinLnBrk="0" hangingPunct="1">
              <a:lnSpc>
                <a:spcPct val="100000"/>
              </a:lnSpc>
              <a:spcBef>
                <a:spcPct val="0"/>
              </a:spcBef>
              <a:spcAft>
                <a:spcPts val="300"/>
              </a:spcAft>
              <a:buClr>
                <a:schemeClr val="tx1"/>
              </a:buClr>
              <a:buSzTx/>
              <a:buFont typeface="Arial" panose="020B0604020202020204" pitchFamily="34" charset="0"/>
              <a:buChar char="•"/>
              <a:tabLst/>
              <a:defRPr/>
            </a:pPr>
            <a:r>
              <a:rPr kumimoji="0" lang="en-US" sz="1600" b="0" i="0" u="none" strike="noStrike" kern="1200" cap="none" spc="0" normalizeH="0" baseline="0" noProof="0" dirty="0">
                <a:ln>
                  <a:noFill/>
                </a:ln>
                <a:solidFill>
                  <a:schemeClr val="dk1"/>
                </a:solidFill>
                <a:effectLst/>
                <a:uLnTx/>
                <a:uFillTx/>
                <a:latin typeface="Arial"/>
                <a:ea typeface="+mn-ea"/>
                <a:cs typeface="+mn-cs"/>
              </a:rPr>
              <a:t>Relationship between </a:t>
            </a:r>
            <a:r>
              <a:rPr kumimoji="0" lang="en-US" sz="1600" b="0" i="1" u="none" strike="noStrike" kern="1200" cap="none" spc="0" normalizeH="0" baseline="0" noProof="0" dirty="0">
                <a:ln>
                  <a:noFill/>
                </a:ln>
                <a:solidFill>
                  <a:schemeClr val="dk1"/>
                </a:solidFill>
                <a:effectLst/>
                <a:uLnTx/>
                <a:uFillTx/>
                <a:latin typeface="Arial"/>
                <a:ea typeface="+mn-ea"/>
                <a:cs typeface="+mn-cs"/>
              </a:rPr>
              <a:t>KIT</a:t>
            </a:r>
            <a:r>
              <a:rPr kumimoji="0" lang="en-US" sz="1600" b="0" i="0" u="none" strike="noStrike" kern="1200" cap="none" spc="0" normalizeH="0" baseline="0" noProof="0" dirty="0">
                <a:ln>
                  <a:noFill/>
                </a:ln>
                <a:solidFill>
                  <a:schemeClr val="dk1"/>
                </a:solidFill>
                <a:effectLst/>
                <a:uLnTx/>
                <a:uFillTx/>
                <a:latin typeface="Arial"/>
                <a:ea typeface="+mn-ea"/>
                <a:cs typeface="+mn-cs"/>
              </a:rPr>
              <a:t> D816V in PB and REMA score, other MCA clinical parameters, or HaT diagnosis</a:t>
            </a:r>
          </a:p>
        </p:txBody>
      </p:sp>
      <p:grpSp>
        <p:nvGrpSpPr>
          <p:cNvPr id="13" name="Group 12">
            <a:extLst>
              <a:ext uri="{FF2B5EF4-FFF2-40B4-BE49-F238E27FC236}">
                <a16:creationId xmlns:a16="http://schemas.microsoft.com/office/drawing/2014/main" id="{D2FA0312-63F3-2EEF-DE55-6398728A5EFC}"/>
              </a:ext>
            </a:extLst>
          </p:cNvPr>
          <p:cNvGrpSpPr/>
          <p:nvPr/>
        </p:nvGrpSpPr>
        <p:grpSpPr>
          <a:xfrm>
            <a:off x="689291" y="1693564"/>
            <a:ext cx="10813419" cy="3007754"/>
            <a:chOff x="442913" y="1604664"/>
            <a:chExt cx="10813419" cy="3007754"/>
          </a:xfrm>
        </p:grpSpPr>
        <p:sp>
          <p:nvSpPr>
            <p:cNvPr id="5" name="Rectangle: Rounded Corners 4">
              <a:extLst>
                <a:ext uri="{FF2B5EF4-FFF2-40B4-BE49-F238E27FC236}">
                  <a16:creationId xmlns:a16="http://schemas.microsoft.com/office/drawing/2014/main" id="{C63C0ABC-2721-7814-C32A-D9A7568F13DC}"/>
                </a:ext>
              </a:extLst>
            </p:cNvPr>
            <p:cNvSpPr>
              <a:spLocks noChangeAspect="1"/>
            </p:cNvSpPr>
            <p:nvPr/>
          </p:nvSpPr>
          <p:spPr>
            <a:xfrm>
              <a:off x="4557713" y="1604664"/>
              <a:ext cx="6693408" cy="1794640"/>
            </a:xfrm>
            <a:prstGeom prst="roundRect">
              <a:avLst>
                <a:gd name="adj" fmla="val 11890"/>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60920" rIns="0" bIns="60920" numCol="1" spcCol="0" rtlCol="0" fromWordArt="0" anchor="ctr" anchorCtr="0" forceAA="0" compatLnSpc="1">
              <a:prstTxWarp prst="textNoShape">
                <a:avLst/>
              </a:prstTxWarp>
              <a:noAutofit/>
            </a:bodyPr>
            <a:lstStyle/>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p:txBody>
        </p:sp>
        <p:sp>
          <p:nvSpPr>
            <p:cNvPr id="9" name="Content Placeholder 20">
              <a:extLst>
                <a:ext uri="{FF2B5EF4-FFF2-40B4-BE49-F238E27FC236}">
                  <a16:creationId xmlns:a16="http://schemas.microsoft.com/office/drawing/2014/main" id="{694EF0F8-4F80-748B-DF9E-3577B5E8E8F9}"/>
                </a:ext>
              </a:extLst>
            </p:cNvPr>
            <p:cNvSpPr txBox="1">
              <a:spLocks/>
            </p:cNvSpPr>
            <p:nvPr/>
          </p:nvSpPr>
          <p:spPr>
            <a:xfrm>
              <a:off x="442913" y="3640654"/>
              <a:ext cx="10808208" cy="457200"/>
            </a:xfrm>
            <a:prstGeom prst="roundRect">
              <a:avLst/>
            </a:prstGeom>
            <a:solidFill>
              <a:srgbClr val="113468"/>
            </a:solidFill>
            <a:ln w="12700">
              <a:noFill/>
            </a:ln>
            <a:effectLst/>
          </p:spPr>
          <p:txBody>
            <a:bodyPr vert="horz" wrap="square" lIns="91424" tIns="45712" rIns="91424" bIns="45712" rtlCol="0" anchor="ctr">
              <a:noAutofit/>
            </a:bodyPr>
            <a:lstStyle>
              <a:lvl1pPr marL="228600" indent="-228600" algn="l" defTabSz="457142" rtl="0" eaLnBrk="1" latinLnBrk="0" hangingPunct="1">
                <a:lnSpc>
                  <a:spcPct val="120000"/>
                </a:lnSpc>
                <a:spcBef>
                  <a:spcPts val="500"/>
                </a:spcBef>
                <a:buFont typeface="Arial" charset="0"/>
                <a:buChar char="•"/>
                <a:defRPr sz="1200" b="0" i="0" kern="1200" spc="30" baseline="0">
                  <a:solidFill>
                    <a:schemeClr val="tx1"/>
                  </a:solidFill>
                  <a:latin typeface="Helvetica" charset="0"/>
                  <a:ea typeface="Helvetica" charset="0"/>
                  <a:cs typeface="Helvetica" charset="0"/>
                </a:defRPr>
              </a:lvl1pPr>
              <a:lvl2pPr marL="457200" indent="-228570" algn="l" defTabSz="228570" rtl="0" eaLnBrk="1" latinLnBrk="0" hangingPunct="1">
                <a:spcBef>
                  <a:spcPts val="500"/>
                </a:spcBef>
                <a:buFont typeface="Arial"/>
                <a:buChar char="–"/>
                <a:defRPr sz="1000" b="0" i="0" kern="1200" spc="30">
                  <a:solidFill>
                    <a:schemeClr val="tx1"/>
                  </a:solidFill>
                  <a:latin typeface="Helvetica" charset="0"/>
                  <a:ea typeface="Helvetica" charset="0"/>
                  <a:cs typeface="Helvetica" charset="0"/>
                </a:defRPr>
              </a:lvl2pPr>
              <a:lvl3pPr marL="6858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3pPr>
              <a:lvl4pPr marL="9144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4pPr>
              <a:lvl5pPr marL="1143000" indent="-228570" algn="l" defTabSz="457142" rtl="0" eaLnBrk="1" latinLnBrk="0" hangingPunct="1">
                <a:spcBef>
                  <a:spcPts val="0"/>
                </a:spcBef>
                <a:buFont typeface="Arial"/>
                <a:buChar char="»"/>
                <a:defRPr sz="1000" b="0" i="0" kern="1200" spc="30">
                  <a:solidFill>
                    <a:schemeClr val="tx1"/>
                  </a:solidFill>
                  <a:latin typeface="Helvetica" charset="0"/>
                  <a:ea typeface="Helvetica" charset="0"/>
                  <a:cs typeface="Helvetica" charset="0"/>
                </a:defRPr>
              </a:lvl5pPr>
              <a:lvl6pPr marL="2514285" indent="-228570" algn="l" defTabSz="457142" rtl="0" eaLnBrk="1" latinLnBrk="0" hangingPunct="1">
                <a:spcBef>
                  <a:spcPct val="20000"/>
                </a:spcBef>
                <a:buFont typeface="Arial"/>
                <a:buChar char="•"/>
                <a:defRPr sz="2000" kern="1200">
                  <a:solidFill>
                    <a:schemeClr val="tx1"/>
                  </a:solidFill>
                  <a:latin typeface="+mn-lt"/>
                  <a:ea typeface="+mn-ea"/>
                  <a:cs typeface="+mn-cs"/>
                </a:defRPr>
              </a:lvl6pPr>
              <a:lvl7pPr marL="2971430" indent="-228570" algn="l" defTabSz="457142" rtl="0" eaLnBrk="1" latinLnBrk="0" hangingPunct="1">
                <a:spcBef>
                  <a:spcPct val="20000"/>
                </a:spcBef>
                <a:buFont typeface="Arial"/>
                <a:buChar char="•"/>
                <a:defRPr sz="2000" kern="1200">
                  <a:solidFill>
                    <a:schemeClr val="tx1"/>
                  </a:solidFill>
                  <a:latin typeface="+mn-lt"/>
                  <a:ea typeface="+mn-ea"/>
                  <a:cs typeface="+mn-cs"/>
                </a:defRPr>
              </a:lvl7pPr>
              <a:lvl8pPr marL="3428573" indent="-228570" algn="l" defTabSz="457142" rtl="0" eaLnBrk="1" latinLnBrk="0" hangingPunct="1">
                <a:spcBef>
                  <a:spcPct val="20000"/>
                </a:spcBef>
                <a:buFont typeface="Arial"/>
                <a:buChar char="•"/>
                <a:defRPr sz="2000" kern="1200">
                  <a:solidFill>
                    <a:schemeClr val="tx1"/>
                  </a:solidFill>
                  <a:latin typeface="+mn-lt"/>
                  <a:ea typeface="+mn-ea"/>
                  <a:cs typeface="+mn-cs"/>
                </a:defRPr>
              </a:lvl8pPr>
              <a:lvl9pPr marL="3885715" indent="-228570" algn="l" defTabSz="457142"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ctr" defTabSz="457051" rtl="0" eaLnBrk="1" fontAlgn="auto" latinLnBrk="0" hangingPunct="1">
                <a:lnSpc>
                  <a:spcPct val="100000"/>
                </a:lnSpc>
                <a:spcBef>
                  <a:spcPts val="0"/>
                </a:spcBef>
                <a:spcAft>
                  <a:spcPts val="0"/>
                </a:spcAft>
                <a:buClr>
                  <a:srgbClr val="B8D87A"/>
                </a:buClr>
                <a:buSzTx/>
                <a:buFont typeface="Arial" charset="0"/>
                <a:buNone/>
                <a:tabLst/>
                <a:defRPr/>
              </a:pPr>
              <a:r>
                <a:rPr kumimoji="0" lang="en-US" sz="1800" b="1" i="0" u="none" strike="noStrike" kern="1200" cap="none" spc="31" normalizeH="0" baseline="0" noProof="0" dirty="0">
                  <a:ln>
                    <a:noFill/>
                  </a:ln>
                  <a:solidFill>
                    <a:srgbClr val="FFFFFF"/>
                  </a:solidFill>
                  <a:effectLst/>
                  <a:uLnTx/>
                  <a:uFillTx/>
                  <a:latin typeface="Arial"/>
                  <a:cs typeface="Arial" panose="020B0604020202020204" pitchFamily="34" charset="0"/>
                </a:rPr>
                <a:t>Primary endpoint: Proportion of patients with </a:t>
              </a:r>
              <a:r>
                <a:rPr kumimoji="0" lang="en-US" sz="1800" b="1" i="1" u="none" strike="noStrike" kern="1200" cap="none" spc="31" normalizeH="0" baseline="0" noProof="0" dirty="0">
                  <a:ln>
                    <a:noFill/>
                  </a:ln>
                  <a:solidFill>
                    <a:srgbClr val="FFFFFF"/>
                  </a:solidFill>
                  <a:effectLst/>
                  <a:uLnTx/>
                  <a:uFillTx/>
                  <a:latin typeface="Arial"/>
                  <a:cs typeface="Arial" panose="020B0604020202020204" pitchFamily="34" charset="0"/>
                </a:rPr>
                <a:t>KIT</a:t>
              </a:r>
              <a:r>
                <a:rPr kumimoji="0" lang="en-US" sz="1800" b="1" i="0" u="none" strike="noStrike" kern="1200" cap="none" spc="31" normalizeH="0" baseline="0" noProof="0" dirty="0">
                  <a:ln>
                    <a:noFill/>
                  </a:ln>
                  <a:solidFill>
                    <a:srgbClr val="FFFFFF"/>
                  </a:solidFill>
                  <a:effectLst/>
                  <a:uLnTx/>
                  <a:uFillTx/>
                  <a:latin typeface="Arial"/>
                  <a:cs typeface="Arial" panose="020B0604020202020204" pitchFamily="34" charset="0"/>
                </a:rPr>
                <a:t> D816V mutation in PB</a:t>
              </a:r>
            </a:p>
          </p:txBody>
        </p:sp>
        <p:sp>
          <p:nvSpPr>
            <p:cNvPr id="10" name="Rectangle: Rounded Corners 9">
              <a:extLst>
                <a:ext uri="{FF2B5EF4-FFF2-40B4-BE49-F238E27FC236}">
                  <a16:creationId xmlns:a16="http://schemas.microsoft.com/office/drawing/2014/main" id="{987096FB-A6C2-62A7-87D8-F1B9B4833659}"/>
                </a:ext>
              </a:extLst>
            </p:cNvPr>
            <p:cNvSpPr>
              <a:spLocks noChangeAspect="1"/>
            </p:cNvSpPr>
            <p:nvPr/>
          </p:nvSpPr>
          <p:spPr>
            <a:xfrm>
              <a:off x="442914" y="1614189"/>
              <a:ext cx="2238106" cy="1460461"/>
            </a:xfrm>
            <a:prstGeom prst="roundRect">
              <a:avLst>
                <a:gd name="adj" fmla="val 8841"/>
              </a:avLst>
            </a:prstGeom>
            <a:solidFill>
              <a:schemeClr val="bg1">
                <a:lumMod val="95000"/>
              </a:schemeClr>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60920" rIns="0" bIns="60920" numCol="1" spcCol="0" rtlCol="0" fromWordArt="0" anchor="ctr" anchorCtr="0" forceAA="0" compatLnSpc="1">
              <a:prstTxWarp prst="textNoShape">
                <a:avLst/>
              </a:prstTxWarp>
              <a:noAutofit/>
            </a:bodyPr>
            <a:lstStyle/>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a:p>
              <a:pPr marL="0" marR="0" lvl="0" indent="0" algn="ctr" defTabSz="609194"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27" normalizeH="0" baseline="0" noProof="0" dirty="0">
                <a:ln>
                  <a:noFill/>
                </a:ln>
                <a:solidFill>
                  <a:srgbClr val="00263D"/>
                </a:solidFill>
                <a:effectLst/>
                <a:uLnTx/>
                <a:uFillTx/>
                <a:latin typeface="Arial"/>
                <a:ea typeface="Helvetica" charset="0"/>
                <a:cs typeface="Arial" panose="020B0604020202020204" pitchFamily="34" charset="0"/>
              </a:endParaRPr>
            </a:p>
          </p:txBody>
        </p:sp>
        <p:sp>
          <p:nvSpPr>
            <p:cNvPr id="11" name="TextBox 10">
              <a:extLst>
                <a:ext uri="{FF2B5EF4-FFF2-40B4-BE49-F238E27FC236}">
                  <a16:creationId xmlns:a16="http://schemas.microsoft.com/office/drawing/2014/main" id="{8BC3A30D-9778-90CC-4B12-E541B438F86C}"/>
                </a:ext>
              </a:extLst>
            </p:cNvPr>
            <p:cNvSpPr txBox="1"/>
            <p:nvPr/>
          </p:nvSpPr>
          <p:spPr>
            <a:xfrm>
              <a:off x="2767010" y="1919108"/>
              <a:ext cx="1309974" cy="43088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effectLst/>
                  <a:uLnTx/>
                  <a:uFillTx/>
                  <a:latin typeface="Arial"/>
                  <a:ea typeface="+mn-ea"/>
                  <a:cs typeface="+mn-cs"/>
                </a:rPr>
                <a:t>Informed consent,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a:rPr>
                <a:t>m</a:t>
              </a:r>
              <a:r>
                <a:rPr kumimoji="0" lang="en-US" sz="1100" b="0" i="0" u="none" strike="noStrike" kern="1200" cap="none" spc="0" normalizeH="0" baseline="0" noProof="0" dirty="0">
                  <a:ln>
                    <a:noFill/>
                  </a:ln>
                  <a:effectLst/>
                  <a:uLnTx/>
                  <a:uFillTx/>
                  <a:latin typeface="Arial"/>
                  <a:ea typeface="+mn-ea"/>
                  <a:cs typeface="+mn-cs"/>
                </a:rPr>
                <a:t>edical history</a:t>
              </a:r>
            </a:p>
          </p:txBody>
        </p:sp>
        <p:sp>
          <p:nvSpPr>
            <p:cNvPr id="12" name="TextBox 11">
              <a:extLst>
                <a:ext uri="{FF2B5EF4-FFF2-40B4-BE49-F238E27FC236}">
                  <a16:creationId xmlns:a16="http://schemas.microsoft.com/office/drawing/2014/main" id="{1E09B650-DD3F-E16D-77B2-5574A2B86657}"/>
                </a:ext>
              </a:extLst>
            </p:cNvPr>
            <p:cNvSpPr txBox="1"/>
            <p:nvPr/>
          </p:nvSpPr>
          <p:spPr>
            <a:xfrm>
              <a:off x="4645356" y="1690653"/>
              <a:ext cx="5487202" cy="178510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sng" strike="noStrike" kern="1200" cap="none" spc="0" normalizeH="0" baseline="0" noProof="0" dirty="0">
                  <a:ln>
                    <a:noFill/>
                  </a:ln>
                  <a:effectLst/>
                  <a:uLnTx/>
                  <a:uFillTx/>
                  <a:latin typeface="Arial"/>
                  <a:ea typeface="+mn-ea"/>
                  <a:cs typeface="+mn-cs"/>
                </a:rPr>
                <a:t>Collect samples – Single visit: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effectLst/>
                  <a:uLnTx/>
                  <a:uFillTx/>
                  <a:latin typeface="Arial"/>
                  <a:ea typeface="+mn-ea"/>
                  <a:cs typeface="+mn-cs"/>
                </a:rPr>
                <a:t>Peripheral blood (PB)</a:t>
              </a:r>
              <a:br>
                <a:rPr kumimoji="0" lang="en-US" sz="1600" b="0" i="0" u="none" strike="noStrike" kern="1200" cap="none" spc="0" normalizeH="0" baseline="0" noProof="0" dirty="0">
                  <a:ln>
                    <a:noFill/>
                  </a:ln>
                  <a:effectLst/>
                  <a:uLnTx/>
                  <a:uFillTx/>
                  <a:latin typeface="Arial"/>
                  <a:ea typeface="+mn-ea"/>
                  <a:cs typeface="+mn-cs"/>
                </a:rPr>
              </a:br>
              <a:r>
                <a:rPr kumimoji="0" lang="en-US" sz="1600" b="0" i="0" u="none" strike="noStrike" kern="1200" cap="none" spc="0" normalizeH="0" baseline="0" noProof="0" dirty="0">
                  <a:ln>
                    <a:noFill/>
                  </a:ln>
                  <a:effectLst/>
                  <a:uLnTx/>
                  <a:uFillTx/>
                  <a:latin typeface="Arial"/>
                  <a:ea typeface="+mn-ea"/>
                  <a:cs typeface="+mn-cs"/>
                </a:rPr>
                <a:t>(D816V by ddPCR [LoD 0.03%]; basal serum tryptase; ARUP Labs)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effectLst/>
                  <a:uLnTx/>
                  <a:uFillTx/>
                  <a:latin typeface="Arial"/>
                  <a:ea typeface="+mn-ea"/>
                  <a:cs typeface="+mn-cs"/>
                </a:rPr>
                <a:t>Buccal Swab (</a:t>
              </a:r>
              <a:r>
                <a:rPr kumimoji="0" lang="en-US" sz="1600" b="0" i="1" u="none" strike="noStrike" kern="1200" cap="none" spc="0" normalizeH="0" baseline="0" noProof="0" dirty="0">
                  <a:ln>
                    <a:noFill/>
                  </a:ln>
                  <a:effectLst/>
                  <a:uLnTx/>
                  <a:uFillTx/>
                  <a:latin typeface="Arial"/>
                  <a:ea typeface="+mn-ea"/>
                  <a:cs typeface="+mn-cs"/>
                </a:rPr>
                <a:t>TPSAB1</a:t>
              </a:r>
              <a:r>
                <a:rPr kumimoji="0" lang="en-US" sz="1600" b="0" i="0" u="none" strike="noStrike" kern="1200" cap="none" spc="0" normalizeH="0" baseline="0" noProof="0" dirty="0">
                  <a:ln>
                    <a:noFill/>
                  </a:ln>
                  <a:effectLst/>
                  <a:uLnTx/>
                  <a:uFillTx/>
                  <a:latin typeface="Arial"/>
                  <a:ea typeface="+mn-ea"/>
                  <a:cs typeface="+mn-cs"/>
                </a:rPr>
                <a:t> GCN; Gene by Gene)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00263D"/>
                </a:solidFill>
                <a:effectLst/>
                <a:uLnTx/>
                <a:uFillTx/>
                <a:latin typeface="Arial"/>
                <a:ea typeface="+mn-ea"/>
                <a:cs typeface="+mn-cs"/>
              </a:endParaRPr>
            </a:p>
          </p:txBody>
        </p:sp>
        <p:sp>
          <p:nvSpPr>
            <p:cNvPr id="15" name="TextBox 14">
              <a:extLst>
                <a:ext uri="{FF2B5EF4-FFF2-40B4-BE49-F238E27FC236}">
                  <a16:creationId xmlns:a16="http://schemas.microsoft.com/office/drawing/2014/main" id="{F74A0C9C-3C12-D6D4-5DDE-1B808B59A9A8}"/>
                </a:ext>
              </a:extLst>
            </p:cNvPr>
            <p:cNvSpPr txBox="1"/>
            <p:nvPr/>
          </p:nvSpPr>
          <p:spPr>
            <a:xfrm>
              <a:off x="506395" y="2276036"/>
              <a:ext cx="2182569" cy="738664"/>
            </a:xfrm>
            <a:prstGeom prst="rect">
              <a:avLst/>
            </a:prstGeom>
            <a:noFill/>
          </p:spPr>
          <p:txBody>
            <a:bodyPr wrap="square">
              <a:spAutoFit/>
            </a:bodyPr>
            <a:lstStyle/>
            <a:p>
              <a:pPr marL="0" marR="0" lvl="0" indent="0" algn="ctr" defTabSz="609194"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27" normalizeH="0" baseline="0" noProof="0" dirty="0">
                  <a:ln>
                    <a:noFill/>
                  </a:ln>
                  <a:effectLst/>
                  <a:uLnTx/>
                  <a:uFillTx/>
                  <a:latin typeface="Arial"/>
                  <a:ea typeface="Helvetica" charset="0"/>
                  <a:cs typeface="Arial" panose="020B0604020202020204" pitchFamily="34" charset="0"/>
                </a:rPr>
                <a:t>Patients with suspected mast cell activation</a:t>
              </a:r>
            </a:p>
            <a:p>
              <a:pPr marL="0" marR="0" lvl="0" indent="0" algn="ctr" defTabSz="609194"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27" normalizeH="0" baseline="0" noProof="0" dirty="0">
                  <a:ln>
                    <a:noFill/>
                  </a:ln>
                  <a:effectLst/>
                  <a:uLnTx/>
                  <a:uFillTx/>
                  <a:latin typeface="Arial"/>
                  <a:ea typeface="Helvetica" charset="0"/>
                  <a:cs typeface="Arial" panose="020B0604020202020204" pitchFamily="34" charset="0"/>
                </a:rPr>
                <a:t>N=381</a:t>
              </a:r>
            </a:p>
          </p:txBody>
        </p:sp>
        <p:pic>
          <p:nvPicPr>
            <p:cNvPr id="16" name="Graphic 15">
              <a:extLst>
                <a:ext uri="{FF2B5EF4-FFF2-40B4-BE49-F238E27FC236}">
                  <a16:creationId xmlns:a16="http://schemas.microsoft.com/office/drawing/2014/main" id="{1B34DFD4-3920-73F6-BA93-F846743BBB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29227" y="1631246"/>
              <a:ext cx="665479" cy="665479"/>
            </a:xfrm>
            <a:prstGeom prst="rect">
              <a:avLst/>
            </a:prstGeom>
          </p:spPr>
        </p:pic>
        <p:sp>
          <p:nvSpPr>
            <p:cNvPr id="17" name="Right Arrow 11">
              <a:extLst>
                <a:ext uri="{FF2B5EF4-FFF2-40B4-BE49-F238E27FC236}">
                  <a16:creationId xmlns:a16="http://schemas.microsoft.com/office/drawing/2014/main" id="{CE315CBB-E94C-AF1F-EE73-67759EC841A5}"/>
                </a:ext>
              </a:extLst>
            </p:cNvPr>
            <p:cNvSpPr/>
            <p:nvPr/>
          </p:nvSpPr>
          <p:spPr>
            <a:xfrm>
              <a:off x="2802018" y="2298625"/>
              <a:ext cx="1694448" cy="274320"/>
            </a:xfrm>
            <a:prstGeom prst="rightArrow">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a:ea typeface="+mn-ea"/>
                <a:cs typeface="+mn-cs"/>
              </a:endParaRPr>
            </a:p>
          </p:txBody>
        </p:sp>
        <p:sp>
          <p:nvSpPr>
            <p:cNvPr id="19" name="Rectangle: Rounded Corners 18">
              <a:extLst>
                <a:ext uri="{FF2B5EF4-FFF2-40B4-BE49-F238E27FC236}">
                  <a16:creationId xmlns:a16="http://schemas.microsoft.com/office/drawing/2014/main" id="{924F8A30-18DB-F2D5-127F-1F5360BF8D59}"/>
                </a:ext>
              </a:extLst>
            </p:cNvPr>
            <p:cNvSpPr/>
            <p:nvPr/>
          </p:nvSpPr>
          <p:spPr>
            <a:xfrm>
              <a:off x="452895" y="4155218"/>
              <a:ext cx="10803437" cy="457200"/>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121867" tIns="60933" rIns="121867" bIns="60933" numCol="1" spcCol="0" rtlCol="0" fromWordArt="0" anchor="ctr" anchorCtr="0" forceAA="0" compatLnSpc="1">
              <a:prstTxWarp prst="textNoShape">
                <a:avLst/>
              </a:prstTxWarp>
              <a:noAutofit/>
            </a:bodyPr>
            <a:lstStyle/>
            <a:p>
              <a:pPr marL="0" marR="0" lvl="0" indent="0" algn="ctr" defTabSz="609321" rtl="0" eaLnBrk="1" fontAlgn="auto" latinLnBrk="0" hangingPunct="1">
                <a:lnSpc>
                  <a:spcPct val="100000"/>
                </a:lnSpc>
                <a:spcBef>
                  <a:spcPts val="0"/>
                </a:spcBef>
                <a:spcAft>
                  <a:spcPts val="0"/>
                </a:spcAft>
                <a:buClrTx/>
                <a:buSzTx/>
                <a:buFontTx/>
                <a:buNone/>
                <a:tabLst/>
                <a:defRPr/>
              </a:pPr>
              <a:r>
                <a:rPr kumimoji="0" lang="en-US" sz="1900" i="0" u="none" strike="noStrike" kern="1200" cap="none" spc="0" normalizeH="0" baseline="0" noProof="0" dirty="0">
                  <a:ln>
                    <a:noFill/>
                  </a:ln>
                  <a:solidFill>
                    <a:srgbClr val="FFFFFF"/>
                  </a:solidFill>
                  <a:effectLst/>
                  <a:uLnTx/>
                  <a:uFillTx/>
                  <a:latin typeface="Arial"/>
                  <a:ea typeface="+mn-ea"/>
                  <a:cs typeface="+mn-cs"/>
                </a:rPr>
                <a:t>Secondary endpoints</a:t>
              </a:r>
            </a:p>
          </p:txBody>
        </p:sp>
      </p:grpSp>
    </p:spTree>
    <p:extLst>
      <p:ext uri="{BB962C8B-B14F-4D97-AF65-F5344CB8AC3E}">
        <p14:creationId xmlns:p14="http://schemas.microsoft.com/office/powerpoint/2010/main" val="11307255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1EF9F-8D81-B02C-B446-A2F8D241AD50}"/>
              </a:ext>
            </a:extLst>
          </p:cNvPr>
          <p:cNvSpPr>
            <a:spLocks noGrp="1"/>
          </p:cNvSpPr>
          <p:nvPr>
            <p:ph type="title"/>
          </p:nvPr>
        </p:nvSpPr>
        <p:spPr>
          <a:xfrm>
            <a:off x="442913" y="301717"/>
            <a:ext cx="11306175" cy="747239"/>
          </a:xfrm>
        </p:spPr>
        <p:txBody>
          <a:bodyPr/>
          <a:lstStyle/>
          <a:p>
            <a:r>
              <a:rPr lang="en-US" dirty="0"/>
              <a:t>Disposition and demographics </a:t>
            </a:r>
          </a:p>
        </p:txBody>
      </p:sp>
      <p:graphicFrame>
        <p:nvGraphicFramePr>
          <p:cNvPr id="3" name="Table 2">
            <a:extLst>
              <a:ext uri="{FF2B5EF4-FFF2-40B4-BE49-F238E27FC236}">
                <a16:creationId xmlns:a16="http://schemas.microsoft.com/office/drawing/2014/main" id="{857A6272-342C-320B-9CC7-2BD77145193F}"/>
              </a:ext>
            </a:extLst>
          </p:cNvPr>
          <p:cNvGraphicFramePr>
            <a:graphicFrameLocks noGrp="1"/>
          </p:cNvGraphicFramePr>
          <p:nvPr>
            <p:extLst>
              <p:ext uri="{D42A27DB-BD31-4B8C-83A1-F6EECF244321}">
                <p14:modId xmlns:p14="http://schemas.microsoft.com/office/powerpoint/2010/main" val="2835790622"/>
              </p:ext>
            </p:extLst>
          </p:nvPr>
        </p:nvGraphicFramePr>
        <p:xfrm>
          <a:off x="5953560" y="1460500"/>
          <a:ext cx="5488494" cy="4823460"/>
        </p:xfrm>
        <a:graphic>
          <a:graphicData uri="http://schemas.openxmlformats.org/drawingml/2006/table">
            <a:tbl>
              <a:tblPr firstRow="1" bandRow="1">
                <a:tableStyleId>{5C22544A-7EE6-4342-B048-85BDC9FD1C3A}</a:tableStyleId>
              </a:tblPr>
              <a:tblGrid>
                <a:gridCol w="2288094">
                  <a:extLst>
                    <a:ext uri="{9D8B030D-6E8A-4147-A177-3AD203B41FA5}">
                      <a16:colId xmlns:a16="http://schemas.microsoft.com/office/drawing/2014/main" val="4263299806"/>
                    </a:ext>
                  </a:extLst>
                </a:gridCol>
                <a:gridCol w="3200400">
                  <a:extLst>
                    <a:ext uri="{9D8B030D-6E8A-4147-A177-3AD203B41FA5}">
                      <a16:colId xmlns:a16="http://schemas.microsoft.com/office/drawing/2014/main" val="1606424471"/>
                    </a:ext>
                  </a:extLst>
                </a:gridCol>
              </a:tblGrid>
              <a:tr h="274320">
                <a:tc>
                  <a:txBody>
                    <a:bodyPr/>
                    <a:lstStyle/>
                    <a:p>
                      <a:r>
                        <a:rPr lang="en-US" sz="1400" dirty="0"/>
                        <a:t>Parameters</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tc>
                  <a:txBody>
                    <a:bodyPr/>
                    <a:lstStyle/>
                    <a:p>
                      <a:pPr algn="ctr"/>
                      <a:r>
                        <a:rPr lang="en-US" sz="1400" dirty="0"/>
                        <a:t>All enrolled patients (N=381)</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tx2"/>
                    </a:solidFill>
                  </a:tcPr>
                </a:tc>
                <a:extLst>
                  <a:ext uri="{0D108BD9-81ED-4DB2-BD59-A6C34878D82A}">
                    <a16:rowId xmlns:a16="http://schemas.microsoft.com/office/drawing/2014/main" val="2456165351"/>
                  </a:ext>
                </a:extLst>
              </a:tr>
              <a:tr h="274320">
                <a:tc>
                  <a:txBody>
                    <a:bodyPr/>
                    <a:lstStyle/>
                    <a:p>
                      <a:r>
                        <a:rPr lang="en-US" sz="1400" b="1" dirty="0">
                          <a:solidFill>
                            <a:schemeClr val="tx2"/>
                          </a:solidFill>
                        </a:rPr>
                        <a:t>Age, years</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1400" dirty="0">
                        <a:solidFill>
                          <a:schemeClr val="tx2"/>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97074888"/>
                  </a:ext>
                </a:extLst>
              </a:tr>
              <a:tr h="274320">
                <a:tc>
                  <a:txBody>
                    <a:bodyPr/>
                    <a:lstStyle/>
                    <a:p>
                      <a:r>
                        <a:rPr lang="en-US" sz="1400" b="0" dirty="0">
                          <a:solidFill>
                            <a:schemeClr val="tx2"/>
                          </a:solidFill>
                        </a:rPr>
                        <a:t>Mean (SD)</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2"/>
                          </a:solidFill>
                        </a:rPr>
                        <a:t>53.7 (14.85)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83326004"/>
                  </a:ext>
                </a:extLst>
              </a:tr>
              <a:tr h="274320">
                <a:tc>
                  <a:txBody>
                    <a:bodyPr/>
                    <a:lstStyle/>
                    <a:p>
                      <a:r>
                        <a:rPr lang="en-US" sz="1400" dirty="0">
                          <a:solidFill>
                            <a:schemeClr val="tx2"/>
                          </a:solidFill>
                        </a:rPr>
                        <a:t>Median (min, max)</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2"/>
                          </a:solidFill>
                        </a:rPr>
                        <a:t>56.0 (18, 92)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187661333"/>
                  </a:ext>
                </a:extLst>
              </a:tr>
              <a:tr h="274320">
                <a:tc>
                  <a:txBody>
                    <a:bodyPr/>
                    <a:lstStyle/>
                    <a:p>
                      <a:r>
                        <a:rPr lang="en-US" sz="1400" b="1" dirty="0">
                          <a:solidFill>
                            <a:schemeClr val="tx2"/>
                          </a:solidFill>
                        </a:rPr>
                        <a:t>Gender, n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ctr"/>
                      <a:endParaRPr lang="en-US" sz="1400" dirty="0">
                        <a:solidFill>
                          <a:schemeClr val="tx2"/>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351464743"/>
                  </a:ext>
                </a:extLst>
              </a:tr>
              <a:tr h="274320">
                <a:tc>
                  <a:txBody>
                    <a:bodyPr/>
                    <a:lstStyle/>
                    <a:p>
                      <a:r>
                        <a:rPr lang="en-US" sz="1400" dirty="0">
                          <a:solidFill>
                            <a:schemeClr val="tx2"/>
                          </a:solidFill>
                        </a:rPr>
                        <a:t>Female</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2"/>
                          </a:solidFill>
                        </a:rPr>
                        <a:t>227 (59.6)</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518288180"/>
                  </a:ext>
                </a:extLst>
              </a:tr>
              <a:tr h="274320">
                <a:tc>
                  <a:txBody>
                    <a:bodyPr/>
                    <a:lstStyle/>
                    <a:p>
                      <a:r>
                        <a:rPr lang="en-US" sz="1400" dirty="0">
                          <a:solidFill>
                            <a:schemeClr val="tx2"/>
                          </a:solidFill>
                        </a:rPr>
                        <a:t>Male</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2"/>
                          </a:solidFill>
                        </a:rPr>
                        <a:t>154 (40.4)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92359822"/>
                  </a:ext>
                </a:extLst>
              </a:tr>
              <a:tr h="274320">
                <a:tc gridSpan="2">
                  <a:txBody>
                    <a:bodyPr/>
                    <a:lstStyle/>
                    <a:p>
                      <a:pPr marL="0" marR="0" lvl="0" indent="0" algn="l" defTabSz="609507" rtl="0" eaLnBrk="1" fontAlgn="auto" latinLnBrk="0" hangingPunct="1">
                        <a:lnSpc>
                          <a:spcPct val="100000"/>
                        </a:lnSpc>
                        <a:spcBef>
                          <a:spcPts val="0"/>
                        </a:spcBef>
                        <a:spcAft>
                          <a:spcPts val="0"/>
                        </a:spcAft>
                        <a:buClrTx/>
                        <a:buSzTx/>
                        <a:buFontTx/>
                        <a:buNone/>
                        <a:tabLst/>
                        <a:defRPr/>
                      </a:pPr>
                      <a:r>
                        <a:rPr lang="en-US" sz="1400" b="1" kern="1200" dirty="0">
                          <a:solidFill>
                            <a:schemeClr val="tx2"/>
                          </a:solidFill>
                          <a:latin typeface="+mn-lt"/>
                          <a:ea typeface="+mn-ea"/>
                          <a:cs typeface="+mn-cs"/>
                        </a:rPr>
                        <a:t>Race, n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hMerge="1">
                  <a:txBody>
                    <a:bodyPr/>
                    <a:lstStyle/>
                    <a:p>
                      <a:pPr algn="ctr"/>
                      <a:endParaRPr lang="en-US" sz="1200">
                        <a:solidFill>
                          <a:schemeClr val="tx2"/>
                        </a:solidFill>
                      </a:endParaRPr>
                    </a:p>
                  </a:txBody>
                  <a:tcPr anchor="ctr"/>
                </a:tc>
                <a:extLst>
                  <a:ext uri="{0D108BD9-81ED-4DB2-BD59-A6C34878D82A}">
                    <a16:rowId xmlns:a16="http://schemas.microsoft.com/office/drawing/2014/main" val="737276361"/>
                  </a:ext>
                </a:extLst>
              </a:tr>
              <a:tr h="274320">
                <a:tc>
                  <a:txBody>
                    <a:bodyPr/>
                    <a:lstStyle/>
                    <a:p>
                      <a:r>
                        <a:rPr lang="en-US" sz="1400" dirty="0">
                          <a:solidFill>
                            <a:schemeClr val="tx2"/>
                          </a:solidFill>
                        </a:rPr>
                        <a:t>White</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2"/>
                          </a:solidFill>
                        </a:rPr>
                        <a:t>295 (77.4)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89546319"/>
                  </a:ext>
                </a:extLst>
              </a:tr>
              <a:tr h="274320">
                <a:tc>
                  <a:txBody>
                    <a:bodyPr/>
                    <a:lstStyle/>
                    <a:p>
                      <a:r>
                        <a:rPr lang="en-US" sz="1400" dirty="0">
                          <a:solidFill>
                            <a:schemeClr val="tx2"/>
                          </a:solidFill>
                        </a:rPr>
                        <a:t>Other</a:t>
                      </a:r>
                      <a:r>
                        <a:rPr lang="en-US" sz="1400" baseline="30000" dirty="0">
                          <a:solidFill>
                            <a:schemeClr val="tx2"/>
                          </a:solidFill>
                        </a:rPr>
                        <a:t>a</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2"/>
                          </a:solidFill>
                        </a:rPr>
                        <a:t>8 (2.1)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850097991"/>
                  </a:ext>
                </a:extLst>
              </a:tr>
              <a:tr h="274320">
                <a:tc>
                  <a:txBody>
                    <a:bodyPr/>
                    <a:lstStyle/>
                    <a:p>
                      <a:r>
                        <a:rPr lang="en-US" sz="1400" dirty="0">
                          <a:solidFill>
                            <a:schemeClr val="tx2"/>
                          </a:solidFill>
                        </a:rPr>
                        <a:t>Not reported</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2"/>
                          </a:solidFill>
                        </a:rPr>
                        <a:t>64 (16.8)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117170647"/>
                  </a:ext>
                </a:extLst>
              </a:tr>
              <a:tr h="274320">
                <a:tc>
                  <a:txBody>
                    <a:bodyPr/>
                    <a:lstStyle/>
                    <a:p>
                      <a:r>
                        <a:rPr lang="en-US" sz="1400" dirty="0">
                          <a:solidFill>
                            <a:schemeClr val="tx2"/>
                          </a:solidFill>
                        </a:rPr>
                        <a:t>Unknown</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2"/>
                          </a:solidFill>
                        </a:rPr>
                        <a:t>14 (3.7)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435583581"/>
                  </a:ext>
                </a:extLst>
              </a:tr>
              <a:tr h="274320">
                <a:tc gridSpan="2">
                  <a:txBody>
                    <a:bodyPr/>
                    <a:lstStyle/>
                    <a:p>
                      <a:pPr marL="0" marR="0" lvl="0" indent="0" algn="l" defTabSz="609507" rtl="0" eaLnBrk="1" fontAlgn="auto" latinLnBrk="0" hangingPunct="1">
                        <a:lnSpc>
                          <a:spcPct val="100000"/>
                        </a:lnSpc>
                        <a:spcBef>
                          <a:spcPts val="0"/>
                        </a:spcBef>
                        <a:spcAft>
                          <a:spcPts val="0"/>
                        </a:spcAft>
                        <a:buClrTx/>
                        <a:buSzTx/>
                        <a:buFontTx/>
                        <a:buNone/>
                        <a:tabLst/>
                        <a:defRPr/>
                      </a:pPr>
                      <a:r>
                        <a:rPr lang="en-US" sz="1400" b="1" kern="1200" dirty="0">
                          <a:solidFill>
                            <a:schemeClr val="tx2"/>
                          </a:solidFill>
                          <a:latin typeface="+mn-lt"/>
                          <a:ea typeface="+mn-ea"/>
                          <a:cs typeface="+mn-cs"/>
                        </a:rPr>
                        <a:t>Region, n (%)</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a:endParaRPr lang="en-US" sz="1800" dirty="0">
                        <a:solidFill>
                          <a:schemeClr val="tx2"/>
                        </a:solidFill>
                      </a:endParaRPr>
                    </a:p>
                  </a:txBody>
                  <a:tcPr anchor="ctr"/>
                </a:tc>
                <a:extLst>
                  <a:ext uri="{0D108BD9-81ED-4DB2-BD59-A6C34878D82A}">
                    <a16:rowId xmlns:a16="http://schemas.microsoft.com/office/drawing/2014/main" val="663127902"/>
                  </a:ext>
                </a:extLst>
              </a:tr>
              <a:tr h="274320">
                <a:tc>
                  <a:txBody>
                    <a:bodyPr/>
                    <a:lstStyle/>
                    <a:p>
                      <a:r>
                        <a:rPr lang="en-US" sz="1400" dirty="0">
                          <a:solidFill>
                            <a:schemeClr val="tx2"/>
                          </a:solidFill>
                        </a:rPr>
                        <a:t>EU + UK</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400" dirty="0">
                          <a:solidFill>
                            <a:schemeClr val="tx2"/>
                          </a:solidFill>
                        </a:rPr>
                        <a:t>294 (77.2)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443679470"/>
                  </a:ext>
                </a:extLst>
              </a:tr>
              <a:tr h="274320">
                <a:tc>
                  <a:txBody>
                    <a:bodyPr/>
                    <a:lstStyle/>
                    <a:p>
                      <a:r>
                        <a:rPr lang="en-US" sz="1400" dirty="0">
                          <a:solidFill>
                            <a:schemeClr val="tx2"/>
                          </a:solidFill>
                        </a:rPr>
                        <a:t>US</a:t>
                      </a:r>
                    </a:p>
                  </a:txBody>
                  <a:tcPr marL="27432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tc>
                  <a:txBody>
                    <a:bodyPr/>
                    <a:lstStyle/>
                    <a:p>
                      <a:pPr algn="ctr"/>
                      <a:r>
                        <a:rPr lang="en-US" sz="1400" dirty="0">
                          <a:solidFill>
                            <a:schemeClr val="tx2"/>
                          </a:solidFill>
                        </a:rPr>
                        <a:t>87 (22.8)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2630792505"/>
                  </a:ext>
                </a:extLst>
              </a:tr>
              <a:tr h="0">
                <a:tc gridSpan="2">
                  <a:txBody>
                    <a:bodyPr/>
                    <a:lstStyle/>
                    <a:p>
                      <a:r>
                        <a:rPr lang="en-US" sz="1050" baseline="30000" dirty="0">
                          <a:solidFill>
                            <a:schemeClr val="tx2"/>
                          </a:solidFill>
                        </a:rPr>
                        <a:t>a</a:t>
                      </a:r>
                      <a:r>
                        <a:rPr lang="en-US" sz="1050" dirty="0">
                          <a:solidFill>
                            <a:schemeClr val="tx2"/>
                          </a:solidFill>
                        </a:rPr>
                        <a:t>Other n (%) includes Asian 1 (&lt;1), Black or African American 2 (&lt;1), </a:t>
                      </a:r>
                      <a:r>
                        <a:rPr lang="en-US" sz="1050" baseline="0" dirty="0">
                          <a:solidFill>
                            <a:schemeClr val="tx2"/>
                          </a:solidFill>
                        </a:rPr>
                        <a:t>and</a:t>
                      </a:r>
                      <a:r>
                        <a:rPr lang="en-US" sz="1050" dirty="0">
                          <a:solidFill>
                            <a:schemeClr val="tx2"/>
                          </a:solidFill>
                        </a:rPr>
                        <a:t> Multiple 2 (&lt;1).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a:endParaRPr lang="en-US" sz="1200">
                        <a:solidFill>
                          <a:schemeClr val="tx2"/>
                        </a:solidFill>
                      </a:endParaRPr>
                    </a:p>
                  </a:txBody>
                  <a:tcPr anchor="ctr"/>
                </a:tc>
                <a:extLst>
                  <a:ext uri="{0D108BD9-81ED-4DB2-BD59-A6C34878D82A}">
                    <a16:rowId xmlns:a16="http://schemas.microsoft.com/office/drawing/2014/main" val="3122040234"/>
                  </a:ext>
                </a:extLst>
              </a:tr>
            </a:tbl>
          </a:graphicData>
        </a:graphic>
      </p:graphicFrame>
      <p:grpSp>
        <p:nvGrpSpPr>
          <p:cNvPr id="5" name="Group 4">
            <a:extLst>
              <a:ext uri="{FF2B5EF4-FFF2-40B4-BE49-F238E27FC236}">
                <a16:creationId xmlns:a16="http://schemas.microsoft.com/office/drawing/2014/main" id="{A1821066-A375-A931-DB8E-AE8CC9C61A9A}"/>
              </a:ext>
            </a:extLst>
          </p:cNvPr>
          <p:cNvGrpSpPr/>
          <p:nvPr/>
        </p:nvGrpSpPr>
        <p:grpSpPr>
          <a:xfrm>
            <a:off x="704850" y="1460500"/>
            <a:ext cx="4275668" cy="4445441"/>
            <a:chOff x="1524000" y="1509345"/>
            <a:chExt cx="4275668" cy="4445441"/>
          </a:xfrm>
        </p:grpSpPr>
        <p:sp>
          <p:nvSpPr>
            <p:cNvPr id="7" name="Rectangle: Rounded Corners 6">
              <a:extLst>
                <a:ext uri="{FF2B5EF4-FFF2-40B4-BE49-F238E27FC236}">
                  <a16:creationId xmlns:a16="http://schemas.microsoft.com/office/drawing/2014/main" id="{5F0BA247-AB3C-819A-A5CA-79CBD0E4848A}"/>
                </a:ext>
              </a:extLst>
            </p:cNvPr>
            <p:cNvSpPr/>
            <p:nvPr/>
          </p:nvSpPr>
          <p:spPr>
            <a:xfrm>
              <a:off x="3117943" y="1509345"/>
              <a:ext cx="2681725" cy="339218"/>
            </a:xfrm>
            <a:prstGeom prst="roundRect">
              <a:avLst/>
            </a:prstGeom>
            <a:solidFill>
              <a:schemeClr val="accent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N=385 Screened</a:t>
              </a:r>
            </a:p>
          </p:txBody>
        </p:sp>
        <p:sp>
          <p:nvSpPr>
            <p:cNvPr id="11" name="TextBox 10">
              <a:extLst>
                <a:ext uri="{FF2B5EF4-FFF2-40B4-BE49-F238E27FC236}">
                  <a16:creationId xmlns:a16="http://schemas.microsoft.com/office/drawing/2014/main" id="{4CEE5536-78ED-A2F6-94B8-CEA132F7D20C}"/>
                </a:ext>
              </a:extLst>
            </p:cNvPr>
            <p:cNvSpPr txBox="1"/>
            <p:nvPr/>
          </p:nvSpPr>
          <p:spPr>
            <a:xfrm>
              <a:off x="3126929" y="5307800"/>
              <a:ext cx="2560320" cy="646986"/>
            </a:xfrm>
            <a:prstGeom prst="roundRect">
              <a:avLst/>
            </a:prstGeom>
            <a:solidFill>
              <a:schemeClr val="accent1">
                <a:lumMod val="20000"/>
                <a:lumOff val="80000"/>
              </a:schemeClr>
            </a:solidFill>
            <a:ln w="76200">
              <a:solidFill>
                <a:schemeClr val="accent1"/>
              </a:solidFill>
            </a:ln>
          </p:spPr>
          <p:txBody>
            <a:bodyPr wrap="square" rtlCol="0" anchor="ctr" anchorCtr="0">
              <a:noAutofit/>
            </a:bodyPr>
            <a:lstStyle/>
            <a:p>
              <a:pPr algn="ctr"/>
              <a:r>
                <a:rPr lang="en-US" sz="1600" dirty="0">
                  <a:latin typeface="Arial" panose="020B0604020202020204" pitchFamily="34" charset="0"/>
                  <a:cs typeface="Arial" panose="020B0604020202020204" pitchFamily="34" charset="0"/>
                </a:rPr>
                <a:t>n=379 (&gt;99%)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Completed study</a:t>
              </a:r>
            </a:p>
          </p:txBody>
        </p:sp>
        <p:cxnSp>
          <p:nvCxnSpPr>
            <p:cNvPr id="12" name="Straight Arrow Connector 11">
              <a:extLst>
                <a:ext uri="{FF2B5EF4-FFF2-40B4-BE49-F238E27FC236}">
                  <a16:creationId xmlns:a16="http://schemas.microsoft.com/office/drawing/2014/main" id="{B95606F8-7571-43B4-F49F-82261B52BC34}"/>
                </a:ext>
              </a:extLst>
            </p:cNvPr>
            <p:cNvCxnSpPr>
              <a:cxnSpLocks/>
            </p:cNvCxnSpPr>
            <p:nvPr/>
          </p:nvCxnSpPr>
          <p:spPr>
            <a:xfrm flipH="1">
              <a:off x="3769402" y="4112525"/>
              <a:ext cx="64008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Rounded Corners 14">
              <a:extLst>
                <a:ext uri="{FF2B5EF4-FFF2-40B4-BE49-F238E27FC236}">
                  <a16:creationId xmlns:a16="http://schemas.microsoft.com/office/drawing/2014/main" id="{353D82F2-A530-01E4-615B-2C39449A2159}"/>
                </a:ext>
              </a:extLst>
            </p:cNvPr>
            <p:cNvSpPr/>
            <p:nvPr/>
          </p:nvSpPr>
          <p:spPr>
            <a:xfrm>
              <a:off x="1524000" y="3860717"/>
              <a:ext cx="2258948" cy="548640"/>
            </a:xfrm>
            <a:prstGeom prst="roundRect">
              <a:avLst/>
            </a:prstGeom>
            <a:solidFill>
              <a:schemeClr val="accent1">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n=2 (&lt;1%) Discontinued (other)</a:t>
              </a:r>
            </a:p>
          </p:txBody>
        </p:sp>
        <p:cxnSp>
          <p:nvCxnSpPr>
            <p:cNvPr id="16" name="Straight Arrow Connector 15">
              <a:extLst>
                <a:ext uri="{FF2B5EF4-FFF2-40B4-BE49-F238E27FC236}">
                  <a16:creationId xmlns:a16="http://schemas.microsoft.com/office/drawing/2014/main" id="{3B0D65EC-8F84-1708-556F-FFADF8DCB785}"/>
                </a:ext>
              </a:extLst>
            </p:cNvPr>
            <p:cNvCxnSpPr>
              <a:cxnSpLocks/>
            </p:cNvCxnSpPr>
            <p:nvPr/>
          </p:nvCxnSpPr>
          <p:spPr>
            <a:xfrm>
              <a:off x="4409482" y="1847201"/>
              <a:ext cx="0" cy="435227"/>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2CA84843-7AE9-079B-1557-312B781C572D}"/>
                </a:ext>
              </a:extLst>
            </p:cNvPr>
            <p:cNvCxnSpPr>
              <a:cxnSpLocks/>
            </p:cNvCxnSpPr>
            <p:nvPr/>
          </p:nvCxnSpPr>
          <p:spPr>
            <a:xfrm>
              <a:off x="4409482" y="2701169"/>
              <a:ext cx="0" cy="2520022"/>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Rounded Corners 17">
              <a:extLst>
                <a:ext uri="{FF2B5EF4-FFF2-40B4-BE49-F238E27FC236}">
                  <a16:creationId xmlns:a16="http://schemas.microsoft.com/office/drawing/2014/main" id="{D4C2C061-8A64-9E99-3727-ACCE821A1A78}"/>
                </a:ext>
              </a:extLst>
            </p:cNvPr>
            <p:cNvSpPr/>
            <p:nvPr/>
          </p:nvSpPr>
          <p:spPr>
            <a:xfrm>
              <a:off x="3441793" y="2312857"/>
              <a:ext cx="1920240" cy="649417"/>
            </a:xfrm>
            <a:prstGeom prst="roundRect">
              <a:avLst/>
            </a:prstGeom>
            <a:solidFill>
              <a:schemeClr val="accent1">
                <a:lumMod val="60000"/>
                <a:lumOff val="4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N=381 </a:t>
              </a:r>
              <a:b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br>
              <a:r>
                <a:rPr kumimoji="0" lang="en-US" sz="1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Enrolled (22 sites) </a:t>
              </a:r>
            </a:p>
          </p:txBody>
        </p:sp>
      </p:grpSp>
    </p:spTree>
    <p:extLst>
      <p:ext uri="{BB962C8B-B14F-4D97-AF65-F5344CB8AC3E}">
        <p14:creationId xmlns:p14="http://schemas.microsoft.com/office/powerpoint/2010/main" val="351617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0D4C3-994C-5106-FA7F-95759D5A33A2}"/>
              </a:ext>
            </a:extLst>
          </p:cNvPr>
          <p:cNvSpPr>
            <a:spLocks noGrp="1"/>
          </p:cNvSpPr>
          <p:nvPr>
            <p:ph type="title"/>
          </p:nvPr>
        </p:nvSpPr>
        <p:spPr>
          <a:xfrm>
            <a:off x="442913" y="301717"/>
            <a:ext cx="11306175" cy="747239"/>
          </a:xfrm>
        </p:spPr>
        <p:txBody>
          <a:bodyPr/>
          <a:lstStyle/>
          <a:p>
            <a:r>
              <a:rPr lang="en-US" dirty="0"/>
              <a:t>Enrolled patients met ≥1 of the 3 inclusion criteria for </a:t>
            </a:r>
            <a:br>
              <a:rPr lang="en-US" dirty="0"/>
            </a:br>
            <a:r>
              <a:rPr lang="en-US" dirty="0"/>
              <a:t>systemic mast cell activation</a:t>
            </a:r>
          </a:p>
        </p:txBody>
      </p:sp>
      <p:sp>
        <p:nvSpPr>
          <p:cNvPr id="21" name="Footer Placeholder 2">
            <a:extLst>
              <a:ext uri="{FF2B5EF4-FFF2-40B4-BE49-F238E27FC236}">
                <a16:creationId xmlns:a16="http://schemas.microsoft.com/office/drawing/2014/main" id="{9A323955-A733-3F9D-420A-0429EEAEBAE1}"/>
              </a:ext>
            </a:extLst>
          </p:cNvPr>
          <p:cNvSpPr>
            <a:spLocks noGrp="1"/>
          </p:cNvSpPr>
          <p:nvPr>
            <p:ph type="ftr" sz="quarter" idx="10"/>
          </p:nvPr>
        </p:nvSpPr>
        <p:spPr>
          <a:xfrm>
            <a:off x="442913" y="6040743"/>
            <a:ext cx="11214098" cy="501649"/>
          </a:xfrm>
        </p:spPr>
        <p:txBody>
          <a:bodyPr/>
          <a:lstStyle/>
          <a:p>
            <a:r>
              <a:rPr lang="en-GB" baseline="30000" dirty="0"/>
              <a:t>a</a:t>
            </a:r>
            <a:r>
              <a:rPr lang="en-GB" dirty="0"/>
              <a:t>Involvement is characterized by skin (pruritus, uritcaria, flushing and angioedema), cardiovascular (tachycardia, syncope, and hypotension), gastrointestinal (diarrhea, nausea, vomiting, and gastrointestinal cramping) or respiratory/naso-ocular (wheezing, conjunctival injection, and nasal stuffiness).</a:t>
            </a:r>
          </a:p>
        </p:txBody>
      </p:sp>
      <p:graphicFrame>
        <p:nvGraphicFramePr>
          <p:cNvPr id="11" name="Table 10">
            <a:extLst>
              <a:ext uri="{FF2B5EF4-FFF2-40B4-BE49-F238E27FC236}">
                <a16:creationId xmlns:a16="http://schemas.microsoft.com/office/drawing/2014/main" id="{D014EF0D-E8DC-9A92-B3C5-179E0988DEE3}"/>
              </a:ext>
            </a:extLst>
          </p:cNvPr>
          <p:cNvGraphicFramePr>
            <a:graphicFrameLocks noGrp="1"/>
          </p:cNvGraphicFramePr>
          <p:nvPr>
            <p:extLst>
              <p:ext uri="{D42A27DB-BD31-4B8C-83A1-F6EECF244321}">
                <p14:modId xmlns:p14="http://schemas.microsoft.com/office/powerpoint/2010/main" val="892217918"/>
              </p:ext>
            </p:extLst>
          </p:nvPr>
        </p:nvGraphicFramePr>
        <p:xfrm>
          <a:off x="553456" y="1460500"/>
          <a:ext cx="4700501" cy="3276904"/>
        </p:xfrm>
        <a:graphic>
          <a:graphicData uri="http://schemas.openxmlformats.org/drawingml/2006/table">
            <a:tbl>
              <a:tblPr firstRow="1" bandRow="1">
                <a:tableStyleId>{5C22544A-7EE6-4342-B048-85BDC9FD1C3A}</a:tableStyleId>
              </a:tblPr>
              <a:tblGrid>
                <a:gridCol w="822960">
                  <a:extLst>
                    <a:ext uri="{9D8B030D-6E8A-4147-A177-3AD203B41FA5}">
                      <a16:colId xmlns:a16="http://schemas.microsoft.com/office/drawing/2014/main" val="4263299806"/>
                    </a:ext>
                  </a:extLst>
                </a:gridCol>
                <a:gridCol w="329115">
                  <a:extLst>
                    <a:ext uri="{9D8B030D-6E8A-4147-A177-3AD203B41FA5}">
                      <a16:colId xmlns:a16="http://schemas.microsoft.com/office/drawing/2014/main" val="788476259"/>
                    </a:ext>
                  </a:extLst>
                </a:gridCol>
                <a:gridCol w="442410">
                  <a:extLst>
                    <a:ext uri="{9D8B030D-6E8A-4147-A177-3AD203B41FA5}">
                      <a16:colId xmlns:a16="http://schemas.microsoft.com/office/drawing/2014/main" val="3915326665"/>
                    </a:ext>
                  </a:extLst>
                </a:gridCol>
                <a:gridCol w="733424">
                  <a:extLst>
                    <a:ext uri="{9D8B030D-6E8A-4147-A177-3AD203B41FA5}">
                      <a16:colId xmlns:a16="http://schemas.microsoft.com/office/drawing/2014/main" val="3108109275"/>
                    </a:ext>
                  </a:extLst>
                </a:gridCol>
                <a:gridCol w="2372592">
                  <a:extLst>
                    <a:ext uri="{9D8B030D-6E8A-4147-A177-3AD203B41FA5}">
                      <a16:colId xmlns:a16="http://schemas.microsoft.com/office/drawing/2014/main" val="1606424471"/>
                    </a:ext>
                  </a:extLst>
                </a:gridCol>
              </a:tblGrid>
              <a:tr h="530289">
                <a:tc gridSpan="4">
                  <a:txBody>
                    <a:bodyPr/>
                    <a:lstStyle/>
                    <a:p>
                      <a:pPr algn="ctr"/>
                      <a:r>
                        <a:rPr lang="en-US" sz="1400" b="1" dirty="0">
                          <a:solidFill>
                            <a:schemeClr val="bg1"/>
                          </a:solidFill>
                        </a:rPr>
                        <a:t>Met key inclusion criteria</a:t>
                      </a:r>
                      <a:br>
                        <a:rPr lang="en-US" sz="1400" b="1" dirty="0">
                          <a:solidFill>
                            <a:schemeClr val="bg1"/>
                          </a:solidFill>
                        </a:rPr>
                      </a:br>
                      <a:r>
                        <a:rPr lang="en-US" sz="1400" b="1" dirty="0">
                          <a:solidFill>
                            <a:schemeClr val="bg1"/>
                          </a:solidFill>
                        </a:rPr>
                        <a:t>1 to 3</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b="1" dirty="0">
                          <a:solidFill>
                            <a:schemeClr val="bg1"/>
                          </a:solidFill>
                        </a:rPr>
                        <a:t>All enrolled patients</a:t>
                      </a:r>
                      <a:br>
                        <a:rPr lang="en-US" sz="1400" b="1" dirty="0">
                          <a:solidFill>
                            <a:schemeClr val="bg1"/>
                          </a:solidFill>
                        </a:rPr>
                      </a:br>
                      <a:r>
                        <a:rPr lang="en-US" sz="1400" b="1" dirty="0">
                          <a:solidFill>
                            <a:schemeClr val="bg1"/>
                          </a:solidFill>
                        </a:rPr>
                        <a:t> (N=381)</a:t>
                      </a:r>
                      <a:br>
                        <a:rPr lang="en-US" sz="1400" b="1" dirty="0">
                          <a:solidFill>
                            <a:schemeClr val="bg1"/>
                          </a:solidFill>
                        </a:rPr>
                      </a:br>
                      <a:r>
                        <a:rPr lang="en-US" sz="1400" b="1" dirty="0">
                          <a:solidFill>
                            <a:schemeClr val="bg1"/>
                          </a:solidFill>
                        </a:rPr>
                        <a:t>n (%)</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13468"/>
                    </a:solidFill>
                  </a:tcPr>
                </a:tc>
                <a:extLst>
                  <a:ext uri="{0D108BD9-81ED-4DB2-BD59-A6C34878D82A}">
                    <a16:rowId xmlns:a16="http://schemas.microsoft.com/office/drawing/2014/main" val="2456165351"/>
                  </a:ext>
                </a:extLst>
              </a:tr>
              <a:tr h="318173">
                <a:tc gridSpan="4">
                  <a:txBody>
                    <a:bodyPr/>
                    <a:lstStyle/>
                    <a:p>
                      <a:pPr algn="ctr"/>
                      <a:r>
                        <a:rPr lang="en-US" sz="1400" b="1" dirty="0">
                          <a:solidFill>
                            <a:schemeClr val="bg1"/>
                          </a:solidFill>
                        </a:rPr>
                        <a:t>1</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dirty="0">
                          <a:solidFill>
                            <a:schemeClr val="tx2"/>
                          </a:solidFill>
                        </a:rPr>
                        <a:t>150 (39.4)</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418375682"/>
                  </a:ext>
                </a:extLst>
              </a:tr>
              <a:tr h="318173">
                <a:tc gridSpan="4">
                  <a:txBody>
                    <a:bodyPr/>
                    <a:lstStyle/>
                    <a:p>
                      <a:pPr algn="ctr"/>
                      <a:r>
                        <a:rPr lang="en-US" sz="1400" b="1" dirty="0">
                          <a:solidFill>
                            <a:schemeClr val="bg1"/>
                          </a:solidFill>
                        </a:rPr>
                        <a:t>2</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dirty="0">
                          <a:solidFill>
                            <a:schemeClr val="tx2"/>
                          </a:solidFill>
                        </a:rPr>
                        <a:t>132 (34.6)</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64443358"/>
                  </a:ext>
                </a:extLst>
              </a:tr>
              <a:tr h="318173">
                <a:tc gridSpan="4">
                  <a:txBody>
                    <a:bodyPr/>
                    <a:lstStyle/>
                    <a:p>
                      <a:pPr algn="ctr"/>
                      <a:r>
                        <a:rPr lang="en-US" sz="1400" b="1" dirty="0">
                          <a:solidFill>
                            <a:schemeClr val="bg1"/>
                          </a:solidFill>
                        </a:rPr>
                        <a:t>3</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dirty="0">
                          <a:solidFill>
                            <a:schemeClr val="tx2"/>
                          </a:solidFill>
                        </a:rPr>
                        <a:t>35 (9.2)</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269496703"/>
                  </a:ext>
                </a:extLst>
              </a:tr>
              <a:tr h="318173">
                <a:tc gridSpan="2">
                  <a:txBody>
                    <a:bodyPr/>
                    <a:lstStyle/>
                    <a:p>
                      <a:pPr algn="ctr"/>
                      <a:r>
                        <a:rPr lang="en-US" sz="1400" b="1" dirty="0">
                          <a:solidFill>
                            <a:schemeClr val="bg1"/>
                          </a:solidFill>
                        </a:rPr>
                        <a:t>1</a:t>
                      </a:r>
                    </a:p>
                  </a:txBody>
                  <a:tcPr anchor="ctr">
                    <a:lnL w="952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hMerge="1">
                  <a:txBody>
                    <a:bodyPr/>
                    <a:lstStyle/>
                    <a:p>
                      <a:endParaRPr lang="en-US"/>
                    </a:p>
                  </a:txBody>
                  <a:tcPr/>
                </a:tc>
                <a:tc gridSpan="2">
                  <a:txBody>
                    <a:bodyPr/>
                    <a:lstStyle/>
                    <a:p>
                      <a:pPr algn="ctr"/>
                      <a:r>
                        <a:rPr lang="en-US" sz="1400" b="1" dirty="0">
                          <a:solidFill>
                            <a:schemeClr val="bg1"/>
                          </a:solidFill>
                        </a:rPr>
                        <a:t>2</a:t>
                      </a:r>
                    </a:p>
                  </a:txBody>
                  <a:tcPr anchor="ctr">
                    <a:lnL w="317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hMerge="1">
                  <a:txBody>
                    <a:bodyPr/>
                    <a:lstStyle/>
                    <a:p>
                      <a:endParaRPr lang="en-US"/>
                    </a:p>
                  </a:txBody>
                  <a:tcPr/>
                </a:tc>
                <a:tc>
                  <a:txBody>
                    <a:bodyPr/>
                    <a:lstStyle/>
                    <a:p>
                      <a:pPr algn="ctr"/>
                      <a:r>
                        <a:rPr lang="en-US" sz="1400" dirty="0">
                          <a:solidFill>
                            <a:schemeClr val="tx2"/>
                          </a:solidFill>
                        </a:rPr>
                        <a:t>23 (6.0)</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17996154"/>
                  </a:ext>
                </a:extLst>
              </a:tr>
              <a:tr h="318173">
                <a:tc gridSpan="2">
                  <a:txBody>
                    <a:bodyPr/>
                    <a:lstStyle/>
                    <a:p>
                      <a:pPr algn="ctr"/>
                      <a:r>
                        <a:rPr lang="en-US" sz="1400" b="1" dirty="0">
                          <a:solidFill>
                            <a:schemeClr val="bg1"/>
                          </a:solidFill>
                        </a:rPr>
                        <a:t>1</a:t>
                      </a:r>
                    </a:p>
                  </a:txBody>
                  <a:tcPr anchor="ctr">
                    <a:lnL w="952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hMerge="1">
                  <a:txBody>
                    <a:bodyPr/>
                    <a:lstStyle/>
                    <a:p>
                      <a:endParaRPr lang="en-US"/>
                    </a:p>
                  </a:txBody>
                  <a:tcPr/>
                </a:tc>
                <a:tc gridSpan="2">
                  <a:txBody>
                    <a:bodyPr/>
                    <a:lstStyle/>
                    <a:p>
                      <a:pPr algn="ctr"/>
                      <a:r>
                        <a:rPr lang="en-US" sz="1400" b="1" dirty="0">
                          <a:solidFill>
                            <a:schemeClr val="bg1"/>
                          </a:solidFill>
                        </a:rPr>
                        <a:t>3</a:t>
                      </a:r>
                    </a:p>
                  </a:txBody>
                  <a:tcPr anchor="ctr">
                    <a:lnL w="317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hMerge="1">
                  <a:txBody>
                    <a:bodyPr/>
                    <a:lstStyle/>
                    <a:p>
                      <a:endParaRPr lang="en-US"/>
                    </a:p>
                  </a:txBody>
                  <a:tcPr/>
                </a:tc>
                <a:tc>
                  <a:txBody>
                    <a:bodyPr/>
                    <a:lstStyle/>
                    <a:p>
                      <a:pPr algn="ctr"/>
                      <a:r>
                        <a:rPr lang="en-US" sz="1400" dirty="0">
                          <a:solidFill>
                            <a:schemeClr val="tx2"/>
                          </a:solidFill>
                        </a:rPr>
                        <a:t>17 (4.5)</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62619053"/>
                  </a:ext>
                </a:extLst>
              </a:tr>
              <a:tr h="318173">
                <a:tc gridSpan="2">
                  <a:txBody>
                    <a:bodyPr/>
                    <a:lstStyle/>
                    <a:p>
                      <a:pPr algn="ctr"/>
                      <a:r>
                        <a:rPr lang="en-US" sz="1400" b="1" dirty="0">
                          <a:solidFill>
                            <a:schemeClr val="bg1"/>
                          </a:solidFill>
                        </a:rPr>
                        <a:t>2</a:t>
                      </a:r>
                    </a:p>
                  </a:txBody>
                  <a:tcPr anchor="ctr">
                    <a:lnL w="952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hMerge="1">
                  <a:txBody>
                    <a:bodyPr/>
                    <a:lstStyle/>
                    <a:p>
                      <a:endParaRPr lang="en-US"/>
                    </a:p>
                  </a:txBody>
                  <a:tcPr/>
                </a:tc>
                <a:tc gridSpan="2">
                  <a:txBody>
                    <a:bodyPr/>
                    <a:lstStyle/>
                    <a:p>
                      <a:pPr algn="ctr"/>
                      <a:r>
                        <a:rPr lang="en-US" sz="1400" b="1" dirty="0">
                          <a:solidFill>
                            <a:schemeClr val="bg1"/>
                          </a:solidFill>
                        </a:rPr>
                        <a:t>3</a:t>
                      </a:r>
                    </a:p>
                  </a:txBody>
                  <a:tcPr anchor="ctr">
                    <a:lnL w="317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hMerge="1">
                  <a:txBody>
                    <a:bodyPr/>
                    <a:lstStyle/>
                    <a:p>
                      <a:endParaRPr lang="en-US"/>
                    </a:p>
                  </a:txBody>
                  <a:tcPr/>
                </a:tc>
                <a:tc>
                  <a:txBody>
                    <a:bodyPr/>
                    <a:lstStyle/>
                    <a:p>
                      <a:pPr algn="ctr"/>
                      <a:r>
                        <a:rPr lang="en-US" sz="1400" dirty="0">
                          <a:solidFill>
                            <a:schemeClr val="tx2"/>
                          </a:solidFill>
                        </a:rPr>
                        <a:t>11 (2.9)</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34472413"/>
                  </a:ext>
                </a:extLst>
              </a:tr>
              <a:tr h="318173">
                <a:tc>
                  <a:txBody>
                    <a:bodyPr/>
                    <a:lstStyle/>
                    <a:p>
                      <a:pPr algn="ctr"/>
                      <a:r>
                        <a:rPr lang="en-US" sz="1400" b="1" dirty="0">
                          <a:solidFill>
                            <a:schemeClr val="bg1"/>
                          </a:solidFill>
                        </a:rPr>
                        <a:t>1</a:t>
                      </a:r>
                    </a:p>
                  </a:txBody>
                  <a:tcPr anchor="ctr">
                    <a:lnL w="9525" cap="flat" cmpd="sng" algn="ctr">
                      <a:no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AC8E4"/>
                    </a:solidFill>
                  </a:tcPr>
                </a:tc>
                <a:tc gridSpan="2">
                  <a:txBody>
                    <a:bodyPr/>
                    <a:lstStyle/>
                    <a:p>
                      <a:pPr algn="ctr"/>
                      <a:r>
                        <a:rPr lang="en-US" sz="1400" b="1" dirty="0">
                          <a:solidFill>
                            <a:schemeClr val="bg1"/>
                          </a:solidFill>
                        </a:rPr>
                        <a:t>2</a:t>
                      </a:r>
                    </a:p>
                  </a:txBody>
                  <a:tcPr anchor="ctr">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09080"/>
                    </a:solidFill>
                  </a:tcPr>
                </a:tc>
                <a:tc hMerge="1">
                  <a:txBody>
                    <a:bodyPr/>
                    <a:lstStyle/>
                    <a:p>
                      <a:endParaRPr lang="en-US"/>
                    </a:p>
                  </a:txBody>
                  <a:tcPr/>
                </a:tc>
                <a:tc>
                  <a:txBody>
                    <a:bodyPr/>
                    <a:lstStyle/>
                    <a:p>
                      <a:pPr algn="ctr"/>
                      <a:r>
                        <a:rPr lang="en-US" sz="1400" b="1" dirty="0">
                          <a:solidFill>
                            <a:schemeClr val="bg1"/>
                          </a:solidFill>
                        </a:rPr>
                        <a:t>3</a:t>
                      </a:r>
                    </a:p>
                  </a:txBody>
                  <a:tcPr anchor="ctr">
                    <a:lnL w="317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8D879"/>
                    </a:solidFill>
                  </a:tcPr>
                </a:tc>
                <a:tc>
                  <a:txBody>
                    <a:bodyPr/>
                    <a:lstStyle/>
                    <a:p>
                      <a:pPr marL="0" marR="0" lvl="0" indent="0" algn="ctr" defTabSz="609507" rtl="0" eaLnBrk="1" fontAlgn="auto" latinLnBrk="0" hangingPunct="1">
                        <a:lnSpc>
                          <a:spcPct val="100000"/>
                        </a:lnSpc>
                        <a:spcBef>
                          <a:spcPts val="0"/>
                        </a:spcBef>
                        <a:spcAft>
                          <a:spcPts val="0"/>
                        </a:spcAft>
                        <a:buClrTx/>
                        <a:buSzTx/>
                        <a:buFontTx/>
                        <a:buNone/>
                        <a:tabLst/>
                        <a:defRPr/>
                      </a:pPr>
                      <a:r>
                        <a:rPr lang="en-US" sz="1400" b="1" dirty="0">
                          <a:solidFill>
                            <a:schemeClr val="tx2"/>
                          </a:solidFill>
                        </a:rPr>
                        <a:t>13 (3.4)</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742446694"/>
                  </a:ext>
                </a:extLst>
              </a:tr>
              <a:tr h="318173">
                <a:tc gridSpan="4">
                  <a:txBody>
                    <a:bodyPr/>
                    <a:lstStyle/>
                    <a:p>
                      <a:pPr algn="ctr"/>
                      <a:r>
                        <a:rPr lang="en-US" sz="1400" b="1" dirty="0">
                          <a:solidFill>
                            <a:schemeClr val="tx2"/>
                          </a:solidFill>
                        </a:rPr>
                        <a:t>Total</a:t>
                      </a:r>
                    </a:p>
                  </a:txBody>
                  <a:tcPr anchor="ctr">
                    <a:lnL w="9525" cap="flat" cmpd="sng" algn="ctr">
                      <a:noFill/>
                      <a:prstDash val="solid"/>
                      <a:round/>
                      <a:headEnd type="none" w="med" len="med"/>
                      <a:tailEnd type="none" w="med" len="med"/>
                    </a:lnL>
                    <a:lnR w="952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400" b="1" dirty="0">
                          <a:solidFill>
                            <a:schemeClr val="tx2"/>
                          </a:solidFill>
                        </a:rPr>
                        <a:t>381 (100)</a:t>
                      </a:r>
                    </a:p>
                  </a:txBody>
                  <a:tcPr anchor="ctr">
                    <a:lnL w="9525" cap="flat" cmpd="sng" algn="ctr">
                      <a:solidFill>
                        <a:schemeClr val="bg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992526323"/>
                  </a:ext>
                </a:extLst>
              </a:tr>
            </a:tbl>
          </a:graphicData>
        </a:graphic>
      </p:graphicFrame>
      <p:sp>
        <p:nvSpPr>
          <p:cNvPr id="16" name="TextBox 15">
            <a:extLst>
              <a:ext uri="{FF2B5EF4-FFF2-40B4-BE49-F238E27FC236}">
                <a16:creationId xmlns:a16="http://schemas.microsoft.com/office/drawing/2014/main" id="{D5BA6163-9374-E9C0-0B90-2AAB0BD78231}"/>
              </a:ext>
            </a:extLst>
          </p:cNvPr>
          <p:cNvSpPr txBox="1"/>
          <p:nvPr/>
        </p:nvSpPr>
        <p:spPr>
          <a:xfrm>
            <a:off x="6383487" y="1460500"/>
            <a:ext cx="4458160" cy="338554"/>
          </a:xfrm>
          <a:prstGeom prst="rect">
            <a:avLst/>
          </a:prstGeom>
          <a:solidFill>
            <a:schemeClr val="bg1"/>
          </a:solidFill>
        </p:spPr>
        <p:txBody>
          <a:bodyPr wrap="square">
            <a:spAutoFit/>
          </a:bodyPr>
          <a:lstStyle/>
          <a:p>
            <a:pPr algn="ctr"/>
            <a:r>
              <a:rPr lang="en-US" sz="1600" b="1" dirty="0">
                <a:solidFill>
                  <a:srgbClr val="00263D"/>
                </a:solidFill>
              </a:rPr>
              <a:t>All enrolled patients (N=381), n (%)</a:t>
            </a:r>
          </a:p>
        </p:txBody>
      </p:sp>
      <p:grpSp>
        <p:nvGrpSpPr>
          <p:cNvPr id="3" name="Group 2">
            <a:extLst>
              <a:ext uri="{FF2B5EF4-FFF2-40B4-BE49-F238E27FC236}">
                <a16:creationId xmlns:a16="http://schemas.microsoft.com/office/drawing/2014/main" id="{890B0D4E-2FC1-004C-593B-3CF7F9D88ED8}"/>
              </a:ext>
            </a:extLst>
          </p:cNvPr>
          <p:cNvGrpSpPr/>
          <p:nvPr/>
        </p:nvGrpSpPr>
        <p:grpSpPr>
          <a:xfrm>
            <a:off x="6788020" y="1892210"/>
            <a:ext cx="3288310" cy="2934095"/>
            <a:chOff x="6537007" y="1472307"/>
            <a:chExt cx="4104161" cy="3662063"/>
          </a:xfrm>
        </p:grpSpPr>
        <p:sp>
          <p:nvSpPr>
            <p:cNvPr id="4" name="Oval 3">
              <a:extLst>
                <a:ext uri="{FF2B5EF4-FFF2-40B4-BE49-F238E27FC236}">
                  <a16:creationId xmlns:a16="http://schemas.microsoft.com/office/drawing/2014/main" id="{AB6667AB-B093-D9BF-8D24-BD2D456368E3}"/>
                </a:ext>
              </a:extLst>
            </p:cNvPr>
            <p:cNvSpPr/>
            <p:nvPr/>
          </p:nvSpPr>
          <p:spPr>
            <a:xfrm>
              <a:off x="6704016" y="1480405"/>
              <a:ext cx="2497979" cy="2498400"/>
            </a:xfrm>
            <a:prstGeom prst="ellipse">
              <a:avLst/>
            </a:prstGeom>
            <a:solidFill>
              <a:srgbClr val="9AC8E4">
                <a:alpha val="25000"/>
              </a:srgbClr>
            </a:solidFill>
            <a:ln w="38100">
              <a:solidFill>
                <a:srgbClr val="9AC8E4"/>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tx2"/>
                </a:solidFill>
              </a:endParaRPr>
            </a:p>
          </p:txBody>
        </p:sp>
        <p:sp>
          <p:nvSpPr>
            <p:cNvPr id="5" name="Oval 4">
              <a:extLst>
                <a:ext uri="{FF2B5EF4-FFF2-40B4-BE49-F238E27FC236}">
                  <a16:creationId xmlns:a16="http://schemas.microsoft.com/office/drawing/2014/main" id="{7F1E20CB-097D-8FCC-6383-A002DD33D938}"/>
                </a:ext>
              </a:extLst>
            </p:cNvPr>
            <p:cNvSpPr/>
            <p:nvPr/>
          </p:nvSpPr>
          <p:spPr>
            <a:xfrm>
              <a:off x="8081367" y="1472307"/>
              <a:ext cx="2497979" cy="2498400"/>
            </a:xfrm>
            <a:prstGeom prst="ellipse">
              <a:avLst/>
            </a:prstGeom>
            <a:solidFill>
              <a:srgbClr val="F09080">
                <a:alpha val="25000"/>
              </a:srgbClr>
            </a:solidFill>
            <a:ln w="38100">
              <a:solidFill>
                <a:srgbClr val="F0908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tx2"/>
                </a:solidFill>
              </a:endParaRPr>
            </a:p>
          </p:txBody>
        </p:sp>
        <p:sp>
          <p:nvSpPr>
            <p:cNvPr id="6" name="Oval 5">
              <a:extLst>
                <a:ext uri="{FF2B5EF4-FFF2-40B4-BE49-F238E27FC236}">
                  <a16:creationId xmlns:a16="http://schemas.microsoft.com/office/drawing/2014/main" id="{19732D18-69F8-7C64-59A1-57F1B5D1446D}"/>
                </a:ext>
              </a:extLst>
            </p:cNvPr>
            <p:cNvSpPr/>
            <p:nvPr/>
          </p:nvSpPr>
          <p:spPr>
            <a:xfrm>
              <a:off x="7397463" y="2472580"/>
              <a:ext cx="2497979" cy="2498400"/>
            </a:xfrm>
            <a:prstGeom prst="ellipse">
              <a:avLst/>
            </a:prstGeom>
            <a:solidFill>
              <a:srgbClr val="B8D879">
                <a:alpha val="25000"/>
              </a:srgbClr>
            </a:solidFill>
            <a:ln w="38100">
              <a:solidFill>
                <a:srgbClr val="B8D87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dirty="0">
                <a:solidFill>
                  <a:schemeClr val="tx2"/>
                </a:solidFill>
              </a:endParaRPr>
            </a:p>
          </p:txBody>
        </p:sp>
        <p:sp>
          <p:nvSpPr>
            <p:cNvPr id="7" name="TextBox 6">
              <a:extLst>
                <a:ext uri="{FF2B5EF4-FFF2-40B4-BE49-F238E27FC236}">
                  <a16:creationId xmlns:a16="http://schemas.microsoft.com/office/drawing/2014/main" id="{A58D027F-2A68-1303-4AF8-ACF6BAB34453}"/>
                </a:ext>
              </a:extLst>
            </p:cNvPr>
            <p:cNvSpPr txBox="1"/>
            <p:nvPr/>
          </p:nvSpPr>
          <p:spPr>
            <a:xfrm>
              <a:off x="8143189" y="2807204"/>
              <a:ext cx="996985" cy="342058"/>
            </a:xfrm>
            <a:prstGeom prst="rect">
              <a:avLst/>
            </a:prstGeom>
            <a:noFill/>
          </p:spPr>
          <p:txBody>
            <a:bodyPr wrap="square">
              <a:spAutoFit/>
            </a:bodyPr>
            <a:lstStyle/>
            <a:p>
              <a:pPr algn="ctr"/>
              <a:r>
                <a:rPr lang="en-US" sz="1400" dirty="0">
                  <a:solidFill>
                    <a:schemeClr val="tx2"/>
                  </a:solidFill>
                </a:rPr>
                <a:t>13 (3.4)</a:t>
              </a:r>
            </a:p>
          </p:txBody>
        </p:sp>
        <p:sp>
          <p:nvSpPr>
            <p:cNvPr id="8" name="TextBox 7">
              <a:extLst>
                <a:ext uri="{FF2B5EF4-FFF2-40B4-BE49-F238E27FC236}">
                  <a16:creationId xmlns:a16="http://schemas.microsoft.com/office/drawing/2014/main" id="{868760CD-9DA6-10D5-A354-79F2F2D42A42}"/>
                </a:ext>
              </a:extLst>
            </p:cNvPr>
            <p:cNvSpPr txBox="1"/>
            <p:nvPr/>
          </p:nvSpPr>
          <p:spPr>
            <a:xfrm>
              <a:off x="8143189" y="2121445"/>
              <a:ext cx="996985" cy="342058"/>
            </a:xfrm>
            <a:prstGeom prst="rect">
              <a:avLst/>
            </a:prstGeom>
            <a:noFill/>
          </p:spPr>
          <p:txBody>
            <a:bodyPr wrap="square">
              <a:spAutoFit/>
            </a:bodyPr>
            <a:lstStyle/>
            <a:p>
              <a:pPr algn="ctr"/>
              <a:r>
                <a:rPr lang="en-US" sz="1400" dirty="0">
                  <a:solidFill>
                    <a:schemeClr val="tx2"/>
                  </a:solidFill>
                </a:rPr>
                <a:t>23 (6.0)</a:t>
              </a:r>
            </a:p>
          </p:txBody>
        </p:sp>
        <p:sp>
          <p:nvSpPr>
            <p:cNvPr id="9" name="TextBox 8">
              <a:extLst>
                <a:ext uri="{FF2B5EF4-FFF2-40B4-BE49-F238E27FC236}">
                  <a16:creationId xmlns:a16="http://schemas.microsoft.com/office/drawing/2014/main" id="{5ADA1856-D43F-F952-A31A-ED9FDD8A3449}"/>
                </a:ext>
              </a:extLst>
            </p:cNvPr>
            <p:cNvSpPr txBox="1"/>
            <p:nvPr/>
          </p:nvSpPr>
          <p:spPr>
            <a:xfrm>
              <a:off x="7392691" y="3401102"/>
              <a:ext cx="996985" cy="342058"/>
            </a:xfrm>
            <a:prstGeom prst="rect">
              <a:avLst/>
            </a:prstGeom>
            <a:noFill/>
          </p:spPr>
          <p:txBody>
            <a:bodyPr wrap="square">
              <a:spAutoFit/>
            </a:bodyPr>
            <a:lstStyle/>
            <a:p>
              <a:pPr algn="ctr"/>
              <a:r>
                <a:rPr lang="en-US" sz="1400" dirty="0">
                  <a:solidFill>
                    <a:schemeClr val="tx2"/>
                  </a:solidFill>
                </a:rPr>
                <a:t>17 (4.5)</a:t>
              </a:r>
            </a:p>
          </p:txBody>
        </p:sp>
        <p:sp>
          <p:nvSpPr>
            <p:cNvPr id="12" name="TextBox 11">
              <a:extLst>
                <a:ext uri="{FF2B5EF4-FFF2-40B4-BE49-F238E27FC236}">
                  <a16:creationId xmlns:a16="http://schemas.microsoft.com/office/drawing/2014/main" id="{C74E4355-F3B8-34C1-ED85-B1108AF2ED33}"/>
                </a:ext>
              </a:extLst>
            </p:cNvPr>
            <p:cNvSpPr txBox="1"/>
            <p:nvPr/>
          </p:nvSpPr>
          <p:spPr>
            <a:xfrm>
              <a:off x="8893686" y="3401102"/>
              <a:ext cx="996985" cy="342058"/>
            </a:xfrm>
            <a:prstGeom prst="rect">
              <a:avLst/>
            </a:prstGeom>
            <a:noFill/>
          </p:spPr>
          <p:txBody>
            <a:bodyPr wrap="square">
              <a:spAutoFit/>
            </a:bodyPr>
            <a:lstStyle/>
            <a:p>
              <a:pPr algn="ctr"/>
              <a:r>
                <a:rPr lang="en-US" sz="1400" dirty="0">
                  <a:solidFill>
                    <a:schemeClr val="tx2"/>
                  </a:solidFill>
                </a:rPr>
                <a:t>11 (2.9)</a:t>
              </a:r>
            </a:p>
          </p:txBody>
        </p:sp>
        <p:sp>
          <p:nvSpPr>
            <p:cNvPr id="13" name="TextBox 12">
              <a:extLst>
                <a:ext uri="{FF2B5EF4-FFF2-40B4-BE49-F238E27FC236}">
                  <a16:creationId xmlns:a16="http://schemas.microsoft.com/office/drawing/2014/main" id="{4229D8FF-F868-F91A-CE8F-EC9500CDACE3}"/>
                </a:ext>
              </a:extLst>
            </p:cNvPr>
            <p:cNvSpPr txBox="1"/>
            <p:nvPr/>
          </p:nvSpPr>
          <p:spPr>
            <a:xfrm>
              <a:off x="6537007" y="2302719"/>
              <a:ext cx="1751076" cy="342058"/>
            </a:xfrm>
            <a:prstGeom prst="rect">
              <a:avLst/>
            </a:prstGeom>
            <a:noFill/>
          </p:spPr>
          <p:txBody>
            <a:bodyPr wrap="square">
              <a:spAutoFit/>
            </a:bodyPr>
            <a:lstStyle/>
            <a:p>
              <a:pPr algn="ctr"/>
              <a:r>
                <a:rPr lang="en-US" sz="1400" dirty="0">
                  <a:solidFill>
                    <a:schemeClr val="tx2"/>
                  </a:solidFill>
                </a:rPr>
                <a:t>150 (39.4)</a:t>
              </a:r>
            </a:p>
          </p:txBody>
        </p:sp>
        <p:sp>
          <p:nvSpPr>
            <p:cNvPr id="14" name="TextBox 13">
              <a:extLst>
                <a:ext uri="{FF2B5EF4-FFF2-40B4-BE49-F238E27FC236}">
                  <a16:creationId xmlns:a16="http://schemas.microsoft.com/office/drawing/2014/main" id="{34EE99AC-1A0E-C159-3F04-EF5AE3FDB8C0}"/>
                </a:ext>
              </a:extLst>
            </p:cNvPr>
            <p:cNvSpPr txBox="1"/>
            <p:nvPr/>
          </p:nvSpPr>
          <p:spPr>
            <a:xfrm>
              <a:off x="9104551" y="2314209"/>
              <a:ext cx="1536617" cy="342058"/>
            </a:xfrm>
            <a:prstGeom prst="rect">
              <a:avLst/>
            </a:prstGeom>
            <a:noFill/>
          </p:spPr>
          <p:txBody>
            <a:bodyPr wrap="square">
              <a:spAutoFit/>
            </a:bodyPr>
            <a:lstStyle/>
            <a:p>
              <a:pPr algn="ctr"/>
              <a:r>
                <a:rPr lang="en-US" sz="1400" dirty="0">
                  <a:solidFill>
                    <a:schemeClr val="tx2"/>
                  </a:solidFill>
                </a:rPr>
                <a:t>132 (34.6)</a:t>
              </a:r>
            </a:p>
          </p:txBody>
        </p:sp>
        <p:sp>
          <p:nvSpPr>
            <p:cNvPr id="15" name="TextBox 14">
              <a:extLst>
                <a:ext uri="{FF2B5EF4-FFF2-40B4-BE49-F238E27FC236}">
                  <a16:creationId xmlns:a16="http://schemas.microsoft.com/office/drawing/2014/main" id="{3DA07AC3-3538-F519-F39E-B4C3B3549456}"/>
                </a:ext>
              </a:extLst>
            </p:cNvPr>
            <p:cNvSpPr txBox="1"/>
            <p:nvPr/>
          </p:nvSpPr>
          <p:spPr>
            <a:xfrm>
              <a:off x="8081367" y="4121033"/>
              <a:ext cx="1062401" cy="342058"/>
            </a:xfrm>
            <a:prstGeom prst="rect">
              <a:avLst/>
            </a:prstGeom>
            <a:noFill/>
          </p:spPr>
          <p:txBody>
            <a:bodyPr wrap="square">
              <a:spAutoFit/>
            </a:bodyPr>
            <a:lstStyle/>
            <a:p>
              <a:pPr algn="ctr"/>
              <a:r>
                <a:rPr lang="en-US" sz="1400" dirty="0">
                  <a:solidFill>
                    <a:schemeClr val="tx2"/>
                  </a:solidFill>
                </a:rPr>
                <a:t>35 (9.2)</a:t>
              </a:r>
            </a:p>
          </p:txBody>
        </p:sp>
        <p:sp>
          <p:nvSpPr>
            <p:cNvPr id="17" name="Rectangle: Rounded Corners 16">
              <a:extLst>
                <a:ext uri="{FF2B5EF4-FFF2-40B4-BE49-F238E27FC236}">
                  <a16:creationId xmlns:a16="http://schemas.microsoft.com/office/drawing/2014/main" id="{3D8A19F6-FF32-DE24-6593-C081CCA1E43C}"/>
                </a:ext>
              </a:extLst>
            </p:cNvPr>
            <p:cNvSpPr/>
            <p:nvPr/>
          </p:nvSpPr>
          <p:spPr>
            <a:xfrm>
              <a:off x="6889676" y="1623844"/>
              <a:ext cx="510597" cy="629729"/>
            </a:xfrm>
            <a:prstGeom prst="round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b="1" dirty="0">
                  <a:solidFill>
                    <a:schemeClr val="bg1"/>
                  </a:solidFill>
                </a:rPr>
                <a:t>1</a:t>
              </a:r>
            </a:p>
          </p:txBody>
        </p:sp>
        <p:sp>
          <p:nvSpPr>
            <p:cNvPr id="18" name="Rectangle: Rounded Corners 17">
              <a:extLst>
                <a:ext uri="{FF2B5EF4-FFF2-40B4-BE49-F238E27FC236}">
                  <a16:creationId xmlns:a16="http://schemas.microsoft.com/office/drawing/2014/main" id="{80A5F087-F851-1735-5F25-A7691AB01BCE}"/>
                </a:ext>
              </a:extLst>
            </p:cNvPr>
            <p:cNvSpPr/>
            <p:nvPr/>
          </p:nvSpPr>
          <p:spPr>
            <a:xfrm>
              <a:off x="9937410" y="1623240"/>
              <a:ext cx="510597" cy="630936"/>
            </a:xfrm>
            <a:prstGeom prst="roundRect">
              <a:avLst/>
            </a:prstGeom>
            <a:solidFill>
              <a:srgbClr val="F0908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solidFill>
                    <a:schemeClr val="bg1"/>
                  </a:solidFill>
                </a:rPr>
                <a:t>2</a:t>
              </a:r>
            </a:p>
          </p:txBody>
        </p:sp>
        <p:sp>
          <p:nvSpPr>
            <p:cNvPr id="19" name="Rectangle: Rounded Corners 18">
              <a:extLst>
                <a:ext uri="{FF2B5EF4-FFF2-40B4-BE49-F238E27FC236}">
                  <a16:creationId xmlns:a16="http://schemas.microsoft.com/office/drawing/2014/main" id="{74079EB2-71B1-4284-7C1D-B9470D192ACB}"/>
                </a:ext>
              </a:extLst>
            </p:cNvPr>
            <p:cNvSpPr/>
            <p:nvPr/>
          </p:nvSpPr>
          <p:spPr>
            <a:xfrm>
              <a:off x="8417410" y="4503434"/>
              <a:ext cx="510597" cy="630936"/>
            </a:xfrm>
            <a:prstGeom prst="roundRect">
              <a:avLst/>
            </a:prstGeom>
            <a:solidFill>
              <a:srgbClr val="B8D87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2000" b="1" dirty="0">
                  <a:solidFill>
                    <a:schemeClr val="bg1"/>
                  </a:solidFill>
                </a:rPr>
                <a:t>3</a:t>
              </a:r>
            </a:p>
          </p:txBody>
        </p:sp>
      </p:grpSp>
      <p:grpSp>
        <p:nvGrpSpPr>
          <p:cNvPr id="25" name="Group 24">
            <a:extLst>
              <a:ext uri="{FF2B5EF4-FFF2-40B4-BE49-F238E27FC236}">
                <a16:creationId xmlns:a16="http://schemas.microsoft.com/office/drawing/2014/main" id="{904D94C0-EB3E-B7D8-2E5D-4C0085F29200}"/>
              </a:ext>
            </a:extLst>
          </p:cNvPr>
          <p:cNvGrpSpPr/>
          <p:nvPr/>
        </p:nvGrpSpPr>
        <p:grpSpPr>
          <a:xfrm>
            <a:off x="451797" y="5017749"/>
            <a:ext cx="11142254" cy="1024968"/>
            <a:chOff x="451797" y="5017749"/>
            <a:chExt cx="11142254" cy="1024968"/>
          </a:xfrm>
        </p:grpSpPr>
        <p:sp>
          <p:nvSpPr>
            <p:cNvPr id="20" name="TextBox 19">
              <a:extLst>
                <a:ext uri="{FF2B5EF4-FFF2-40B4-BE49-F238E27FC236}">
                  <a16:creationId xmlns:a16="http://schemas.microsoft.com/office/drawing/2014/main" id="{0551B547-5A76-0C88-77E8-452EE6A2614C}"/>
                </a:ext>
              </a:extLst>
            </p:cNvPr>
            <p:cNvSpPr txBox="1"/>
            <p:nvPr/>
          </p:nvSpPr>
          <p:spPr>
            <a:xfrm>
              <a:off x="823983" y="5063988"/>
              <a:ext cx="10770068" cy="978729"/>
            </a:xfrm>
            <a:prstGeom prst="rect">
              <a:avLst/>
            </a:prstGeom>
            <a:noFill/>
          </p:spPr>
          <p:txBody>
            <a:bodyPr wrap="square">
              <a:spAutoFit/>
            </a:bodyPr>
            <a:lstStyle/>
            <a:p>
              <a:pPr>
                <a:lnSpc>
                  <a:spcPct val="80000"/>
                </a:lnSpc>
              </a:pPr>
              <a:r>
                <a:rPr lang="en-US" sz="1200" dirty="0">
                  <a:latin typeface="Arial" panose="020B0604020202020204" pitchFamily="34" charset="0"/>
                  <a:cs typeface="Arial" panose="020B0604020202020204" pitchFamily="34" charset="0"/>
                </a:rPr>
                <a:t>Involvement of ≥2 organ systems</a:t>
              </a:r>
              <a:r>
                <a:rPr lang="en-US" sz="1200" baseline="30000" dirty="0">
                  <a:latin typeface="Arial" panose="020B0604020202020204" pitchFamily="34" charset="0"/>
                  <a:cs typeface="Arial" panose="020B0604020202020204" pitchFamily="34" charset="0"/>
                </a:rPr>
                <a:t>a</a:t>
              </a:r>
              <a:r>
                <a:rPr lang="en-US" sz="1200" dirty="0">
                  <a:latin typeface="Arial" panose="020B0604020202020204" pitchFamily="34" charset="0"/>
                  <a:cs typeface="Arial" panose="020B0604020202020204" pitchFamily="34" charset="0"/>
                </a:rPr>
                <a:t> (cardiovascular involvement necessary) </a:t>
              </a:r>
              <a:r>
                <a:rPr lang="en-US" sz="1200" dirty="0">
                  <a:highlight>
                    <a:srgbClr val="FFFFFF"/>
                  </a:highlight>
                  <a:latin typeface="Arial" panose="020B0604020202020204" pitchFamily="34" charset="0"/>
                  <a:cs typeface="Arial" panose="020B0604020202020204" pitchFamily="34" charset="0"/>
                </a:rPr>
                <a:t>and basal serum tryptase levels ≥8 ng/mL</a:t>
              </a:r>
              <a:br>
                <a:rPr lang="en-US" sz="1200" dirty="0">
                  <a:highlight>
                    <a:srgbClr val="FFFFFF"/>
                  </a:highlight>
                  <a:latin typeface="Arial" panose="020B0604020202020204" pitchFamily="34" charset="0"/>
                  <a:cs typeface="Arial" panose="020B0604020202020204" pitchFamily="34" charset="0"/>
                </a:rPr>
              </a:br>
              <a:endParaRPr lang="en-US" sz="1200" dirty="0">
                <a:highlight>
                  <a:srgbClr val="FFFFFF"/>
                </a:highlight>
                <a:latin typeface="Arial" panose="020B0604020202020204" pitchFamily="34" charset="0"/>
                <a:cs typeface="Arial" panose="020B0604020202020204" pitchFamily="34" charset="0"/>
              </a:endParaRPr>
            </a:p>
            <a:p>
              <a:pPr>
                <a:lnSpc>
                  <a:spcPct val="80000"/>
                </a:lnSpc>
              </a:pPr>
              <a:r>
                <a:rPr lang="en-US" sz="1200" dirty="0">
                  <a:latin typeface="Arial" panose="020B0604020202020204" pitchFamily="34" charset="0"/>
                  <a:cs typeface="Arial" panose="020B0604020202020204" pitchFamily="34" charset="0"/>
                </a:rPr>
                <a:t>Severe anaphylaxis (Ring and Messmer grading ≥II) due to Hymenoptera sting</a:t>
              </a:r>
              <a:br>
                <a:rPr lang="en-US" sz="1200" dirty="0">
                  <a:latin typeface="Arial" panose="020B0604020202020204" pitchFamily="34" charset="0"/>
                  <a:cs typeface="Arial" panose="020B0604020202020204" pitchFamily="34" charset="0"/>
                </a:rPr>
              </a:br>
              <a:endParaRPr lang="en-US" sz="1200" dirty="0">
                <a:latin typeface="Arial" panose="020B0604020202020204" pitchFamily="34" charset="0"/>
                <a:cs typeface="Arial" panose="020B0604020202020204" pitchFamily="34" charset="0"/>
              </a:endParaRPr>
            </a:p>
            <a:p>
              <a:pPr>
                <a:lnSpc>
                  <a:spcPct val="80000"/>
                </a:lnSpc>
              </a:pPr>
              <a:r>
                <a:rPr lang="en-US" sz="1200" dirty="0">
                  <a:latin typeface="Arial" panose="020B0604020202020204" pitchFamily="34" charset="0"/>
                  <a:cs typeface="Arial" panose="020B0604020202020204" pitchFamily="34" charset="0"/>
                </a:rPr>
                <a:t>Severe anaphylaxis (Ring and Messmer grading ≥II) with cardiovascular involvement and event-related tryptase elevation fitting the formula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20% of baseline plus 2 ng/mL evaluated in ≥1 event </a:t>
              </a:r>
            </a:p>
          </p:txBody>
        </p:sp>
        <p:sp>
          <p:nvSpPr>
            <p:cNvPr id="22" name="Rectangle: Rounded Corners 21">
              <a:extLst>
                <a:ext uri="{FF2B5EF4-FFF2-40B4-BE49-F238E27FC236}">
                  <a16:creationId xmlns:a16="http://schemas.microsoft.com/office/drawing/2014/main" id="{D4BB9DDA-03AB-C47C-08DC-AF025623EC4D}"/>
                </a:ext>
              </a:extLst>
            </p:cNvPr>
            <p:cNvSpPr/>
            <p:nvPr/>
          </p:nvSpPr>
          <p:spPr>
            <a:xfrm>
              <a:off x="452360" y="5699281"/>
              <a:ext cx="332379" cy="279680"/>
            </a:xfrm>
            <a:prstGeom prst="roundRect">
              <a:avLst/>
            </a:prstGeom>
            <a:solidFill>
              <a:srgbClr val="B8D879"/>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solidFill>
                    <a:schemeClr val="bg1"/>
                  </a:solidFill>
                </a:rPr>
                <a:t>3</a:t>
              </a:r>
            </a:p>
          </p:txBody>
        </p:sp>
        <p:sp>
          <p:nvSpPr>
            <p:cNvPr id="23" name="Rectangle: Rounded Corners 22">
              <a:extLst>
                <a:ext uri="{FF2B5EF4-FFF2-40B4-BE49-F238E27FC236}">
                  <a16:creationId xmlns:a16="http://schemas.microsoft.com/office/drawing/2014/main" id="{7FB076AE-FA3B-B357-1ADD-1EE5566EEED2}"/>
                </a:ext>
              </a:extLst>
            </p:cNvPr>
            <p:cNvSpPr/>
            <p:nvPr/>
          </p:nvSpPr>
          <p:spPr>
            <a:xfrm>
              <a:off x="453095" y="5358247"/>
              <a:ext cx="332379" cy="279680"/>
            </a:xfrm>
            <a:prstGeom prst="roundRect">
              <a:avLst/>
            </a:prstGeom>
            <a:solidFill>
              <a:srgbClr val="F0908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en-US" sz="1600" b="1" dirty="0">
                  <a:solidFill>
                    <a:schemeClr val="bg1"/>
                  </a:solidFill>
                </a:rPr>
                <a:t>2</a:t>
              </a:r>
            </a:p>
          </p:txBody>
        </p:sp>
        <p:sp>
          <p:nvSpPr>
            <p:cNvPr id="24" name="Rectangle: Rounded Corners 23">
              <a:extLst>
                <a:ext uri="{FF2B5EF4-FFF2-40B4-BE49-F238E27FC236}">
                  <a16:creationId xmlns:a16="http://schemas.microsoft.com/office/drawing/2014/main" id="{10044891-29CF-C6E0-D9C8-CFB95A9A3EB6}"/>
                </a:ext>
              </a:extLst>
            </p:cNvPr>
            <p:cNvSpPr/>
            <p:nvPr/>
          </p:nvSpPr>
          <p:spPr>
            <a:xfrm>
              <a:off x="451797" y="5017749"/>
              <a:ext cx="332379" cy="279145"/>
            </a:xfrm>
            <a:prstGeom prst="round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a:solidFill>
                    <a:schemeClr val="bg1"/>
                  </a:solidFill>
                </a:rPr>
                <a:t>1</a:t>
              </a:r>
            </a:p>
          </p:txBody>
        </p:sp>
      </p:grpSp>
    </p:spTree>
    <p:extLst>
      <p:ext uri="{BB962C8B-B14F-4D97-AF65-F5344CB8AC3E}">
        <p14:creationId xmlns:p14="http://schemas.microsoft.com/office/powerpoint/2010/main" val="10366677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BPTheme_Congress">
  <a:themeElements>
    <a:clrScheme name="Custom 4">
      <a:dk1>
        <a:srgbClr val="000000"/>
      </a:dk1>
      <a:lt1>
        <a:srgbClr val="FFFFFF"/>
      </a:lt1>
      <a:dk2>
        <a:srgbClr val="00263D"/>
      </a:dk2>
      <a:lt2>
        <a:srgbClr val="006E96"/>
      </a:lt2>
      <a:accent1>
        <a:srgbClr val="286D96"/>
      </a:accent1>
      <a:accent2>
        <a:srgbClr val="8E847A"/>
      </a:accent2>
      <a:accent3>
        <a:srgbClr val="C6BFB6"/>
      </a:accent3>
      <a:accent4>
        <a:srgbClr val="B8D879"/>
      </a:accent4>
      <a:accent5>
        <a:srgbClr val="983E53"/>
      </a:accent5>
      <a:accent6>
        <a:srgbClr val="55555A"/>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defPPr>
      </a:lstStyle>
      <a:style>
        <a:lnRef idx="1">
          <a:schemeClr val="accent1"/>
        </a:lnRef>
        <a:fillRef idx="3">
          <a:schemeClr val="accent1"/>
        </a:fillRef>
        <a:effectRef idx="2">
          <a:schemeClr val="accent1"/>
        </a:effectRef>
        <a:fontRef idx="minor">
          <a:schemeClr val="lt1"/>
        </a:fontRef>
      </a:style>
    </a:spDef>
    <a:lnDef>
      <a:spPr>
        <a:ln w="12700">
          <a:solidFill>
            <a:schemeClr val="bg2"/>
          </a:solidFill>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lueprint LENGO 2022" id="{5812B0A5-B555-48D1-9072-A2AA480F0593}" vid="{D143E1F5-3C4F-4112-A3F2-0E04F3889F8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599c55d-4b68-43ed-b57e-8b2b213f1895">
      <UserInfo>
        <DisplayName/>
        <AccountId xsi:nil="true"/>
        <AccountType/>
      </UserInfo>
    </SharedWithUsers>
    <_activity xmlns="57ca9541-ac33-47e0-8e47-0690a715a54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45C15E7D2355E45BE690E2406004CBA" ma:contentTypeVersion="15" ma:contentTypeDescription="Create a new document." ma:contentTypeScope="" ma:versionID="190ae85b9fed8369879fc6423c5402ae">
  <xsd:schema xmlns:xsd="http://www.w3.org/2001/XMLSchema" xmlns:xs="http://www.w3.org/2001/XMLSchema" xmlns:p="http://schemas.microsoft.com/office/2006/metadata/properties" xmlns:ns3="57ca9541-ac33-47e0-8e47-0690a715a542" xmlns:ns4="a599c55d-4b68-43ed-b57e-8b2b213f1895" targetNamespace="http://schemas.microsoft.com/office/2006/metadata/properties" ma:root="true" ma:fieldsID="fb9b3eecbf5996d4c3de14e08583ee6e" ns3:_="" ns4:_="">
    <xsd:import namespace="57ca9541-ac33-47e0-8e47-0690a715a542"/>
    <xsd:import namespace="a599c55d-4b68-43ed-b57e-8b2b213f189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GenerationTime" minOccurs="0"/>
                <xsd:element ref="ns3:MediaServiceEventHashCode" minOccurs="0"/>
                <xsd:element ref="ns3:_activity" minOccurs="0"/>
                <xsd:element ref="ns4:SharedWithUsers" minOccurs="0"/>
                <xsd:element ref="ns4:SharedWithDetails" minOccurs="0"/>
                <xsd:element ref="ns4:SharingHintHash" minOccurs="0"/>
                <xsd:element ref="ns3:MediaServiceAutoTags" minOccurs="0"/>
                <xsd:element ref="ns3:MediaServiceOCR"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ca9541-ac33-47e0-8e47-0690a715a5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Location" ma:index="11" nillable="true" ma:displayName="Location" ma:indexed="true"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_activity" ma:index="14" nillable="true" ma:displayName="_activity" ma:hidden="true" ma:internalName="_activity">
      <xsd:simpleType>
        <xsd:restriction base="dms:Note"/>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599c55d-4b68-43ed-b57e-8b2b213f1895"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906D03-A564-4E06-B97A-A19EC85D1153}">
  <ds:schemaRefs>
    <ds:schemaRef ds:uri="http://schemas.microsoft.com/sharepoint/v3/contenttype/forms"/>
  </ds:schemaRefs>
</ds:datastoreItem>
</file>

<file path=customXml/itemProps2.xml><?xml version="1.0" encoding="utf-8"?>
<ds:datastoreItem xmlns:ds="http://schemas.openxmlformats.org/officeDocument/2006/customXml" ds:itemID="{EAD60805-1A30-49EA-82C9-9FAD2490A781}">
  <ds:schemaRefs>
    <ds:schemaRef ds:uri="http://schemas.microsoft.com/office/2006/documentManagement/types"/>
    <ds:schemaRef ds:uri="http://schemas.microsoft.com/office/2006/metadata/properties"/>
    <ds:schemaRef ds:uri="http://schemas.microsoft.com/office/infopath/2007/PartnerControls"/>
    <ds:schemaRef ds:uri="http://purl.org/dc/terms/"/>
    <ds:schemaRef ds:uri="http://schemas.openxmlformats.org/package/2006/metadata/core-properties"/>
    <ds:schemaRef ds:uri="a599c55d-4b68-43ed-b57e-8b2b213f1895"/>
    <ds:schemaRef ds:uri="http://purl.org/dc/dcmitype/"/>
    <ds:schemaRef ds:uri="57ca9541-ac33-47e0-8e47-0690a715a542"/>
    <ds:schemaRef ds:uri="http://www.w3.org/XML/1998/namespace"/>
    <ds:schemaRef ds:uri="http://purl.org/dc/elements/1.1/"/>
  </ds:schemaRefs>
</ds:datastoreItem>
</file>

<file path=customXml/itemProps3.xml><?xml version="1.0" encoding="utf-8"?>
<ds:datastoreItem xmlns:ds="http://schemas.openxmlformats.org/officeDocument/2006/customXml" ds:itemID="{4FE3A917-518E-4F40-A807-E71EDE7C12D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ca9541-ac33-47e0-8e47-0690a715a542"/>
    <ds:schemaRef ds:uri="a599c55d-4b68-43ed-b57e-8b2b213f18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7934</TotalTime>
  <Words>3238</Words>
  <Application>Microsoft Office PowerPoint</Application>
  <PresentationFormat>Widescreen</PresentationFormat>
  <Paragraphs>312</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Helvetica</vt:lpstr>
      <vt:lpstr>BPTheme_Congress</vt:lpstr>
      <vt:lpstr>Prevalence of the KIT D816V Mutation in Peripheral Blood of Patients With Evidence of Systemic Mast Cell Activation: Results of the Prospective, Multi-centered, Global PROSPECTOR Clinical Trial </vt:lpstr>
      <vt:lpstr>Disclosures</vt:lpstr>
      <vt:lpstr>Background</vt:lpstr>
      <vt:lpstr>Systemic MCA involves ≥2 organ systems; classified as clonal or non-clonal based in part on KIT D816V mutation status</vt:lpstr>
      <vt:lpstr>Hallmark symptoms may warrant investigation of  systemic mastocytosis</vt:lpstr>
      <vt:lpstr>The prevalence of KIT D816V-driven clonal MC disease in patients with broad systemic MCA is not precisely known</vt:lpstr>
      <vt:lpstr>PROSPECTOR study design</vt:lpstr>
      <vt:lpstr>Disposition and demographics </vt:lpstr>
      <vt:lpstr>Enrolled patients met ≥1 of the 3 inclusion criteria for  systemic mast cell activation</vt:lpstr>
      <vt:lpstr>KIT D816V mutation was detected in 4% of patients with systemic mast cell activation symptoms</vt:lpstr>
      <vt:lpstr>Detection of KIT D816V was higher in patients who experienced severe anaphylaxis </vt:lpstr>
      <vt:lpstr>The majority of patients had basal serum tryptase ≤20 ng/mL</vt:lpstr>
      <vt:lpstr>Conclusions</vt:lpstr>
      <vt:lpstr>Acknowledgments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Shaheen</dc:creator>
  <cp:lastModifiedBy>Donna Salib</cp:lastModifiedBy>
  <cp:revision>158</cp:revision>
  <cp:lastPrinted>2023-01-19T22:50:44Z</cp:lastPrinted>
  <dcterms:created xsi:type="dcterms:W3CDTF">2023-01-11T19:03:22Z</dcterms:created>
  <dcterms:modified xsi:type="dcterms:W3CDTF">2024-02-26T18:08:09Z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0x010100645C15E7D2355E45BE690E2406004CBA</vt:lpwstr>
  </property>
  <property fmtid="{D5CDD505-2E9C-101B-9397-08002B2CF9AE}" pid="3" name="MediaServiceImageTags">
    <vt:lpwstr/>
  </property>
  <property fmtid="{D5CDD505-2E9C-101B-9397-08002B2CF9AE}" pid="4" name="Order">
    <vt:r8>22361100</vt:r8>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ies>
</file>