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147483139" r:id="rId2"/>
    <p:sldId id="2147483176" r:id="rId3"/>
    <p:sldId id="2147483070" r:id="rId4"/>
    <p:sldId id="2147483075" r:id="rId5"/>
    <p:sldId id="2147483076" r:id="rId6"/>
    <p:sldId id="2147483072" r:id="rId7"/>
    <p:sldId id="2147483188" r:id="rId8"/>
    <p:sldId id="2147483154" r:id="rId9"/>
    <p:sldId id="2147483186" r:id="rId10"/>
    <p:sldId id="2147483150" r:id="rId11"/>
    <p:sldId id="2147483141" r:id="rId12"/>
    <p:sldId id="2147483144" r:id="rId13"/>
    <p:sldId id="2147483147" r:id="rId14"/>
    <p:sldId id="2147483189" r:id="rId15"/>
    <p:sldId id="2147483145" r:id="rId16"/>
    <p:sldId id="2147483181" r:id="rId17"/>
    <p:sldId id="2147483172"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216" userDrawn="1">
          <p15:clr>
            <a:srgbClr val="A4A3A4"/>
          </p15:clr>
        </p15:guide>
        <p15:guide id="3" orient="horz" pos="2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CF3E0F-F96B-30A1-1A3D-9AE131A3EEBB}" name="Ben Lampson" initials="BL" userId="S::blampson_blueprintmedicines.com#ext#@liveblueprintmedicines.onmicrosoft.com::dba31860-e1d6-48b5-88ef-52b9117edb35" providerId="AD"/>
  <p188:author id="{72C68D12-601C-1993-8BAC-97A9D60AFB64}" name="Jim Cozzarin (HCG)" initials="JC" userId="S::jcozzarin@hcg-int.com::0a559f22-046f-4c36-8f35-dcef7bb7f00e" providerId="AD"/>
  <p188:author id="{68FB6336-63CC-1DF6-D9D1-F8BB27543A4F}" name="Ben Lampson" initials="BL" userId="S::BLampson@blueprintmedicines.com::5e29de5c-8102-4027-8694-b0cc7ebb5cb0" providerId="AD"/>
  <p188:author id="{0005133E-5448-7F65-E29D-5F3E3FD1D664}" name="Sasa Dimitrijevic" initials="SD" userId="S::sdimitrijevic_blueprintmedicines.com#ext#@liveblueprintmedicines.onmicrosoft.com::05025049-e581-47be-8747-06ea371880c6" providerId="AD"/>
  <p188:author id="{6CCE9247-54BF-64F5-E2D9-7713B16A03B3}" name="Brittany Carroll" initials="BC" userId="S::bcarroll@blueprintmedicines.com::fb809b11-70dd-4537-b057-9b051f24b5c6" providerId="AD"/>
  <p188:author id="{6B31A85E-8BA9-7D4A-E8E2-A591EE85D465}" name="Sri Venkitachalam" initials="SV" userId="Sri Venkitachalam" providerId="None"/>
  <p188:author id="{807DD167-CDC7-B854-165C-5D77191743F8}" name="William Sinkins (HCG)" initials="WS" userId="S::wsinkins@hcg-int.com::e3d0fbc1-c6bd-44c3-b27b-15d5a6f3f148" providerId="AD"/>
  <p188:author id="{FAA4307A-368C-41F1-CEB0-D14F8F81D120}" name="Sasa Dimitrijevic" initials="SD" userId="S::sdimitrijevic@blueprintmedicines.com::a4bd6a14-0d51-4029-a702-234165b7f209" providerId="AD"/>
  <p188:author id="{23DF2DB3-F394-C5E2-0198-5E6BF15127FE}" name="Johannes Lübke" initials="JL" userId="a6f5e19a1cd0259a" providerId="Windows Live"/>
  <p188:author id="{F3E5B3C8-C511-CDFA-A42A-E8F612EDDD1D}" name="Jason Robert Gotlib" initials="JRG" userId="S::gotlib@stanford.edu::5f5d1768-bb73-40da-950d-6e8c7d6ab2f8" providerId="AD"/>
  <p188:author id="{362F23D1-61A7-7638-3FB3-4CAA9ADC780A}" name="Andrew Law" initials="AL" userId="S::alaw_blueprintmedicines.com#ext#@liveblueprintmedicines.onmicrosoft.com::2a2c3bf8-aab5-4bc6-aab2-52cf6920f54e" providerId="AD"/>
  <p188:author id="{CBC6B6DB-E610-BC4D-AD60-356DAB11A0F4}" name="Andrew Law" initials="AL" userId="S::alaw@blueprintmedicines.com::7447b8f5-7347-4b0b-a2b3-9d73cc64de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264"/>
    <a:srgbClr val="555265"/>
    <a:srgbClr val="A57D8C"/>
    <a:srgbClr val="B17880"/>
    <a:srgbClr val="CBBAAE"/>
    <a:srgbClr val="8CC1C0"/>
    <a:srgbClr val="767583"/>
    <a:srgbClr val="2E75B6"/>
    <a:srgbClr val="75A6A6"/>
    <a:srgbClr val="2E7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5"/>
    <p:restoredTop sz="94674"/>
  </p:normalViewPr>
  <p:slideViewPr>
    <p:cSldViewPr snapToGrid="0">
      <p:cViewPr varScale="1">
        <p:scale>
          <a:sx n="112" d="100"/>
          <a:sy n="112" d="100"/>
        </p:scale>
        <p:origin x="200" y="944"/>
      </p:cViewPr>
      <p:guideLst>
        <p:guide orient="horz" pos="1692"/>
        <p:guide pos="216"/>
        <p:guide orient="horz" pos="2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Treatment</c:v>
                </c:pt>
              </c:strCache>
            </c:strRef>
          </c:tx>
          <c:explosion val="10"/>
          <c:dPt>
            <c:idx val="0"/>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D244-7C45-9978-44CA63CDF3A5}"/>
              </c:ext>
            </c:extLst>
          </c:dPt>
          <c:dPt>
            <c:idx val="1"/>
            <c:bubble3D val="0"/>
            <c:spPr>
              <a:solidFill>
                <a:srgbClr val="8CC1C0"/>
              </a:solidFill>
              <a:ln w="19050">
                <a:solidFill>
                  <a:schemeClr val="lt1"/>
                </a:solidFill>
              </a:ln>
              <a:effectLst/>
            </c:spPr>
            <c:extLst>
              <c:ext xmlns:c16="http://schemas.microsoft.com/office/drawing/2014/chart" uri="{C3380CC4-5D6E-409C-BE32-E72D297353CC}">
                <c16:uniqueId val="{00000003-D244-7C45-9978-44CA63CDF3A5}"/>
              </c:ext>
            </c:extLst>
          </c:dPt>
          <c:dPt>
            <c:idx val="2"/>
            <c:bubble3D val="0"/>
            <c:spPr>
              <a:solidFill>
                <a:srgbClr val="667BA0"/>
              </a:solidFill>
              <a:ln w="19050">
                <a:solidFill>
                  <a:schemeClr val="lt1"/>
                </a:solidFill>
              </a:ln>
              <a:effectLst/>
            </c:spPr>
            <c:extLst>
              <c:ext xmlns:c16="http://schemas.microsoft.com/office/drawing/2014/chart" uri="{C3380CC4-5D6E-409C-BE32-E72D297353CC}">
                <c16:uniqueId val="{00000005-D244-7C45-9978-44CA63CDF3A5}"/>
              </c:ext>
            </c:extLst>
          </c:dPt>
          <c:dPt>
            <c:idx val="3"/>
            <c:bubble3D val="0"/>
            <c:spPr>
              <a:solidFill>
                <a:srgbClr val="545264"/>
              </a:solidFill>
              <a:ln w="19050">
                <a:solidFill>
                  <a:schemeClr val="lt1"/>
                </a:solidFill>
              </a:ln>
              <a:effectLst/>
            </c:spPr>
            <c:extLst>
              <c:ext xmlns:c16="http://schemas.microsoft.com/office/drawing/2014/chart" uri="{C3380CC4-5D6E-409C-BE32-E72D297353CC}">
                <c16:uniqueId val="{00000007-D244-7C45-9978-44CA63CDF3A5}"/>
              </c:ext>
            </c:extLst>
          </c:dPt>
          <c:dPt>
            <c:idx val="4"/>
            <c:bubble3D val="0"/>
            <c:spPr>
              <a:gradFill flip="none" rotWithShape="1">
                <a:gsLst>
                  <a:gs pos="0">
                    <a:srgbClr val="B3B3AA"/>
                  </a:gs>
                  <a:gs pos="27000">
                    <a:srgbClr val="A67E8D"/>
                  </a:gs>
                  <a:gs pos="58000">
                    <a:srgbClr val="545264"/>
                  </a:gs>
                </a:gsLst>
                <a:lin ang="5400000" scaled="1"/>
                <a:tileRect/>
              </a:gradFill>
              <a:ln w="19050">
                <a:solidFill>
                  <a:schemeClr val="lt1"/>
                </a:solidFill>
              </a:ln>
              <a:effectLst/>
            </c:spPr>
            <c:extLst>
              <c:ext xmlns:c16="http://schemas.microsoft.com/office/drawing/2014/chart" uri="{C3380CC4-5D6E-409C-BE32-E72D297353CC}">
                <c16:uniqueId val="{00000009-D244-7C45-9978-44CA63CDF3A5}"/>
              </c:ext>
            </c:extLst>
          </c:dPt>
          <c:cat>
            <c:strRef>
              <c:f>Tabelle1!$A$2:$A$5</c:f>
              <c:strCache>
                <c:ptCount val="4"/>
                <c:pt idx="0">
                  <c:v>Others</c:v>
                </c:pt>
                <c:pt idx="1">
                  <c:v>Cladribine</c:v>
                </c:pt>
                <c:pt idx="2">
                  <c:v>Midostaurin/Cladribine</c:v>
                </c:pt>
                <c:pt idx="3">
                  <c:v>Midostaurin</c:v>
                </c:pt>
              </c:strCache>
            </c:strRef>
          </c:cat>
          <c:val>
            <c:numRef>
              <c:f>Tabelle1!$B$2:$B$5</c:f>
              <c:numCache>
                <c:formatCode>General</c:formatCode>
                <c:ptCount val="4"/>
                <c:pt idx="0">
                  <c:v>52</c:v>
                </c:pt>
                <c:pt idx="1">
                  <c:v>9</c:v>
                </c:pt>
                <c:pt idx="2">
                  <c:v>15</c:v>
                </c:pt>
                <c:pt idx="3">
                  <c:v>24</c:v>
                </c:pt>
              </c:numCache>
            </c:numRef>
          </c:val>
          <c:extLst>
            <c:ext xmlns:c16="http://schemas.microsoft.com/office/drawing/2014/chart" uri="{C3380CC4-5D6E-409C-BE32-E72D297353CC}">
              <c16:uniqueId val="{0000000A-D244-7C45-9978-44CA63CDF3A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1530C-EED2-2342-BBE2-BE8499CBA49E}" type="datetimeFigureOut">
              <a:rPr lang="en-US" smtClean="0"/>
              <a:t>6/11/25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1957D-5E0D-D941-8BF2-C622B3112D01}" type="slidenum">
              <a:rPr lang="en-US" smtClean="0"/>
              <a:t>‹Nr.›</a:t>
            </a:fld>
            <a:endParaRPr lang="en-US"/>
          </a:p>
        </p:txBody>
      </p:sp>
    </p:spTree>
    <p:extLst>
      <p:ext uri="{BB962C8B-B14F-4D97-AF65-F5344CB8AC3E}">
        <p14:creationId xmlns:p14="http://schemas.microsoft.com/office/powerpoint/2010/main" val="95128727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a:p>
        </p:txBody>
      </p:sp>
      <p:sp>
        <p:nvSpPr>
          <p:cNvPr id="4" name="Foliennummernplatzhalter 3"/>
          <p:cNvSpPr>
            <a:spLocks noGrp="1"/>
          </p:cNvSpPr>
          <p:nvPr>
            <p:ph type="sldNum" sz="quarter" idx="10"/>
          </p:nvPr>
        </p:nvSpPr>
        <p:spPr/>
        <p:txBody>
          <a:bodyPr/>
          <a:lstStyle/>
          <a:p>
            <a:fld id="{98737C00-B483-5944-AD67-E3941F339F10}" type="slidenum">
              <a:rPr lang="de-DE" smtClean="0"/>
              <a:t>1</a:t>
            </a:fld>
            <a:endParaRPr lang="de-DE"/>
          </a:p>
        </p:txBody>
      </p:sp>
    </p:spTree>
    <p:extLst>
      <p:ext uri="{BB962C8B-B14F-4D97-AF65-F5344CB8AC3E}">
        <p14:creationId xmlns:p14="http://schemas.microsoft.com/office/powerpoint/2010/main" val="192420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Foliennummernplatzhalter 3"/>
          <p:cNvSpPr>
            <a:spLocks noGrp="1"/>
          </p:cNvSpPr>
          <p:nvPr>
            <p:ph type="sldNum" sz="quarter" idx="5"/>
          </p:nvPr>
        </p:nvSpPr>
        <p:spPr/>
        <p:txBody>
          <a:bodyPr/>
          <a:lstStyle/>
          <a:p>
            <a:fld id="{0471957D-5E0D-D941-8BF2-C622B3112D01}" type="slidenum">
              <a:rPr lang="en-US" smtClean="0"/>
              <a:t>10</a:t>
            </a:fld>
            <a:endParaRPr lang="en-US"/>
          </a:p>
        </p:txBody>
      </p:sp>
    </p:spTree>
    <p:extLst>
      <p:ext uri="{BB962C8B-B14F-4D97-AF65-F5344CB8AC3E}">
        <p14:creationId xmlns:p14="http://schemas.microsoft.com/office/powerpoint/2010/main" val="3119736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4400"/>
          </a:p>
        </p:txBody>
      </p:sp>
      <p:sp>
        <p:nvSpPr>
          <p:cNvPr id="4" name="Foliennummernplatzhalter 3"/>
          <p:cNvSpPr>
            <a:spLocks noGrp="1"/>
          </p:cNvSpPr>
          <p:nvPr>
            <p:ph type="sldNum" sz="quarter" idx="5"/>
          </p:nvPr>
        </p:nvSpPr>
        <p:spPr/>
        <p:txBody>
          <a:bodyPr/>
          <a:lstStyle/>
          <a:p>
            <a:fld id="{0471957D-5E0D-D941-8BF2-C622B3112D01}" type="slidenum">
              <a:rPr lang="en-US" smtClean="0"/>
              <a:t>11</a:t>
            </a:fld>
            <a:endParaRPr lang="en-US"/>
          </a:p>
        </p:txBody>
      </p:sp>
    </p:spTree>
    <p:extLst>
      <p:ext uri="{BB962C8B-B14F-4D97-AF65-F5344CB8AC3E}">
        <p14:creationId xmlns:p14="http://schemas.microsoft.com/office/powerpoint/2010/main" val="321102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4400"/>
          </a:p>
        </p:txBody>
      </p:sp>
      <p:sp>
        <p:nvSpPr>
          <p:cNvPr id="4" name="Foliennummernplatzhalter 3"/>
          <p:cNvSpPr>
            <a:spLocks noGrp="1"/>
          </p:cNvSpPr>
          <p:nvPr>
            <p:ph type="sldNum" sz="quarter" idx="5"/>
          </p:nvPr>
        </p:nvSpPr>
        <p:spPr/>
        <p:txBody>
          <a:bodyPr/>
          <a:lstStyle/>
          <a:p>
            <a:fld id="{0471957D-5E0D-D941-8BF2-C622B3112D01}" type="slidenum">
              <a:rPr lang="en-US" smtClean="0"/>
              <a:t>12</a:t>
            </a:fld>
            <a:endParaRPr lang="en-US"/>
          </a:p>
        </p:txBody>
      </p:sp>
    </p:spTree>
    <p:extLst>
      <p:ext uri="{BB962C8B-B14F-4D97-AF65-F5344CB8AC3E}">
        <p14:creationId xmlns:p14="http://schemas.microsoft.com/office/powerpoint/2010/main" val="407649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p:txBody>
      </p:sp>
      <p:sp>
        <p:nvSpPr>
          <p:cNvPr id="4" name="Foliennummernplatzhalter 3"/>
          <p:cNvSpPr>
            <a:spLocks noGrp="1"/>
          </p:cNvSpPr>
          <p:nvPr>
            <p:ph type="sldNum" sz="quarter" idx="5"/>
          </p:nvPr>
        </p:nvSpPr>
        <p:spPr/>
        <p:txBody>
          <a:bodyPr/>
          <a:lstStyle/>
          <a:p>
            <a:fld id="{0471957D-5E0D-D941-8BF2-C622B3112D01}" type="slidenum">
              <a:rPr lang="en-US" smtClean="0"/>
              <a:t>13</a:t>
            </a:fld>
            <a:endParaRPr lang="en-US"/>
          </a:p>
        </p:txBody>
      </p:sp>
    </p:spTree>
    <p:extLst>
      <p:ext uri="{BB962C8B-B14F-4D97-AF65-F5344CB8AC3E}">
        <p14:creationId xmlns:p14="http://schemas.microsoft.com/office/powerpoint/2010/main" val="188439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0A8EB-38FD-8192-A184-1817992752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29AB799-9399-508C-FB45-CA1E19B19E7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FBB9853-13A3-1814-79CF-F01C5E7019AD}"/>
              </a:ext>
            </a:extLst>
          </p:cNvPr>
          <p:cNvSpPr>
            <a:spLocks noGrp="1"/>
          </p:cNvSpPr>
          <p:nvPr>
            <p:ph type="body" idx="1"/>
          </p:nvPr>
        </p:nvSpPr>
        <p:spPr/>
        <p:txBody>
          <a:bodyPr/>
          <a:lstStyle/>
          <a:p>
            <a:pPr algn="just">
              <a:lnSpc>
                <a:spcPct val="200000"/>
              </a:lnSpc>
            </a:pPr>
            <a:endParaRPr lang="de-D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5B0381F1-2152-687C-B5A3-ECDBFB0B068C}"/>
              </a:ext>
            </a:extLst>
          </p:cNvPr>
          <p:cNvSpPr>
            <a:spLocks noGrp="1"/>
          </p:cNvSpPr>
          <p:nvPr>
            <p:ph type="sldNum" sz="quarter" idx="5"/>
          </p:nvPr>
        </p:nvSpPr>
        <p:spPr/>
        <p:txBody>
          <a:bodyPr/>
          <a:lstStyle/>
          <a:p>
            <a:fld id="{0471957D-5E0D-D941-8BF2-C622B3112D01}" type="slidenum">
              <a:rPr lang="en-US" smtClean="0"/>
              <a:t>14</a:t>
            </a:fld>
            <a:endParaRPr lang="en-US"/>
          </a:p>
        </p:txBody>
      </p:sp>
    </p:spTree>
    <p:extLst>
      <p:ext uri="{BB962C8B-B14F-4D97-AF65-F5344CB8AC3E}">
        <p14:creationId xmlns:p14="http://schemas.microsoft.com/office/powerpoint/2010/main" val="356878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0471957D-5E0D-D941-8BF2-C622B3112D01}" type="slidenum">
              <a:rPr lang="en-US" smtClean="0"/>
              <a:t>15</a:t>
            </a:fld>
            <a:endParaRPr lang="en-US"/>
          </a:p>
        </p:txBody>
      </p:sp>
    </p:spTree>
    <p:extLst>
      <p:ext uri="{BB962C8B-B14F-4D97-AF65-F5344CB8AC3E}">
        <p14:creationId xmlns:p14="http://schemas.microsoft.com/office/powerpoint/2010/main" val="58730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0471957D-5E0D-D941-8BF2-C622B3112D01}" type="slidenum">
              <a:rPr lang="en-US" smtClean="0"/>
              <a:t>16</a:t>
            </a:fld>
            <a:endParaRPr lang="en-US"/>
          </a:p>
        </p:txBody>
      </p:sp>
    </p:spTree>
    <p:extLst>
      <p:ext uri="{BB962C8B-B14F-4D97-AF65-F5344CB8AC3E}">
        <p14:creationId xmlns:p14="http://schemas.microsoft.com/office/powerpoint/2010/main" val="339412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en-US" noProof="0">
              <a:solidFill>
                <a:srgbClr val="0E0E0E"/>
              </a:solidFill>
              <a:effectLst/>
              <a:latin typeface=".AppleSystemUIFont"/>
            </a:endParaRPr>
          </a:p>
        </p:txBody>
      </p:sp>
      <p:sp>
        <p:nvSpPr>
          <p:cNvPr id="4" name="Foliennummernplatzhalter 3"/>
          <p:cNvSpPr>
            <a:spLocks noGrp="1"/>
          </p:cNvSpPr>
          <p:nvPr>
            <p:ph type="sldNum" sz="quarter" idx="5"/>
          </p:nvPr>
        </p:nvSpPr>
        <p:spPr/>
        <p:txBody>
          <a:bodyPr/>
          <a:lstStyle/>
          <a:p>
            <a:fld id="{C7A71C71-9270-614E-BA83-4705F2E7D970}" type="slidenum">
              <a:rPr lang="de-DE" smtClean="0"/>
              <a:t>2</a:t>
            </a:fld>
            <a:endParaRPr lang="de-DE"/>
          </a:p>
        </p:txBody>
      </p:sp>
    </p:spTree>
    <p:extLst>
      <p:ext uri="{BB962C8B-B14F-4D97-AF65-F5344CB8AC3E}">
        <p14:creationId xmlns:p14="http://schemas.microsoft.com/office/powerpoint/2010/main" val="37508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en-US" noProof="0">
              <a:solidFill>
                <a:srgbClr val="0E0E0E"/>
              </a:solidFill>
              <a:effectLst/>
              <a:latin typeface="+mn-lt"/>
            </a:endParaRPr>
          </a:p>
        </p:txBody>
      </p:sp>
      <p:sp>
        <p:nvSpPr>
          <p:cNvPr id="4" name="Foliennummernplatzhalter 3"/>
          <p:cNvSpPr>
            <a:spLocks noGrp="1"/>
          </p:cNvSpPr>
          <p:nvPr>
            <p:ph type="sldNum" sz="quarter" idx="5"/>
          </p:nvPr>
        </p:nvSpPr>
        <p:spPr/>
        <p:txBody>
          <a:bodyPr/>
          <a:lstStyle/>
          <a:p>
            <a:fld id="{C7A71C71-9270-614E-BA83-4705F2E7D970}" type="slidenum">
              <a:rPr lang="de-DE" smtClean="0"/>
              <a:t>3</a:t>
            </a:fld>
            <a:endParaRPr lang="de-DE"/>
          </a:p>
        </p:txBody>
      </p:sp>
    </p:spTree>
    <p:extLst>
      <p:ext uri="{BB962C8B-B14F-4D97-AF65-F5344CB8AC3E}">
        <p14:creationId xmlns:p14="http://schemas.microsoft.com/office/powerpoint/2010/main" val="455698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en-US" noProof="0">
              <a:solidFill>
                <a:srgbClr val="0E0E0E"/>
              </a:solidFill>
              <a:effectLst/>
              <a:latin typeface="+mn-lt"/>
            </a:endParaRPr>
          </a:p>
        </p:txBody>
      </p:sp>
      <p:sp>
        <p:nvSpPr>
          <p:cNvPr id="4" name="Foliennummernplatzhalter 3"/>
          <p:cNvSpPr>
            <a:spLocks noGrp="1"/>
          </p:cNvSpPr>
          <p:nvPr>
            <p:ph type="sldNum" sz="quarter" idx="5"/>
          </p:nvPr>
        </p:nvSpPr>
        <p:spPr/>
        <p:txBody>
          <a:bodyPr/>
          <a:lstStyle/>
          <a:p>
            <a:fld id="{C7A71C71-9270-614E-BA83-4705F2E7D970}" type="slidenum">
              <a:rPr lang="de-DE" smtClean="0"/>
              <a:t>4</a:t>
            </a:fld>
            <a:endParaRPr lang="de-DE"/>
          </a:p>
        </p:txBody>
      </p:sp>
    </p:spTree>
    <p:extLst>
      <p:ext uri="{BB962C8B-B14F-4D97-AF65-F5344CB8AC3E}">
        <p14:creationId xmlns:p14="http://schemas.microsoft.com/office/powerpoint/2010/main" val="89953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a:buFont typeface="Arial" panose="020B0604020202020204" pitchFamily="34" charset="0"/>
              <a:buChar char="•"/>
            </a:pPr>
            <a:endParaRPr lang="de-DE" b="0" i="0" u="none" strike="noStrike">
              <a:solidFill>
                <a:srgbClr val="000000"/>
              </a:solidFill>
              <a:effectLst/>
            </a:endParaRPr>
          </a:p>
        </p:txBody>
      </p:sp>
      <p:sp>
        <p:nvSpPr>
          <p:cNvPr id="4" name="Foliennummernplatzhalter 3"/>
          <p:cNvSpPr>
            <a:spLocks noGrp="1"/>
          </p:cNvSpPr>
          <p:nvPr>
            <p:ph type="sldNum" sz="quarter" idx="5"/>
          </p:nvPr>
        </p:nvSpPr>
        <p:spPr/>
        <p:txBody>
          <a:bodyPr/>
          <a:lstStyle/>
          <a:p>
            <a:fld id="{C7A71C71-9270-614E-BA83-4705F2E7D970}" type="slidenum">
              <a:rPr lang="de-DE" smtClean="0"/>
              <a:t>5</a:t>
            </a:fld>
            <a:endParaRPr lang="de-DE"/>
          </a:p>
        </p:txBody>
      </p:sp>
    </p:spTree>
    <p:extLst>
      <p:ext uri="{BB962C8B-B14F-4D97-AF65-F5344CB8AC3E}">
        <p14:creationId xmlns:p14="http://schemas.microsoft.com/office/powerpoint/2010/main" val="323126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en-US" noProof="0">
              <a:solidFill>
                <a:srgbClr val="0E0E0E"/>
              </a:solidFill>
              <a:effectLst/>
              <a:latin typeface="+mn-lt"/>
            </a:endParaRPr>
          </a:p>
        </p:txBody>
      </p:sp>
      <p:sp>
        <p:nvSpPr>
          <p:cNvPr id="4" name="Foliennummernplatzhalter 3"/>
          <p:cNvSpPr>
            <a:spLocks noGrp="1"/>
          </p:cNvSpPr>
          <p:nvPr>
            <p:ph type="sldNum" sz="quarter" idx="5"/>
          </p:nvPr>
        </p:nvSpPr>
        <p:spPr/>
        <p:txBody>
          <a:bodyPr/>
          <a:lstStyle/>
          <a:p>
            <a:fld id="{C7A71C71-9270-614E-BA83-4705F2E7D970}" type="slidenum">
              <a:rPr lang="de-DE" smtClean="0"/>
              <a:t>6</a:t>
            </a:fld>
            <a:endParaRPr lang="de-DE"/>
          </a:p>
        </p:txBody>
      </p:sp>
    </p:spTree>
    <p:extLst>
      <p:ext uri="{BB962C8B-B14F-4D97-AF65-F5344CB8AC3E}">
        <p14:creationId xmlns:p14="http://schemas.microsoft.com/office/powerpoint/2010/main" val="343680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F1AB-1E64-DABF-B218-00367BB4E7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2A6825-EE61-864D-E236-55777323F2C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BB86840-DE9E-2957-C18A-828E42DE7E1A}"/>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64E22829-60D5-C4EC-9E70-37FC8AB27E99}"/>
              </a:ext>
            </a:extLst>
          </p:cNvPr>
          <p:cNvSpPr>
            <a:spLocks noGrp="1"/>
          </p:cNvSpPr>
          <p:nvPr>
            <p:ph type="sldNum" sz="quarter" idx="5"/>
          </p:nvPr>
        </p:nvSpPr>
        <p:spPr/>
        <p:txBody>
          <a:bodyPr/>
          <a:lstStyle/>
          <a:p>
            <a:fld id="{0471957D-5E0D-D941-8BF2-C622B3112D01}" type="slidenum">
              <a:rPr lang="en-US" smtClean="0"/>
              <a:t>7</a:t>
            </a:fld>
            <a:endParaRPr lang="en-US"/>
          </a:p>
        </p:txBody>
      </p:sp>
    </p:spTree>
    <p:extLst>
      <p:ext uri="{BB962C8B-B14F-4D97-AF65-F5344CB8AC3E}">
        <p14:creationId xmlns:p14="http://schemas.microsoft.com/office/powerpoint/2010/main" val="2493705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sz="1800" dirty="0"/>
          </a:p>
        </p:txBody>
      </p:sp>
      <p:sp>
        <p:nvSpPr>
          <p:cNvPr id="4" name="Foliennummernplatzhalter 3"/>
          <p:cNvSpPr>
            <a:spLocks noGrp="1"/>
          </p:cNvSpPr>
          <p:nvPr>
            <p:ph type="sldNum" sz="quarter" idx="5"/>
          </p:nvPr>
        </p:nvSpPr>
        <p:spPr/>
        <p:txBody>
          <a:bodyPr/>
          <a:lstStyle/>
          <a:p>
            <a:fld id="{0471957D-5E0D-D941-8BF2-C622B3112D01}" type="slidenum">
              <a:rPr lang="en-US" smtClean="0"/>
              <a:t>8</a:t>
            </a:fld>
            <a:endParaRPr lang="en-US"/>
          </a:p>
        </p:txBody>
      </p:sp>
    </p:spTree>
    <p:extLst>
      <p:ext uri="{BB962C8B-B14F-4D97-AF65-F5344CB8AC3E}">
        <p14:creationId xmlns:p14="http://schemas.microsoft.com/office/powerpoint/2010/main" val="45716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Foliennummernplatzhalter 3"/>
          <p:cNvSpPr>
            <a:spLocks noGrp="1"/>
          </p:cNvSpPr>
          <p:nvPr>
            <p:ph type="sldNum" sz="quarter" idx="5"/>
          </p:nvPr>
        </p:nvSpPr>
        <p:spPr/>
        <p:txBody>
          <a:bodyPr/>
          <a:lstStyle/>
          <a:p>
            <a:fld id="{0471957D-5E0D-D941-8BF2-C622B3112D01}" type="slidenum">
              <a:rPr lang="en-US" smtClean="0"/>
              <a:t>9</a:t>
            </a:fld>
            <a:endParaRPr lang="en-US"/>
          </a:p>
        </p:txBody>
      </p:sp>
    </p:spTree>
    <p:extLst>
      <p:ext uri="{BB962C8B-B14F-4D97-AF65-F5344CB8AC3E}">
        <p14:creationId xmlns:p14="http://schemas.microsoft.com/office/powerpoint/2010/main" val="213349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a:p>
        </p:txBody>
      </p:sp>
      <p:sp>
        <p:nvSpPr>
          <p:cNvPr id="4" name="Date Placeholder 3"/>
          <p:cNvSpPr>
            <a:spLocks noGrp="1"/>
          </p:cNvSpPr>
          <p:nvPr>
            <p:ph type="dt" sz="half" idx="10"/>
          </p:nvPr>
        </p:nvSpPr>
        <p:spPr/>
        <p:txBody>
          <a:bodyPr/>
          <a:lstStyle/>
          <a:p>
            <a:fld id="{A05CA761-397D-0541-A239-CC949E279E27}"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4098614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A05CA761-397D-0541-A239-CC949E279E27}"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368789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A05CA761-397D-0541-A239-CC949E279E27}"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3804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A05CA761-397D-0541-A239-CC949E279E27}"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223475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de-DE"/>
              <a:t>Mastertitelformat bearbeiten</a:t>
            </a:r>
            <a:endParaRPr lang="en-US"/>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05CA761-397D-0541-A239-CC949E279E27}" type="datetimeFigureOut">
              <a:rPr lang="en-US" smtClean="0"/>
              <a:t>6/11/25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2462889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628650" y="1369218"/>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29150" y="1369218"/>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4"/>
          <p:cNvSpPr>
            <a:spLocks noGrp="1"/>
          </p:cNvSpPr>
          <p:nvPr>
            <p:ph type="dt" sz="half" idx="10"/>
          </p:nvPr>
        </p:nvSpPr>
        <p:spPr/>
        <p:txBody>
          <a:bodyPr/>
          <a:lstStyle/>
          <a:p>
            <a:fld id="{A05CA761-397D-0541-A239-CC949E279E27}"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306244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A05CA761-397D-0541-A239-CC949E279E27}" type="datetimeFigureOut">
              <a:rPr lang="en-US" smtClean="0"/>
              <a:t>6/11/25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5984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A05CA761-397D-0541-A239-CC949E279E27}" type="datetimeFigureOut">
              <a:rPr lang="en-US" smtClean="0"/>
              <a:t>6/11/25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309307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CA761-397D-0541-A239-CC949E279E27}" type="datetimeFigureOut">
              <a:rPr lang="en-US" smtClean="0"/>
              <a:t>6/11/25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26374599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A05CA761-397D-0541-A239-CC949E279E27}"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106590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A05CA761-397D-0541-A239-CC949E279E27}" type="datetimeFigureOut">
              <a:rPr lang="en-US" smtClean="0"/>
              <a:t>6/11/25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4F4C6-969D-F546-A96A-2E74ED754638}" type="slidenum">
              <a:rPr lang="en-US" smtClean="0"/>
              <a:t>‹Nr.›</a:t>
            </a:fld>
            <a:endParaRPr lang="en-US"/>
          </a:p>
        </p:txBody>
      </p:sp>
    </p:spTree>
    <p:extLst>
      <p:ext uri="{BB962C8B-B14F-4D97-AF65-F5344CB8AC3E}">
        <p14:creationId xmlns:p14="http://schemas.microsoft.com/office/powerpoint/2010/main" val="16573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05CA761-397D-0541-A239-CC949E279E27}" type="datetimeFigureOut">
              <a:rPr lang="en-US" smtClean="0"/>
              <a:t>6/11/25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314F4C6-969D-F546-A96A-2E74ED754638}" type="slidenum">
              <a:rPr lang="en-US" smtClean="0"/>
              <a:t>‹Nr.›</a:t>
            </a:fld>
            <a:endParaRPr lang="en-US"/>
          </a:p>
        </p:txBody>
      </p:sp>
    </p:spTree>
    <p:extLst>
      <p:ext uri="{BB962C8B-B14F-4D97-AF65-F5344CB8AC3E}">
        <p14:creationId xmlns:p14="http://schemas.microsoft.com/office/powerpoint/2010/main" val="3508516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448" descr="LogoUMM_CMYK.png">
            <a:extLst>
              <a:ext uri="{FF2B5EF4-FFF2-40B4-BE49-F238E27FC236}">
                <a16:creationId xmlns:a16="http://schemas.microsoft.com/office/drawing/2014/main" id="{112776D8-B12E-5D4C-8091-29BDF3F1B42E}"/>
              </a:ext>
            </a:extLst>
          </p:cNvPr>
          <p:cNvPicPr>
            <a:picLocks noChangeAspect="1"/>
          </p:cNvPicPr>
          <p:nvPr/>
        </p:nvPicPr>
        <p:blipFill>
          <a:blip r:embed="rId3" cstate="print">
            <a:lum contrast="-42000"/>
            <a:extLst>
              <a:ext uri="{28A0092B-C50C-407E-A947-70E740481C1C}">
                <a14:useLocalDpi xmlns:a14="http://schemas.microsoft.com/office/drawing/2010/main" val="0"/>
              </a:ext>
            </a:extLst>
          </a:blip>
          <a:srcRect/>
          <a:stretch>
            <a:fillRect/>
          </a:stretch>
        </p:blipFill>
        <p:spPr bwMode="auto">
          <a:xfrm>
            <a:off x="126713" y="4217216"/>
            <a:ext cx="2522721" cy="75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 1">
            <a:extLst>
              <a:ext uri="{FF2B5EF4-FFF2-40B4-BE49-F238E27FC236}">
                <a16:creationId xmlns:a16="http://schemas.microsoft.com/office/drawing/2014/main" id="{D88EE4DA-6212-594F-ADAA-CA0BC8FD42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287" y="4253407"/>
            <a:ext cx="2520000" cy="81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529E3E9B-B0A0-CF4B-ABE4-2BAB9C2C4A4B}"/>
              </a:ext>
            </a:extLst>
          </p:cNvPr>
          <p:cNvSpPr txBox="1"/>
          <p:nvPr/>
        </p:nvSpPr>
        <p:spPr>
          <a:xfrm>
            <a:off x="167717" y="435369"/>
            <a:ext cx="8808566" cy="1569660"/>
          </a:xfrm>
          <a:prstGeom prst="rect">
            <a:avLst/>
          </a:prstGeom>
          <a:noFill/>
        </p:spPr>
        <p:txBody>
          <a:bodyPr wrap="square" rtlCol="0">
            <a:spAutoFit/>
          </a:bodyPr>
          <a:lstStyle/>
          <a:p>
            <a:pPr algn="ctr"/>
            <a:r>
              <a:rPr lang="en-US" sz="2400" b="1" dirty="0">
                <a:solidFill>
                  <a:schemeClr val="accent1"/>
                </a:solidFill>
              </a:rPr>
              <a:t>The Revised Mutation-Adjusted Risk Score (MARS-R) </a:t>
            </a:r>
            <a:br>
              <a:rPr lang="en-US" sz="2400" b="1" dirty="0">
                <a:solidFill>
                  <a:schemeClr val="accent1"/>
                </a:solidFill>
              </a:rPr>
            </a:br>
            <a:r>
              <a:rPr lang="en-US" sz="2400" b="1" dirty="0">
                <a:solidFill>
                  <a:schemeClr val="accent1"/>
                </a:solidFill>
              </a:rPr>
              <a:t>for predicting overall survival in patients with </a:t>
            </a:r>
            <a:br>
              <a:rPr lang="en-US" sz="2400" b="1" dirty="0">
                <a:solidFill>
                  <a:schemeClr val="accent1"/>
                </a:solidFill>
              </a:rPr>
            </a:br>
            <a:r>
              <a:rPr lang="en-US" sz="2400" b="1" dirty="0">
                <a:solidFill>
                  <a:schemeClr val="accent1"/>
                </a:solidFill>
              </a:rPr>
              <a:t>advanced systemic mastocytosis </a:t>
            </a:r>
            <a:br>
              <a:rPr lang="en-US" sz="2400" b="1" dirty="0">
                <a:solidFill>
                  <a:schemeClr val="accent1"/>
                </a:solidFill>
              </a:rPr>
            </a:br>
            <a:r>
              <a:rPr lang="en-US" sz="2400" b="1" dirty="0">
                <a:solidFill>
                  <a:schemeClr val="accent1"/>
                </a:solidFill>
              </a:rPr>
              <a:t>treated with midostaurin or avapritinib</a:t>
            </a:r>
          </a:p>
        </p:txBody>
      </p:sp>
      <p:sp>
        <p:nvSpPr>
          <p:cNvPr id="8" name="Rechteck 7">
            <a:extLst>
              <a:ext uri="{FF2B5EF4-FFF2-40B4-BE49-F238E27FC236}">
                <a16:creationId xmlns:a16="http://schemas.microsoft.com/office/drawing/2014/main" id="{7C654EFC-F4BA-5D4C-8F9B-76303A38A2DA}"/>
              </a:ext>
            </a:extLst>
          </p:cNvPr>
          <p:cNvSpPr/>
          <p:nvPr/>
        </p:nvSpPr>
        <p:spPr>
          <a:xfrm>
            <a:off x="2286000" y="4821976"/>
            <a:ext cx="4572000" cy="246221"/>
          </a:xfrm>
          <a:prstGeom prst="rect">
            <a:avLst/>
          </a:prstGeom>
        </p:spPr>
        <p:txBody>
          <a:bodyPr>
            <a:spAutoFit/>
          </a:bodyPr>
          <a:lstStyle/>
          <a:p>
            <a:pPr algn="ctr">
              <a:spcAft>
                <a:spcPts val="600"/>
              </a:spcAft>
            </a:pPr>
            <a:r>
              <a:rPr lang="en-US" sz="1000" b="1" dirty="0"/>
              <a:t>EHA 2025, Milan</a:t>
            </a:r>
          </a:p>
        </p:txBody>
      </p:sp>
      <p:sp>
        <p:nvSpPr>
          <p:cNvPr id="2" name="Textfeld 1">
            <a:extLst>
              <a:ext uri="{FF2B5EF4-FFF2-40B4-BE49-F238E27FC236}">
                <a16:creationId xmlns:a16="http://schemas.microsoft.com/office/drawing/2014/main" id="{CCCAAA95-A646-1BCD-6B60-2B145F42667A}"/>
              </a:ext>
            </a:extLst>
          </p:cNvPr>
          <p:cNvSpPr txBox="1"/>
          <p:nvPr/>
        </p:nvSpPr>
        <p:spPr>
          <a:xfrm>
            <a:off x="258519" y="2109907"/>
            <a:ext cx="8626963" cy="830997"/>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Calibri" panose="020F0502020204030204" pitchFamily="34" charset="0"/>
              </a:rPr>
              <a:t>Johannes Lübke,</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600" dirty="0">
                <a:effectLst/>
                <a:latin typeface="Calibri" panose="020F0502020204030204" pitchFamily="34" charset="0"/>
                <a:ea typeface="Calibri" panose="020F0502020204030204" pitchFamily="34" charset="0"/>
                <a:cs typeface="Calibri" panose="020F0502020204030204" pitchFamily="34" charset="0"/>
              </a:rPr>
              <a:t> Aaron Zakharyan,</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2</a:t>
            </a:r>
            <a:r>
              <a:rPr lang="en-US" sz="1600" dirty="0">
                <a:effectLst/>
                <a:latin typeface="Calibri" panose="020F0502020204030204" pitchFamily="34" charset="0"/>
                <a:ea typeface="Calibri" panose="020F0502020204030204" pitchFamily="34" charset="0"/>
                <a:cs typeface="Calibri" panose="020F0502020204030204" pitchFamily="34" charset="0"/>
              </a:rPr>
              <a:t> Jason Gotlib,</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3</a:t>
            </a:r>
            <a:r>
              <a:rPr lang="en-US" sz="1600" dirty="0">
                <a:effectLst/>
                <a:latin typeface="Calibri" panose="020F0502020204030204" pitchFamily="34" charset="0"/>
                <a:ea typeface="Calibri" panose="020F0502020204030204" pitchFamily="34" charset="0"/>
                <a:cs typeface="Calibri" panose="020F0502020204030204" pitchFamily="34" charset="0"/>
              </a:rPr>
              <a:t> Daniel J. DeAngelo,</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4</a:t>
            </a:r>
            <a:r>
              <a:rPr lang="en-US" sz="1600" dirty="0">
                <a:effectLst/>
                <a:latin typeface="Calibri" panose="020F0502020204030204" pitchFamily="34" charset="0"/>
                <a:ea typeface="Calibri" panose="020F0502020204030204" pitchFamily="34" charset="0"/>
                <a:cs typeface="Calibri" panose="020F0502020204030204" pitchFamily="34" charset="0"/>
              </a:rPr>
              <a:t> </a:t>
            </a:r>
          </a:p>
          <a:p>
            <a:pPr algn="ctr"/>
            <a:r>
              <a:rPr lang="en-US" sz="1600" dirty="0">
                <a:effectLst/>
                <a:latin typeface="Calibri" panose="020F0502020204030204" pitchFamily="34" charset="0"/>
                <a:ea typeface="Calibri" panose="020F0502020204030204" pitchFamily="34" charset="0"/>
                <a:cs typeface="Calibri" panose="020F0502020204030204" pitchFamily="34" charset="0"/>
              </a:rPr>
              <a:t>Deepti H. Radia,</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5</a:t>
            </a:r>
            <a:r>
              <a:rPr lang="en-US" sz="1600" dirty="0">
                <a:effectLst/>
                <a:latin typeface="Calibri" panose="020F0502020204030204" pitchFamily="34" charset="0"/>
                <a:ea typeface="Calibri" panose="020F0502020204030204" pitchFamily="34" charset="0"/>
                <a:cs typeface="Calibri" panose="020F0502020204030204" pitchFamily="34" charset="0"/>
              </a:rPr>
              <a:t> Michael Deininger,</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6</a:t>
            </a:r>
            <a:r>
              <a:rPr lang="en-US" sz="1600" dirty="0">
                <a:effectLst/>
                <a:latin typeface="Calibri" panose="020F0502020204030204" pitchFamily="34" charset="0"/>
                <a:ea typeface="Calibri" panose="020F0502020204030204" pitchFamily="34" charset="0"/>
                <a:cs typeface="Calibri" panose="020F0502020204030204" pitchFamily="34" charset="0"/>
              </a:rPr>
              <a:t> Tracy I. George,</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7</a:t>
            </a:r>
            <a:r>
              <a:rPr lang="en-US" sz="1600" dirty="0">
                <a:effectLst/>
                <a:latin typeface="Calibri" panose="020F0502020204030204" pitchFamily="34" charset="0"/>
                <a:ea typeface="Calibri" panose="020F0502020204030204" pitchFamily="34" charset="0"/>
                <a:cs typeface="Calibri" panose="020F0502020204030204" pitchFamily="34" charset="0"/>
              </a:rPr>
              <a:t> Nicole Naumann,</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600" dirty="0">
                <a:effectLst/>
                <a:latin typeface="Calibri" panose="020F0502020204030204" pitchFamily="34" charset="0"/>
                <a:ea typeface="Calibri" panose="020F0502020204030204" pitchFamily="34" charset="0"/>
                <a:cs typeface="Calibri" panose="020F0502020204030204" pitchFamily="34" charset="0"/>
              </a:rPr>
              <a:t> </a:t>
            </a:r>
          </a:p>
          <a:p>
            <a:pPr algn="ctr"/>
            <a:r>
              <a:rPr lang="en-US" sz="1600" dirty="0">
                <a:effectLst/>
                <a:latin typeface="Calibri" panose="020F0502020204030204" pitchFamily="34" charset="0"/>
                <a:ea typeface="Calibri" panose="020F0502020204030204" pitchFamily="34" charset="0"/>
                <a:cs typeface="Calibri" panose="020F0502020204030204" pitchFamily="34" charset="0"/>
              </a:rPr>
              <a:t>Wolf-Karsten Hofmann,</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600" dirty="0">
                <a:effectLst/>
                <a:latin typeface="Calibri" panose="020F0502020204030204" pitchFamily="34" charset="0"/>
                <a:ea typeface="Calibri" panose="020F0502020204030204" pitchFamily="34" charset="0"/>
                <a:cs typeface="Calibri" panose="020F0502020204030204" pitchFamily="34" charset="0"/>
              </a:rPr>
              <a:t> Saša Dimitrijević,</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8</a:t>
            </a:r>
            <a:r>
              <a:rPr lang="en-US" sz="1600" dirty="0">
                <a:effectLst/>
                <a:latin typeface="Calibri" panose="020F0502020204030204" pitchFamily="34" charset="0"/>
                <a:ea typeface="Calibri" panose="020F0502020204030204" pitchFamily="34" charset="0"/>
                <a:cs typeface="Calibri" panose="020F0502020204030204" pitchFamily="34" charset="0"/>
              </a:rPr>
              <a:t> Juliana Schwaab,</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600" dirty="0">
                <a:effectLst/>
                <a:latin typeface="Calibri" panose="020F0502020204030204" pitchFamily="34" charset="0"/>
                <a:ea typeface="Calibri" panose="020F0502020204030204" pitchFamily="34" charset="0"/>
                <a:cs typeface="Calibri" panose="020F0502020204030204" pitchFamily="34" charset="0"/>
              </a:rPr>
              <a:t> Andreas Reiter</a:t>
            </a:r>
            <a:r>
              <a:rPr lang="en-US" sz="1600" baseline="30000" dirty="0">
                <a:effectLst/>
                <a:latin typeface="Calibri" panose="020F0502020204030204" pitchFamily="34" charset="0"/>
                <a:ea typeface="Calibri" panose="020F0502020204030204" pitchFamily="34" charset="0"/>
                <a:cs typeface="Calibri" panose="020F0502020204030204" pitchFamily="34" charset="0"/>
              </a:rPr>
              <a:t>1</a:t>
            </a:r>
            <a:endParaRPr lang="de-DE" sz="1600" baseline="30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372B33F-4B4F-9BDF-1C35-3993064E0FA2}"/>
              </a:ext>
            </a:extLst>
          </p:cNvPr>
          <p:cNvSpPr txBox="1"/>
          <p:nvPr/>
        </p:nvSpPr>
        <p:spPr>
          <a:xfrm>
            <a:off x="1189567" y="2932819"/>
            <a:ext cx="6764867" cy="1107996"/>
          </a:xfrm>
          <a:prstGeom prst="rect">
            <a:avLst/>
          </a:prstGeom>
          <a:noFill/>
        </p:spPr>
        <p:txBody>
          <a:bodyPr wrap="square">
            <a:spAutoFit/>
          </a:bodyPr>
          <a:lstStyle/>
          <a:p>
            <a:pPr marR="0" algn="ctr">
              <a:buNone/>
            </a:pPr>
            <a:r>
              <a:rPr lang="en-US" sz="1100" baseline="30000" dirty="0">
                <a:effectLst/>
                <a:latin typeface="Calibri" panose="020F0502020204030204" pitchFamily="34" charset="0"/>
                <a:ea typeface="Calibri" panose="020F0502020204030204" pitchFamily="34" charset="0"/>
                <a:cs typeface="Calibri" panose="020F0502020204030204" pitchFamily="34" charset="0"/>
              </a:rPr>
              <a:t>1</a:t>
            </a:r>
            <a:r>
              <a:rPr lang="en-US" sz="1100" dirty="0">
                <a:effectLst/>
                <a:latin typeface="Calibri" panose="020F0502020204030204" pitchFamily="34" charset="0"/>
                <a:ea typeface="Calibri" panose="020F0502020204030204" pitchFamily="34" charset="0"/>
                <a:cs typeface="Calibri" panose="020F0502020204030204" pitchFamily="34" charset="0"/>
              </a:rPr>
              <a:t>Department of Hematology and Oncology, University Hospital Mannheim, Heidelberg University, Mannheim, Germany</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baseline="30000" dirty="0">
                <a:effectLst/>
                <a:latin typeface="Calibri" panose="020F0502020204030204" pitchFamily="34" charset="0"/>
                <a:ea typeface="Calibri" panose="020F0502020204030204" pitchFamily="34" charset="0"/>
                <a:cs typeface="Calibri" panose="020F0502020204030204" pitchFamily="34" charset="0"/>
              </a:rPr>
              <a:t>2</a:t>
            </a:r>
            <a:r>
              <a:rPr lang="en-US" sz="1100" dirty="0">
                <a:effectLst/>
                <a:latin typeface="Calibri" panose="020F0502020204030204" pitchFamily="34" charset="0"/>
                <a:ea typeface="Calibri" panose="020F0502020204030204" pitchFamily="34" charset="0"/>
                <a:cs typeface="Calibri" panose="020F0502020204030204" pitchFamily="34" charset="0"/>
              </a:rPr>
              <a:t>Blueprint Medicines Corporation, Cambridge, MA, USA</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baseline="30000" dirty="0">
                <a:effectLst/>
                <a:latin typeface="Calibri" panose="020F0502020204030204" pitchFamily="34" charset="0"/>
                <a:ea typeface="Calibri" panose="020F0502020204030204" pitchFamily="34" charset="0"/>
                <a:cs typeface="Calibri" panose="020F0502020204030204" pitchFamily="34" charset="0"/>
              </a:rPr>
              <a:t>3</a:t>
            </a:r>
            <a:r>
              <a:rPr lang="en-US" sz="1100" dirty="0">
                <a:effectLst/>
                <a:latin typeface="Calibri" panose="020F0502020204030204" pitchFamily="34" charset="0"/>
                <a:ea typeface="Calibri" panose="020F0502020204030204" pitchFamily="34" charset="0"/>
                <a:cs typeface="Calibri" panose="020F0502020204030204" pitchFamily="34" charset="0"/>
              </a:rPr>
              <a:t>Division of Hematology, Stanford Cancer Institute/Stanford University School of Medicine, Stanford, CA, USA</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baseline="30000" dirty="0">
                <a:effectLst/>
                <a:latin typeface="Calibri" panose="020F0502020204030204" pitchFamily="34" charset="0"/>
                <a:ea typeface="Calibri" panose="020F0502020204030204" pitchFamily="34" charset="0"/>
                <a:cs typeface="Calibri" panose="020F0502020204030204" pitchFamily="34" charset="0"/>
              </a:rPr>
              <a:t>4</a:t>
            </a:r>
            <a:r>
              <a:rPr lang="en-US" sz="1100" dirty="0">
                <a:effectLst/>
                <a:latin typeface="Calibri" panose="020F0502020204030204" pitchFamily="34" charset="0"/>
                <a:ea typeface="Calibri" panose="020F0502020204030204" pitchFamily="34" charset="0"/>
                <a:cs typeface="Calibri" panose="020F0502020204030204" pitchFamily="34" charset="0"/>
              </a:rPr>
              <a:t>Department of Medical Oncology, Dana-Farber Cancer Institute, Boston, MA, USA;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baseline="30000" dirty="0">
                <a:effectLst/>
                <a:latin typeface="Calibri" panose="020F0502020204030204" pitchFamily="34" charset="0"/>
                <a:ea typeface="Calibri" panose="020F0502020204030204" pitchFamily="34" charset="0"/>
                <a:cs typeface="Calibri" panose="020F0502020204030204" pitchFamily="34" charset="0"/>
              </a:rPr>
              <a:t>5</a:t>
            </a:r>
            <a:r>
              <a:rPr lang="en-US" sz="1100" dirty="0">
                <a:effectLst/>
                <a:latin typeface="Calibri" panose="020F0502020204030204" pitchFamily="34" charset="0"/>
                <a:ea typeface="Calibri" panose="020F0502020204030204" pitchFamily="34" charset="0"/>
                <a:cs typeface="Calibri" panose="020F0502020204030204" pitchFamily="34" charset="0"/>
              </a:rPr>
              <a:t>Guy’s and St Thomas’ NHS Foundation Trust, London, UK</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baseline="30000" dirty="0">
                <a:effectLst/>
                <a:latin typeface="Calibri" panose="020F0502020204030204" pitchFamily="34" charset="0"/>
                <a:ea typeface="Calibri" panose="020F0502020204030204" pitchFamily="34" charset="0"/>
                <a:cs typeface="Calibri" panose="020F0502020204030204" pitchFamily="34" charset="0"/>
              </a:rPr>
              <a:t>6</a:t>
            </a:r>
            <a:r>
              <a:rPr lang="en-US" sz="1100" dirty="0">
                <a:effectLst/>
                <a:latin typeface="Calibri" panose="020F0502020204030204" pitchFamily="34" charset="0"/>
                <a:ea typeface="Calibri" panose="020F0502020204030204" pitchFamily="34" charset="0"/>
                <a:cs typeface="Calibri" panose="020F0502020204030204" pitchFamily="34" charset="0"/>
              </a:rPr>
              <a:t>Deininger Lab, </a:t>
            </a:r>
            <a:r>
              <a:rPr lang="en-US" sz="1100" dirty="0" err="1">
                <a:effectLst/>
                <a:latin typeface="Calibri" panose="020F0502020204030204" pitchFamily="34" charset="0"/>
                <a:ea typeface="Calibri" panose="020F0502020204030204" pitchFamily="34" charset="0"/>
                <a:cs typeface="Calibri" panose="020F0502020204030204" pitchFamily="34" charset="0"/>
              </a:rPr>
              <a:t>Versiti</a:t>
            </a:r>
            <a:r>
              <a:rPr lang="en-US" sz="1100" dirty="0">
                <a:effectLst/>
                <a:latin typeface="Calibri" panose="020F0502020204030204" pitchFamily="34" charset="0"/>
                <a:ea typeface="Calibri" panose="020F0502020204030204" pitchFamily="34" charset="0"/>
                <a:cs typeface="Calibri" panose="020F0502020204030204" pitchFamily="34" charset="0"/>
              </a:rPr>
              <a:t> Blood Research Institute, Milwaukee, WI, USA</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baseline="30000" dirty="0">
                <a:effectLst/>
                <a:latin typeface="Calibri" panose="020F0502020204030204" pitchFamily="34" charset="0"/>
                <a:ea typeface="Calibri" panose="020F0502020204030204" pitchFamily="34" charset="0"/>
                <a:cs typeface="Calibri" panose="020F0502020204030204" pitchFamily="34" charset="0"/>
              </a:rPr>
              <a:t>7</a:t>
            </a:r>
            <a:r>
              <a:rPr lang="en-US" sz="1100" dirty="0">
                <a:effectLst/>
                <a:latin typeface="Calibri" panose="020F0502020204030204" pitchFamily="34" charset="0"/>
                <a:ea typeface="Calibri" panose="020F0502020204030204" pitchFamily="34" charset="0"/>
                <a:cs typeface="Calibri" panose="020F0502020204030204" pitchFamily="34" charset="0"/>
              </a:rPr>
              <a:t>ARUP Laboratories, University of Utah, Salt Lake City, UT, USA</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de-DE" sz="1100" baseline="30000" dirty="0">
                <a:effectLst/>
                <a:latin typeface="Calibri" panose="020F0502020204030204" pitchFamily="34" charset="0"/>
                <a:ea typeface="Calibri" panose="020F0502020204030204" pitchFamily="34" charset="0"/>
                <a:cs typeface="Times New Roman" panose="02020603050405020304" pitchFamily="18" charset="0"/>
              </a:rPr>
              <a:t>8</a:t>
            </a:r>
            <a:r>
              <a:rPr lang="de-DE" sz="1100" dirty="0">
                <a:effectLst/>
                <a:latin typeface="Calibri" panose="020F0502020204030204" pitchFamily="34" charset="0"/>
                <a:ea typeface="Calibri" panose="020F0502020204030204" pitchFamily="34" charset="0"/>
                <a:cs typeface="Times New Roman" panose="02020603050405020304" pitchFamily="18" charset="0"/>
              </a:rPr>
              <a:t>Blueprint Medicines (</a:t>
            </a:r>
            <a:r>
              <a:rPr lang="de-DE" sz="1100" dirty="0" err="1">
                <a:effectLst/>
                <a:latin typeface="Calibri" panose="020F0502020204030204" pitchFamily="34" charset="0"/>
                <a:ea typeface="Calibri" panose="020F0502020204030204" pitchFamily="34" charset="0"/>
                <a:cs typeface="Times New Roman" panose="02020603050405020304" pitchFamily="18" charset="0"/>
              </a:rPr>
              <a:t>Switzerland</a:t>
            </a:r>
            <a:r>
              <a:rPr lang="de-DE" sz="1100" dirty="0">
                <a:effectLst/>
                <a:latin typeface="Calibri" panose="020F0502020204030204" pitchFamily="34" charset="0"/>
                <a:ea typeface="Calibri" panose="020F0502020204030204" pitchFamily="34" charset="0"/>
                <a:cs typeface="Times New Roman" panose="02020603050405020304" pitchFamily="18" charset="0"/>
              </a:rPr>
              <a:t>) GmbH, Zug, </a:t>
            </a:r>
            <a:r>
              <a:rPr lang="de-DE" sz="1100" dirty="0" err="1">
                <a:effectLst/>
                <a:latin typeface="Calibri" panose="020F0502020204030204" pitchFamily="34" charset="0"/>
                <a:ea typeface="Calibri" panose="020F0502020204030204" pitchFamily="34" charset="0"/>
                <a:cs typeface="Times New Roman" panose="02020603050405020304" pitchFamily="18" charset="0"/>
              </a:rPr>
              <a:t>Switzerland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2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6D8032-E04B-0909-826A-A49210CC9194}"/>
              </a:ext>
            </a:extLst>
          </p:cNvPr>
          <p:cNvSpPr txBox="1">
            <a:spLocks/>
          </p:cNvSpPr>
          <p:nvPr/>
        </p:nvSpPr>
        <p:spPr>
          <a:xfrm>
            <a:off x="0" y="41236"/>
            <a:ext cx="9128112"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Development of the Revised Mutation-Adjusted Risk Score (MARS-R)</a:t>
            </a:r>
          </a:p>
        </p:txBody>
      </p:sp>
      <p:sp>
        <p:nvSpPr>
          <p:cNvPr id="13" name="Freeform 12">
            <a:extLst>
              <a:ext uri="{FF2B5EF4-FFF2-40B4-BE49-F238E27FC236}">
                <a16:creationId xmlns:a16="http://schemas.microsoft.com/office/drawing/2014/main" id="{DA3CF567-256F-E9E1-24F6-465E3E512166}"/>
              </a:ext>
            </a:extLst>
          </p:cNvPr>
          <p:cNvSpPr/>
          <p:nvPr/>
        </p:nvSpPr>
        <p:spPr>
          <a:xfrm>
            <a:off x="200263" y="108818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8"/>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bg1"/>
                </a:solidFill>
              </a:rPr>
              <a:t>Age (years)</a:t>
            </a:r>
          </a:p>
        </p:txBody>
      </p:sp>
      <p:sp>
        <p:nvSpPr>
          <p:cNvPr id="18" name="Freeform 17">
            <a:extLst>
              <a:ext uri="{FF2B5EF4-FFF2-40B4-BE49-F238E27FC236}">
                <a16:creationId xmlns:a16="http://schemas.microsoft.com/office/drawing/2014/main" id="{EAD1517B-FEED-1939-A041-A2764DB6034C}"/>
              </a:ext>
            </a:extLst>
          </p:cNvPr>
          <p:cNvSpPr/>
          <p:nvPr/>
        </p:nvSpPr>
        <p:spPr>
          <a:xfrm>
            <a:off x="200263" y="149337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8"/>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bg1"/>
                </a:solidFill>
              </a:rPr>
              <a:t>Monocyte count (x10</a:t>
            </a:r>
            <a:r>
              <a:rPr lang="en-US" sz="1200" b="1" baseline="30000" dirty="0">
                <a:solidFill>
                  <a:schemeClr val="bg1"/>
                </a:solidFill>
              </a:rPr>
              <a:t>9</a:t>
            </a:r>
            <a:r>
              <a:rPr lang="en-US" sz="1200" b="1" dirty="0">
                <a:solidFill>
                  <a:schemeClr val="bg1"/>
                </a:solidFill>
              </a:rPr>
              <a:t>/L)</a:t>
            </a:r>
          </a:p>
        </p:txBody>
      </p:sp>
      <p:graphicFrame>
        <p:nvGraphicFramePr>
          <p:cNvPr id="16" name="Tabelle 15">
            <a:extLst>
              <a:ext uri="{FF2B5EF4-FFF2-40B4-BE49-F238E27FC236}">
                <a16:creationId xmlns:a16="http://schemas.microsoft.com/office/drawing/2014/main" id="{F4BDEC7C-B86D-D302-717E-BCEF5F473C12}"/>
              </a:ext>
            </a:extLst>
          </p:cNvPr>
          <p:cNvGraphicFramePr>
            <a:graphicFrameLocks noGrp="1"/>
          </p:cNvGraphicFramePr>
          <p:nvPr>
            <p:extLst>
              <p:ext uri="{D42A27DB-BD31-4B8C-83A1-F6EECF244321}">
                <p14:modId xmlns:p14="http://schemas.microsoft.com/office/powerpoint/2010/main" val="3689396286"/>
              </p:ext>
            </p:extLst>
          </p:nvPr>
        </p:nvGraphicFramePr>
        <p:xfrm>
          <a:off x="2151414" y="646209"/>
          <a:ext cx="6738585" cy="3641184"/>
        </p:xfrm>
        <a:graphic>
          <a:graphicData uri="http://schemas.openxmlformats.org/drawingml/2006/table">
            <a:tbl>
              <a:tblPr firstRow="1" bandRow="1">
                <a:tableStyleId>{5940675A-B579-460E-94D1-54222C63F5DA}</a:tableStyleId>
              </a:tblPr>
              <a:tblGrid>
                <a:gridCol w="870451">
                  <a:extLst>
                    <a:ext uri="{9D8B030D-6E8A-4147-A177-3AD203B41FA5}">
                      <a16:colId xmlns:a16="http://schemas.microsoft.com/office/drawing/2014/main" val="978121370"/>
                    </a:ext>
                  </a:extLst>
                </a:gridCol>
                <a:gridCol w="1026261">
                  <a:extLst>
                    <a:ext uri="{9D8B030D-6E8A-4147-A177-3AD203B41FA5}">
                      <a16:colId xmlns:a16="http://schemas.microsoft.com/office/drawing/2014/main" val="757951396"/>
                    </a:ext>
                  </a:extLst>
                </a:gridCol>
                <a:gridCol w="1225764">
                  <a:extLst>
                    <a:ext uri="{9D8B030D-6E8A-4147-A177-3AD203B41FA5}">
                      <a16:colId xmlns:a16="http://schemas.microsoft.com/office/drawing/2014/main" val="1119899377"/>
                    </a:ext>
                  </a:extLst>
                </a:gridCol>
                <a:gridCol w="1225764">
                  <a:extLst>
                    <a:ext uri="{9D8B030D-6E8A-4147-A177-3AD203B41FA5}">
                      <a16:colId xmlns:a16="http://schemas.microsoft.com/office/drawing/2014/main" val="1765229831"/>
                    </a:ext>
                  </a:extLst>
                </a:gridCol>
                <a:gridCol w="1260389">
                  <a:extLst>
                    <a:ext uri="{9D8B030D-6E8A-4147-A177-3AD203B41FA5}">
                      <a16:colId xmlns:a16="http://schemas.microsoft.com/office/drawing/2014/main" val="3155805696"/>
                    </a:ext>
                  </a:extLst>
                </a:gridCol>
                <a:gridCol w="1129956">
                  <a:extLst>
                    <a:ext uri="{9D8B030D-6E8A-4147-A177-3AD203B41FA5}">
                      <a16:colId xmlns:a16="http://schemas.microsoft.com/office/drawing/2014/main" val="739974657"/>
                    </a:ext>
                  </a:extLst>
                </a:gridCol>
              </a:tblGrid>
              <a:tr h="401808">
                <a:tc>
                  <a:txBody>
                    <a:bodyPr/>
                    <a:lstStyle/>
                    <a:p>
                      <a:pPr algn="ctr"/>
                      <a:r>
                        <a:rPr lang="en-US" sz="1100" b="1">
                          <a:solidFill>
                            <a:schemeClr val="bg1"/>
                          </a:solidFill>
                          <a:latin typeface="+mn-lt"/>
                        </a:rPr>
                        <a:t>Reference</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dirty="0">
                          <a:solidFill>
                            <a:schemeClr val="bg1"/>
                          </a:solidFill>
                          <a:latin typeface="+mn-lt"/>
                        </a:rPr>
                        <a:t>Range </a:t>
                      </a:r>
                      <a:r>
                        <a:rPr lang="en-US" sz="1100" b="1" i="0" baseline="30000" dirty="0">
                          <a:solidFill>
                            <a:schemeClr val="bg1"/>
                          </a:solidFill>
                          <a:latin typeface="+mn-lt"/>
                        </a:rPr>
                        <a:t>a</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a:solidFill>
                            <a:schemeClr val="bg1"/>
                          </a:solidFill>
                          <a:latin typeface="+mn-lt"/>
                        </a:rPr>
                        <a:t>Favorable</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a:solidFill>
                            <a:schemeClr val="bg1"/>
                          </a:solidFill>
                          <a:latin typeface="+mn-lt"/>
                        </a:rPr>
                        <a:t>Unfavorable</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HR (95% Wald CI)</a:t>
                      </a:r>
                    </a:p>
                  </a:txBody>
                  <a:tcPr marL="3600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a:solidFill>
                            <a:schemeClr val="bg1"/>
                          </a:solidFill>
                          <a:latin typeface="+mn-lt"/>
                        </a:rPr>
                        <a:t>Coefficients (w</a:t>
                      </a:r>
                      <a:r>
                        <a:rPr lang="en-US" sz="1100" b="1" baseline="-25000">
                          <a:solidFill>
                            <a:schemeClr val="bg1"/>
                          </a:solidFill>
                          <a:latin typeface="+mn-lt"/>
                        </a:rPr>
                        <a:t>j</a:t>
                      </a:r>
                      <a:r>
                        <a:rPr lang="en-US" sz="1100" b="1">
                          <a:solidFill>
                            <a:schemeClr val="bg1"/>
                          </a:solidFill>
                          <a:latin typeface="+mn-lt"/>
                        </a:rPr>
                        <a:t>)</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extLst>
                  <a:ext uri="{0D108BD9-81ED-4DB2-BD59-A6C34878D82A}">
                    <a16:rowId xmlns:a16="http://schemas.microsoft.com/office/drawing/2014/main" val="3732793924"/>
                  </a:ext>
                </a:extLst>
              </a:tr>
              <a:tr h="401808">
                <a:tc>
                  <a:txBody>
                    <a:bodyPr/>
                    <a:lstStyle/>
                    <a:p>
                      <a:pPr algn="ctr"/>
                      <a:r>
                        <a:rPr lang="en-US" sz="1100" dirty="0">
                          <a:latin typeface="+mn-lt"/>
                        </a:rPr>
                        <a:t>-</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effectLst/>
                          <a:latin typeface="+mn-lt"/>
                        </a:rPr>
                        <a:t>f(x)=max(38,</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effectLst/>
                          <a:latin typeface="+mn-lt"/>
                        </a:rPr>
                        <a:t>min(x,86))</a:t>
                      </a:r>
                      <a:endParaRPr lang="de-DE" sz="1100">
                        <a:effectLst/>
                        <a:latin typeface="+mn-lt"/>
                        <a:ea typeface="Calibri" panose="020F0502020204030204" pitchFamily="34" charset="0"/>
                        <a:cs typeface="Times New Roman" panose="02020603050405020304" pitchFamily="18" charset="0"/>
                      </a:endParaRP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spcBef>
                          <a:spcPts val="300"/>
                        </a:spcBef>
                        <a:spcAft>
                          <a:spcPts val="300"/>
                        </a:spcAft>
                      </a:pPr>
                      <a:r>
                        <a:rPr lang="en-US" sz="1100">
                          <a:effectLst/>
                        </a:rPr>
                        <a:t>1.051 (1.028-1.073)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spcAft>
                          <a:spcPts val="300"/>
                        </a:spcAft>
                      </a:pPr>
                      <a:r>
                        <a:rPr lang="en-US" sz="1100">
                          <a:effectLst/>
                          <a:latin typeface="+mn-lt"/>
                        </a:rPr>
                        <a:t>w</a:t>
                      </a:r>
                      <a:r>
                        <a:rPr lang="en-US" sz="1100" baseline="-25000">
                          <a:effectLst/>
                          <a:latin typeface="+mn-lt"/>
                        </a:rPr>
                        <a:t>age</a:t>
                      </a:r>
                      <a:endParaRPr lang="de-DE" sz="1100"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7779883"/>
                  </a:ext>
                </a:extLst>
              </a:tr>
              <a:tr h="401808">
                <a:tc>
                  <a:txBody>
                    <a:bodyPr/>
                    <a:lstStyle/>
                    <a:p>
                      <a:pPr algn="ctr"/>
                      <a:r>
                        <a:rPr lang="en-US" sz="1100">
                          <a:latin typeface="+mn-lt"/>
                        </a:rPr>
                        <a:t>-</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effectLst/>
                          <a:latin typeface="+mn-lt"/>
                        </a:rPr>
                        <a:t>f(x)=max(x,9.0)</a:t>
                      </a:r>
                      <a:endParaRPr lang="de-DE" sz="1100">
                        <a:effectLst/>
                        <a:latin typeface="+mn-lt"/>
                        <a:ea typeface="Calibri" panose="020F0502020204030204" pitchFamily="34" charset="0"/>
                        <a:cs typeface="Times New Roman" panose="02020603050405020304" pitchFamily="18" charset="0"/>
                      </a:endParaRP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spcBef>
                          <a:spcPts val="300"/>
                        </a:spcBef>
                        <a:spcAft>
                          <a:spcPts val="300"/>
                        </a:spcAft>
                      </a:pPr>
                      <a:r>
                        <a:rPr lang="en-US" sz="1100">
                          <a:effectLst/>
                        </a:rPr>
                        <a:t>1.294 (1.070-1.565)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300"/>
                        </a:spcBef>
                        <a:spcAft>
                          <a:spcPts val="300"/>
                        </a:spcAft>
                      </a:pPr>
                      <a:r>
                        <a:rPr lang="en-US" sz="1100" dirty="0" err="1">
                          <a:effectLst/>
                          <a:latin typeface="+mn-lt"/>
                        </a:rPr>
                        <a:t>W</a:t>
                      </a:r>
                      <a:r>
                        <a:rPr lang="en-US" sz="1100" baseline="-25000" dirty="0" err="1">
                          <a:effectLst/>
                          <a:latin typeface="+mn-lt"/>
                        </a:rPr>
                        <a:t>monocytes</a:t>
                      </a:r>
                      <a:r>
                        <a:rPr lang="en-US" sz="1100" baseline="-25000" dirty="0">
                          <a:effectLst/>
                          <a:latin typeface="+mn-lt"/>
                        </a:rPr>
                        <a:t> </a:t>
                      </a:r>
                      <a:r>
                        <a:rPr lang="en-US" sz="1100" i="0" baseline="30000" dirty="0">
                          <a:effectLst/>
                          <a:latin typeface="+mn-lt"/>
                        </a:rPr>
                        <a:t>b</a:t>
                      </a:r>
                      <a:endParaRPr lang="de-DE" sz="1100" i="0" baseline="30000" dirty="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3029943"/>
                  </a:ext>
                </a:extLst>
              </a:tr>
              <a:tr h="401808">
                <a:tc>
                  <a:txBody>
                    <a:bodyPr/>
                    <a:lstStyle/>
                    <a:p>
                      <a:pPr algn="ctr"/>
                      <a:r>
                        <a:rPr lang="en-US" sz="1100">
                          <a:latin typeface="+mn-lt"/>
                        </a:rPr>
                        <a:t>-</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effectLst/>
                          <a:latin typeface="+mn-lt"/>
                        </a:rPr>
                        <a:t>f(x)=max(x,250)</a:t>
                      </a:r>
                      <a:endParaRPr lang="de-DE" sz="1100">
                        <a:effectLst/>
                        <a:latin typeface="+mn-lt"/>
                        <a:ea typeface="Calibri" panose="020F0502020204030204" pitchFamily="34" charset="0"/>
                        <a:cs typeface="Times New Roman" panose="02020603050405020304" pitchFamily="18" charset="0"/>
                      </a:endParaRP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spcBef>
                          <a:spcPts val="300"/>
                        </a:spcBef>
                        <a:spcAft>
                          <a:spcPts val="300"/>
                        </a:spcAft>
                      </a:pPr>
                      <a:r>
                        <a:rPr lang="en-US" sz="1100">
                          <a:effectLst/>
                        </a:rPr>
                        <a:t>0.998 (0.996-0.999)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spcAft>
                          <a:spcPts val="300"/>
                        </a:spcAft>
                      </a:pPr>
                      <a:r>
                        <a:rPr lang="en-US" sz="1100">
                          <a:effectLst/>
                          <a:latin typeface="+mn-lt"/>
                        </a:rPr>
                        <a:t>w</a:t>
                      </a:r>
                      <a:r>
                        <a:rPr lang="en-US" sz="1100" baseline="-25000">
                          <a:effectLst/>
                          <a:latin typeface="+mn-lt"/>
                        </a:rPr>
                        <a:t>platelets</a:t>
                      </a:r>
                      <a:endParaRPr lang="de-DE" sz="1100"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579694"/>
                  </a:ext>
                </a:extLst>
              </a:tr>
              <a:tr h="401808">
                <a:tc>
                  <a:txBody>
                    <a:bodyPr/>
                    <a:lstStyle/>
                    <a:p>
                      <a:pPr algn="ctr"/>
                      <a:r>
                        <a:rPr lang="en-US" sz="1100" dirty="0">
                          <a:latin typeface="+mn-lt"/>
                        </a:rPr>
                        <a:t>Mutated</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300"/>
                        </a:spcBef>
                        <a:spcAft>
                          <a:spcPts val="300"/>
                        </a:spcAft>
                      </a:pPr>
                      <a:endParaRPr lang="de-DE" sz="1100" dirty="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spcBef>
                          <a:spcPts val="300"/>
                        </a:spcBef>
                        <a:spcAft>
                          <a:spcPts val="300"/>
                        </a:spcAft>
                      </a:pPr>
                      <a:r>
                        <a:rPr lang="en-US" sz="1100">
                          <a:effectLst/>
                        </a:rPr>
                        <a:t>1.723 (1.122-2.645)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300"/>
                        </a:spcBef>
                        <a:spcAft>
                          <a:spcPts val="300"/>
                        </a:spcAft>
                      </a:pPr>
                      <a:r>
                        <a:rPr lang="en-US" sz="1100">
                          <a:effectLst/>
                          <a:latin typeface="+mn-lt"/>
                        </a:rPr>
                        <a:t>w</a:t>
                      </a:r>
                      <a:r>
                        <a:rPr lang="en-US" sz="1100" i="1" baseline="-25000">
                          <a:effectLst/>
                          <a:latin typeface="+mn-lt"/>
                        </a:rPr>
                        <a:t>ASXL1</a:t>
                      </a:r>
                      <a:endParaRPr lang="de-DE" sz="1100" i="1"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2193226"/>
                  </a:ext>
                </a:extLst>
              </a:tr>
              <a:tr h="4018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latin typeface="+mn-lt"/>
                        </a:rPr>
                        <a:t>Mutated</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dirty="0">
                          <a:latin typeface="+mn-lt"/>
                        </a:rPr>
                        <a:t>-</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spcBef>
                          <a:spcPts val="300"/>
                        </a:spcBef>
                        <a:spcAft>
                          <a:spcPts val="300"/>
                        </a:spcAft>
                      </a:pPr>
                      <a:r>
                        <a:rPr lang="en-US" sz="1100">
                          <a:effectLst/>
                        </a:rPr>
                        <a:t>1.700 (1.102-2.622)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spcAft>
                          <a:spcPts val="300"/>
                        </a:spcAft>
                      </a:pPr>
                      <a:r>
                        <a:rPr lang="en-US" sz="1100">
                          <a:effectLst/>
                          <a:latin typeface="+mn-lt"/>
                        </a:rPr>
                        <a:t>w</a:t>
                      </a:r>
                      <a:r>
                        <a:rPr lang="en-US" sz="1100" i="1" baseline="-25000">
                          <a:effectLst/>
                          <a:latin typeface="+mn-lt"/>
                        </a:rPr>
                        <a:t>RUNX1</a:t>
                      </a:r>
                      <a:endParaRPr lang="de-DE" sz="1100" i="1"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38959452"/>
                  </a:ext>
                </a:extLst>
              </a:tr>
              <a:tr h="40180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latin typeface="+mn-lt"/>
                        </a:rPr>
                        <a:t>Mutated</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latin typeface="+mn-lt"/>
                        </a:rPr>
                        <a:t>-</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300"/>
                        </a:spcBef>
                        <a:spcAft>
                          <a:spcPts val="300"/>
                        </a:spcAft>
                      </a:pPr>
                      <a:endParaRPr lang="de-DE" sz="1100" dirty="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spcBef>
                          <a:spcPts val="300"/>
                        </a:spcBef>
                        <a:spcAft>
                          <a:spcPts val="300"/>
                        </a:spcAft>
                      </a:pPr>
                      <a:r>
                        <a:rPr lang="en-US" sz="1100">
                          <a:effectLst/>
                        </a:rPr>
                        <a:t>2.550 (1.238-5.252)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300"/>
                        </a:spcBef>
                        <a:spcAft>
                          <a:spcPts val="300"/>
                        </a:spcAft>
                      </a:pPr>
                      <a:r>
                        <a:rPr lang="en-US" sz="1100">
                          <a:effectLst/>
                          <a:latin typeface="+mn-lt"/>
                        </a:rPr>
                        <a:t>w</a:t>
                      </a:r>
                      <a:r>
                        <a:rPr lang="en-US" sz="1100" i="1" baseline="-25000">
                          <a:effectLst/>
                          <a:latin typeface="+mn-lt"/>
                        </a:rPr>
                        <a:t>SETBP1</a:t>
                      </a:r>
                      <a:endParaRPr lang="de-DE" sz="1100" i="1"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7289794"/>
                  </a:ext>
                </a:extLst>
              </a:tr>
              <a:tr h="401808">
                <a:tc>
                  <a:txBody>
                    <a:bodyPr/>
                    <a:lstStyle/>
                    <a:p>
                      <a:pPr algn="ctr"/>
                      <a:r>
                        <a:rPr lang="en-US" sz="1100" dirty="0">
                          <a:latin typeface="+mn-lt"/>
                        </a:rPr>
                        <a:t>Female</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latin typeface="+mn-lt"/>
                        </a:rPr>
                        <a:t>-</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spcBef>
                          <a:spcPts val="300"/>
                        </a:spcBef>
                        <a:spcAft>
                          <a:spcPts val="300"/>
                        </a:spcAft>
                      </a:pPr>
                      <a:r>
                        <a:rPr lang="en-US" sz="1100">
                          <a:effectLst/>
                        </a:rPr>
                        <a:t>0.536 (0.354-0.812)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spcAft>
                          <a:spcPts val="300"/>
                        </a:spcAft>
                      </a:pPr>
                      <a:r>
                        <a:rPr lang="en-US" sz="1100">
                          <a:effectLst/>
                          <a:latin typeface="+mn-lt"/>
                        </a:rPr>
                        <a:t>w</a:t>
                      </a:r>
                      <a:r>
                        <a:rPr lang="en-US" sz="1100" baseline="-25000">
                          <a:effectLst/>
                          <a:latin typeface="+mn-lt"/>
                        </a:rPr>
                        <a:t>sex</a:t>
                      </a:r>
                      <a:endParaRPr lang="de-DE" sz="1100"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9368838"/>
                  </a:ext>
                </a:extLst>
              </a:tr>
              <a:tr h="401808">
                <a:tc>
                  <a:txBody>
                    <a:bodyPr/>
                    <a:lstStyle/>
                    <a:p>
                      <a:pPr algn="ctr"/>
                      <a:r>
                        <a:rPr lang="en-US" sz="1100" dirty="0">
                          <a:latin typeface="+mn-lt"/>
                        </a:rPr>
                        <a:t>Presence</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latin typeface="+mn-lt"/>
                        </a:rPr>
                        <a:t>-</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300"/>
                        </a:spcBef>
                        <a:spcAft>
                          <a:spcPts val="300"/>
                        </a:spcAft>
                      </a:pPr>
                      <a:endParaRPr lang="de-DE" sz="1100" dirty="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spcBef>
                          <a:spcPts val="300"/>
                        </a:spcBef>
                        <a:spcAft>
                          <a:spcPts val="300"/>
                        </a:spcAft>
                      </a:pPr>
                      <a:r>
                        <a:rPr lang="en-US" sz="1100">
                          <a:effectLst/>
                        </a:rPr>
                        <a:t>0.661 (0.440-0.992)</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300"/>
                        </a:spcBef>
                        <a:spcAft>
                          <a:spcPts val="300"/>
                        </a:spcAft>
                      </a:pPr>
                      <a:r>
                        <a:rPr lang="en-US" sz="1100" dirty="0" err="1">
                          <a:effectLst/>
                          <a:latin typeface="+mn-lt"/>
                        </a:rPr>
                        <a:t>w</a:t>
                      </a:r>
                      <a:r>
                        <a:rPr lang="en-US" sz="1100" baseline="-25000" dirty="0" err="1">
                          <a:effectLst/>
                          <a:latin typeface="+mn-lt"/>
                        </a:rPr>
                        <a:t>skin</a:t>
                      </a:r>
                      <a:endParaRPr lang="de-DE" sz="1100" baseline="-25000" dirty="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7561190"/>
                  </a:ext>
                </a:extLst>
              </a:tr>
            </a:tbl>
          </a:graphicData>
        </a:graphic>
      </p:graphicFrame>
      <p:sp>
        <p:nvSpPr>
          <p:cNvPr id="19" name="Freeform 18">
            <a:extLst>
              <a:ext uri="{FF2B5EF4-FFF2-40B4-BE49-F238E27FC236}">
                <a16:creationId xmlns:a16="http://schemas.microsoft.com/office/drawing/2014/main" id="{620C0738-9E1A-7AEB-98C8-F69F3C204680}"/>
              </a:ext>
            </a:extLst>
          </p:cNvPr>
          <p:cNvSpPr/>
          <p:nvPr/>
        </p:nvSpPr>
        <p:spPr>
          <a:xfrm>
            <a:off x="200263" y="189856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8"/>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bg1"/>
                </a:solidFill>
              </a:rPr>
              <a:t>Platelet count (x10</a:t>
            </a:r>
            <a:r>
              <a:rPr lang="en-US" sz="1200" b="1" baseline="30000" dirty="0">
                <a:solidFill>
                  <a:schemeClr val="bg1"/>
                </a:solidFill>
              </a:rPr>
              <a:t>9</a:t>
            </a:r>
            <a:r>
              <a:rPr lang="en-US" sz="1200" b="1" dirty="0">
                <a:solidFill>
                  <a:schemeClr val="bg1"/>
                </a:solidFill>
              </a:rPr>
              <a:t>/L)</a:t>
            </a:r>
          </a:p>
        </p:txBody>
      </p:sp>
      <p:sp>
        <p:nvSpPr>
          <p:cNvPr id="20" name="Freeform 19">
            <a:extLst>
              <a:ext uri="{FF2B5EF4-FFF2-40B4-BE49-F238E27FC236}">
                <a16:creationId xmlns:a16="http://schemas.microsoft.com/office/drawing/2014/main" id="{3B042553-E81B-1C8E-D291-61F4BA52D579}"/>
              </a:ext>
            </a:extLst>
          </p:cNvPr>
          <p:cNvSpPr/>
          <p:nvPr/>
        </p:nvSpPr>
        <p:spPr>
          <a:xfrm>
            <a:off x="200263" y="230375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9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9"/>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8CC1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i="1" dirty="0">
                <a:solidFill>
                  <a:schemeClr val="tx1"/>
                </a:solidFill>
              </a:rPr>
              <a:t>ASXL1</a:t>
            </a:r>
          </a:p>
        </p:txBody>
      </p:sp>
      <p:sp>
        <p:nvSpPr>
          <p:cNvPr id="22" name="Freeform 21">
            <a:extLst>
              <a:ext uri="{FF2B5EF4-FFF2-40B4-BE49-F238E27FC236}">
                <a16:creationId xmlns:a16="http://schemas.microsoft.com/office/drawing/2014/main" id="{353C72D0-C8B2-7F33-C62E-D8733E67B68B}"/>
              </a:ext>
            </a:extLst>
          </p:cNvPr>
          <p:cNvSpPr/>
          <p:nvPr/>
        </p:nvSpPr>
        <p:spPr>
          <a:xfrm>
            <a:off x="200263" y="270894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9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9"/>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8CC1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i="1">
                <a:solidFill>
                  <a:schemeClr val="tx1"/>
                </a:solidFill>
              </a:rPr>
              <a:t>RUNX1</a:t>
            </a:r>
          </a:p>
        </p:txBody>
      </p:sp>
      <p:sp>
        <p:nvSpPr>
          <p:cNvPr id="25" name="Freeform 24">
            <a:extLst>
              <a:ext uri="{FF2B5EF4-FFF2-40B4-BE49-F238E27FC236}">
                <a16:creationId xmlns:a16="http://schemas.microsoft.com/office/drawing/2014/main" id="{C46FFD7F-4A89-02DE-0CAF-EB5DF7DFF44A}"/>
              </a:ext>
            </a:extLst>
          </p:cNvPr>
          <p:cNvSpPr/>
          <p:nvPr/>
        </p:nvSpPr>
        <p:spPr>
          <a:xfrm>
            <a:off x="200263" y="311413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9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9"/>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8CC1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i="1" dirty="0">
                <a:solidFill>
                  <a:schemeClr val="tx1"/>
                </a:solidFill>
              </a:rPr>
              <a:t>SETBP1</a:t>
            </a:r>
          </a:p>
        </p:txBody>
      </p:sp>
      <p:cxnSp>
        <p:nvCxnSpPr>
          <p:cNvPr id="115" name="Gerade Verbindung 114">
            <a:extLst>
              <a:ext uri="{FF2B5EF4-FFF2-40B4-BE49-F238E27FC236}">
                <a16:creationId xmlns:a16="http://schemas.microsoft.com/office/drawing/2014/main" id="{B83880C2-D493-9330-FE8F-498E808DE386}"/>
              </a:ext>
            </a:extLst>
          </p:cNvPr>
          <p:cNvCxnSpPr>
            <a:cxnSpLocks/>
          </p:cNvCxnSpPr>
          <p:nvPr/>
        </p:nvCxnSpPr>
        <p:spPr>
          <a:xfrm flipV="1">
            <a:off x="5274364" y="646209"/>
            <a:ext cx="0" cy="3773004"/>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834BE64F-DBD9-2E64-0C6E-EB4354BAFFA7}"/>
              </a:ext>
            </a:extLst>
          </p:cNvPr>
          <p:cNvSpPr/>
          <p:nvPr/>
        </p:nvSpPr>
        <p:spPr>
          <a:xfrm>
            <a:off x="200263" y="351932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9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9"/>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8CC1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a:solidFill>
                  <a:schemeClr val="tx1"/>
                </a:solidFill>
              </a:rPr>
              <a:t>Sex</a:t>
            </a:r>
          </a:p>
        </p:txBody>
      </p:sp>
      <p:sp>
        <p:nvSpPr>
          <p:cNvPr id="31" name="Freeform 30">
            <a:extLst>
              <a:ext uri="{FF2B5EF4-FFF2-40B4-BE49-F238E27FC236}">
                <a16:creationId xmlns:a16="http://schemas.microsoft.com/office/drawing/2014/main" id="{1DDF4523-E0EF-0DEA-1509-3C56F7E9F1B0}"/>
              </a:ext>
            </a:extLst>
          </p:cNvPr>
          <p:cNvSpPr/>
          <p:nvPr/>
        </p:nvSpPr>
        <p:spPr>
          <a:xfrm>
            <a:off x="200263" y="3924514"/>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9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9"/>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8CC1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tx1"/>
                </a:solidFill>
              </a:rPr>
              <a:t>Skin involvement</a:t>
            </a:r>
          </a:p>
        </p:txBody>
      </p:sp>
      <p:grpSp>
        <p:nvGrpSpPr>
          <p:cNvPr id="156" name="Gruppieren 155">
            <a:extLst>
              <a:ext uri="{FF2B5EF4-FFF2-40B4-BE49-F238E27FC236}">
                <a16:creationId xmlns:a16="http://schemas.microsoft.com/office/drawing/2014/main" id="{DA1DE5EB-8D27-D744-E974-94F08FF11166}"/>
              </a:ext>
            </a:extLst>
          </p:cNvPr>
          <p:cNvGrpSpPr/>
          <p:nvPr/>
        </p:nvGrpSpPr>
        <p:grpSpPr>
          <a:xfrm>
            <a:off x="5323997" y="2354299"/>
            <a:ext cx="602670" cy="252000"/>
            <a:chOff x="5323997" y="2385884"/>
            <a:chExt cx="602670" cy="252000"/>
          </a:xfrm>
        </p:grpSpPr>
        <p:grpSp>
          <p:nvGrpSpPr>
            <p:cNvPr id="96" name="Gruppieren 95">
              <a:extLst>
                <a:ext uri="{FF2B5EF4-FFF2-40B4-BE49-F238E27FC236}">
                  <a16:creationId xmlns:a16="http://schemas.microsoft.com/office/drawing/2014/main" id="{C3284378-757E-ABB5-DEB1-465BBA5C28CC}"/>
                </a:ext>
              </a:extLst>
            </p:cNvPr>
            <p:cNvGrpSpPr/>
            <p:nvPr/>
          </p:nvGrpSpPr>
          <p:grpSpPr>
            <a:xfrm>
              <a:off x="5323997" y="2467030"/>
              <a:ext cx="602670" cy="108000"/>
              <a:chOff x="5323997" y="2562031"/>
              <a:chExt cx="602670" cy="108000"/>
            </a:xfrm>
          </p:grpSpPr>
          <p:cxnSp>
            <p:nvCxnSpPr>
              <p:cNvPr id="88" name="Gerade Verbindung 87">
                <a:extLst>
                  <a:ext uri="{FF2B5EF4-FFF2-40B4-BE49-F238E27FC236}">
                    <a16:creationId xmlns:a16="http://schemas.microsoft.com/office/drawing/2014/main" id="{0301A3A5-8991-1132-800F-6E3498548689}"/>
                  </a:ext>
                </a:extLst>
              </p:cNvPr>
              <p:cNvCxnSpPr>
                <a:cxnSpLocks/>
              </p:cNvCxnSpPr>
              <p:nvPr/>
            </p:nvCxnSpPr>
            <p:spPr>
              <a:xfrm>
                <a:off x="5323997" y="2616031"/>
                <a:ext cx="602670" cy="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C1D01BF8-BE50-3053-83B3-9733847196C9}"/>
                  </a:ext>
                </a:extLst>
              </p:cNvPr>
              <p:cNvCxnSpPr>
                <a:cxnSpLocks/>
              </p:cNvCxnSpPr>
              <p:nvPr/>
            </p:nvCxnSpPr>
            <p:spPr>
              <a:xfrm>
                <a:off x="5922254"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620AAE04-9BED-8FAD-1425-70129C454D28}"/>
                  </a:ext>
                </a:extLst>
              </p:cNvPr>
              <p:cNvCxnSpPr>
                <a:cxnSpLocks/>
              </p:cNvCxnSpPr>
              <p:nvPr/>
            </p:nvCxnSpPr>
            <p:spPr>
              <a:xfrm>
                <a:off x="5329730"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grpSp>
        <p:sp>
          <p:nvSpPr>
            <p:cNvPr id="65" name="Oval 64">
              <a:extLst>
                <a:ext uri="{FF2B5EF4-FFF2-40B4-BE49-F238E27FC236}">
                  <a16:creationId xmlns:a16="http://schemas.microsoft.com/office/drawing/2014/main" id="{171D757B-DFD3-5491-03DE-DAD14A3FA898}"/>
                </a:ext>
              </a:extLst>
            </p:cNvPr>
            <p:cNvSpPr>
              <a:spLocks noChangeAspect="1"/>
            </p:cNvSpPr>
            <p:nvPr/>
          </p:nvSpPr>
          <p:spPr>
            <a:xfrm>
              <a:off x="5413751" y="2385884"/>
              <a:ext cx="252000" cy="252000"/>
            </a:xfrm>
            <a:prstGeom prst="ellipse">
              <a:avLst/>
            </a:prstGeom>
            <a:pattFill prst="pct75">
              <a:fgClr>
                <a:srgbClr val="8CC0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1.7</a:t>
              </a:r>
            </a:p>
          </p:txBody>
        </p:sp>
      </p:grpSp>
      <p:grpSp>
        <p:nvGrpSpPr>
          <p:cNvPr id="160" name="Gruppieren 159">
            <a:extLst>
              <a:ext uri="{FF2B5EF4-FFF2-40B4-BE49-F238E27FC236}">
                <a16:creationId xmlns:a16="http://schemas.microsoft.com/office/drawing/2014/main" id="{78D5AFE5-D84C-750C-E30C-5243092C0B1A}"/>
              </a:ext>
            </a:extLst>
          </p:cNvPr>
          <p:cNvGrpSpPr/>
          <p:nvPr/>
        </p:nvGrpSpPr>
        <p:grpSpPr>
          <a:xfrm>
            <a:off x="4720785" y="3554588"/>
            <a:ext cx="446402" cy="252000"/>
            <a:chOff x="4720785" y="3588938"/>
            <a:chExt cx="446402" cy="252000"/>
          </a:xfrm>
        </p:grpSpPr>
        <p:grpSp>
          <p:nvGrpSpPr>
            <p:cNvPr id="106" name="Gruppieren 105">
              <a:extLst>
                <a:ext uri="{FF2B5EF4-FFF2-40B4-BE49-F238E27FC236}">
                  <a16:creationId xmlns:a16="http://schemas.microsoft.com/office/drawing/2014/main" id="{1B579A1B-2F3E-26C0-84ED-17AA453A292A}"/>
                </a:ext>
              </a:extLst>
            </p:cNvPr>
            <p:cNvGrpSpPr/>
            <p:nvPr/>
          </p:nvGrpSpPr>
          <p:grpSpPr>
            <a:xfrm>
              <a:off x="4720785" y="3660938"/>
              <a:ext cx="446402" cy="108000"/>
              <a:chOff x="5323997" y="2562031"/>
              <a:chExt cx="602670" cy="108000"/>
            </a:xfrm>
          </p:grpSpPr>
          <p:cxnSp>
            <p:nvCxnSpPr>
              <p:cNvPr id="107" name="Gerade Verbindung 106">
                <a:extLst>
                  <a:ext uri="{FF2B5EF4-FFF2-40B4-BE49-F238E27FC236}">
                    <a16:creationId xmlns:a16="http://schemas.microsoft.com/office/drawing/2014/main" id="{4E575559-719E-3820-BAA1-1280BD33ABB0}"/>
                  </a:ext>
                </a:extLst>
              </p:cNvPr>
              <p:cNvCxnSpPr>
                <a:cxnSpLocks/>
              </p:cNvCxnSpPr>
              <p:nvPr/>
            </p:nvCxnSpPr>
            <p:spPr>
              <a:xfrm>
                <a:off x="5323997" y="2616031"/>
                <a:ext cx="602670" cy="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78E1BE6D-D874-C3E1-A9EF-8531A569A7F1}"/>
                  </a:ext>
                </a:extLst>
              </p:cNvPr>
              <p:cNvCxnSpPr>
                <a:cxnSpLocks/>
              </p:cNvCxnSpPr>
              <p:nvPr/>
            </p:nvCxnSpPr>
            <p:spPr>
              <a:xfrm>
                <a:off x="5922254"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4A2EA11D-A107-4184-025B-2183E5767541}"/>
                  </a:ext>
                </a:extLst>
              </p:cNvPr>
              <p:cNvCxnSpPr>
                <a:cxnSpLocks/>
              </p:cNvCxnSpPr>
              <p:nvPr/>
            </p:nvCxnSpPr>
            <p:spPr>
              <a:xfrm>
                <a:off x="5329730"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grpSp>
        <p:sp>
          <p:nvSpPr>
            <p:cNvPr id="68" name="Oval 67">
              <a:extLst>
                <a:ext uri="{FF2B5EF4-FFF2-40B4-BE49-F238E27FC236}">
                  <a16:creationId xmlns:a16="http://schemas.microsoft.com/office/drawing/2014/main" id="{926F6F5D-C8D6-4695-A0E1-A36AB1E1B414}"/>
                </a:ext>
              </a:extLst>
            </p:cNvPr>
            <p:cNvSpPr>
              <a:spLocks noChangeAspect="1"/>
            </p:cNvSpPr>
            <p:nvPr/>
          </p:nvSpPr>
          <p:spPr>
            <a:xfrm>
              <a:off x="4786955" y="3588938"/>
              <a:ext cx="252000" cy="252000"/>
            </a:xfrm>
            <a:prstGeom prst="ellipse">
              <a:avLst/>
            </a:prstGeom>
            <a:pattFill prst="pct75">
              <a:fgClr>
                <a:srgbClr val="8CC0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0.5</a:t>
              </a:r>
            </a:p>
          </p:txBody>
        </p:sp>
      </p:grpSp>
      <p:grpSp>
        <p:nvGrpSpPr>
          <p:cNvPr id="159" name="Gruppieren 158">
            <a:extLst>
              <a:ext uri="{FF2B5EF4-FFF2-40B4-BE49-F238E27FC236}">
                <a16:creationId xmlns:a16="http://schemas.microsoft.com/office/drawing/2014/main" id="{2CB04F5F-C560-9442-CB3D-0CD2F583A1BA}"/>
              </a:ext>
            </a:extLst>
          </p:cNvPr>
          <p:cNvGrpSpPr/>
          <p:nvPr/>
        </p:nvGrpSpPr>
        <p:grpSpPr>
          <a:xfrm>
            <a:off x="4834981" y="3952537"/>
            <a:ext cx="429711" cy="252000"/>
            <a:chOff x="4834981" y="3989957"/>
            <a:chExt cx="429711" cy="252000"/>
          </a:xfrm>
        </p:grpSpPr>
        <p:grpSp>
          <p:nvGrpSpPr>
            <p:cNvPr id="110" name="Gruppieren 109">
              <a:extLst>
                <a:ext uri="{FF2B5EF4-FFF2-40B4-BE49-F238E27FC236}">
                  <a16:creationId xmlns:a16="http://schemas.microsoft.com/office/drawing/2014/main" id="{9B329F46-0926-08BC-433F-88BB1771C7ED}"/>
                </a:ext>
              </a:extLst>
            </p:cNvPr>
            <p:cNvGrpSpPr/>
            <p:nvPr/>
          </p:nvGrpSpPr>
          <p:grpSpPr>
            <a:xfrm>
              <a:off x="4834981" y="4061957"/>
              <a:ext cx="429711" cy="108000"/>
              <a:chOff x="5323997" y="2562031"/>
              <a:chExt cx="602670" cy="108000"/>
            </a:xfrm>
          </p:grpSpPr>
          <p:cxnSp>
            <p:nvCxnSpPr>
              <p:cNvPr id="111" name="Gerade Verbindung 110">
                <a:extLst>
                  <a:ext uri="{FF2B5EF4-FFF2-40B4-BE49-F238E27FC236}">
                    <a16:creationId xmlns:a16="http://schemas.microsoft.com/office/drawing/2014/main" id="{E66A27C9-9B9E-75F5-42AD-EFEAB2BABAB6}"/>
                  </a:ext>
                </a:extLst>
              </p:cNvPr>
              <p:cNvCxnSpPr>
                <a:cxnSpLocks/>
              </p:cNvCxnSpPr>
              <p:nvPr/>
            </p:nvCxnSpPr>
            <p:spPr>
              <a:xfrm>
                <a:off x="5323997" y="2616031"/>
                <a:ext cx="602670" cy="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a:extLst>
                  <a:ext uri="{FF2B5EF4-FFF2-40B4-BE49-F238E27FC236}">
                    <a16:creationId xmlns:a16="http://schemas.microsoft.com/office/drawing/2014/main" id="{1B4BDE6D-9BDC-C92F-0375-0CD0EF840E12}"/>
                  </a:ext>
                </a:extLst>
              </p:cNvPr>
              <p:cNvCxnSpPr>
                <a:cxnSpLocks/>
              </p:cNvCxnSpPr>
              <p:nvPr/>
            </p:nvCxnSpPr>
            <p:spPr>
              <a:xfrm>
                <a:off x="5922254"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F6096A1A-6846-A752-85D3-D43FAD7330F4}"/>
                  </a:ext>
                </a:extLst>
              </p:cNvPr>
              <p:cNvCxnSpPr>
                <a:cxnSpLocks/>
              </p:cNvCxnSpPr>
              <p:nvPr/>
            </p:nvCxnSpPr>
            <p:spPr>
              <a:xfrm>
                <a:off x="5329730"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grpSp>
        <p:sp>
          <p:nvSpPr>
            <p:cNvPr id="69" name="Oval 68">
              <a:extLst>
                <a:ext uri="{FF2B5EF4-FFF2-40B4-BE49-F238E27FC236}">
                  <a16:creationId xmlns:a16="http://schemas.microsoft.com/office/drawing/2014/main" id="{8B6D869F-C295-680F-CC2E-02C1618FCAEF}"/>
                </a:ext>
              </a:extLst>
            </p:cNvPr>
            <p:cNvSpPr>
              <a:spLocks noChangeAspect="1"/>
            </p:cNvSpPr>
            <p:nvPr/>
          </p:nvSpPr>
          <p:spPr>
            <a:xfrm>
              <a:off x="4891851" y="3989957"/>
              <a:ext cx="252000" cy="252000"/>
            </a:xfrm>
            <a:prstGeom prst="ellipse">
              <a:avLst/>
            </a:prstGeom>
            <a:pattFill prst="pct75">
              <a:fgClr>
                <a:srgbClr val="8CC0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0.7</a:t>
              </a:r>
            </a:p>
          </p:txBody>
        </p:sp>
      </p:grpSp>
      <p:grpSp>
        <p:nvGrpSpPr>
          <p:cNvPr id="158" name="Gruppieren 157">
            <a:extLst>
              <a:ext uri="{FF2B5EF4-FFF2-40B4-BE49-F238E27FC236}">
                <a16:creationId xmlns:a16="http://schemas.microsoft.com/office/drawing/2014/main" id="{5DB8ADC9-302C-0616-C725-46EA33448A5F}"/>
              </a:ext>
            </a:extLst>
          </p:cNvPr>
          <p:cNvGrpSpPr/>
          <p:nvPr/>
        </p:nvGrpSpPr>
        <p:grpSpPr>
          <a:xfrm>
            <a:off x="5347894" y="3161867"/>
            <a:ext cx="859413" cy="252000"/>
            <a:chOff x="5347894" y="3187920"/>
            <a:chExt cx="859413" cy="252000"/>
          </a:xfrm>
        </p:grpSpPr>
        <p:grpSp>
          <p:nvGrpSpPr>
            <p:cNvPr id="102" name="Gruppieren 101">
              <a:extLst>
                <a:ext uri="{FF2B5EF4-FFF2-40B4-BE49-F238E27FC236}">
                  <a16:creationId xmlns:a16="http://schemas.microsoft.com/office/drawing/2014/main" id="{169D8741-D094-A62D-7B4B-730B0078E175}"/>
                </a:ext>
              </a:extLst>
            </p:cNvPr>
            <p:cNvGrpSpPr/>
            <p:nvPr/>
          </p:nvGrpSpPr>
          <p:grpSpPr>
            <a:xfrm>
              <a:off x="5347894" y="3259920"/>
              <a:ext cx="859413" cy="108000"/>
              <a:chOff x="5323997" y="2562031"/>
              <a:chExt cx="602670" cy="108000"/>
            </a:xfrm>
          </p:grpSpPr>
          <p:cxnSp>
            <p:nvCxnSpPr>
              <p:cNvPr id="103" name="Gerade Verbindung 102">
                <a:extLst>
                  <a:ext uri="{FF2B5EF4-FFF2-40B4-BE49-F238E27FC236}">
                    <a16:creationId xmlns:a16="http://schemas.microsoft.com/office/drawing/2014/main" id="{28163217-9389-DFD1-A827-DD1F4FD599FE}"/>
                  </a:ext>
                </a:extLst>
              </p:cNvPr>
              <p:cNvCxnSpPr>
                <a:cxnSpLocks/>
              </p:cNvCxnSpPr>
              <p:nvPr/>
            </p:nvCxnSpPr>
            <p:spPr>
              <a:xfrm>
                <a:off x="5323997" y="2616031"/>
                <a:ext cx="602670" cy="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11629462-5BAD-37FF-4D0E-D34D457F17F7}"/>
                  </a:ext>
                </a:extLst>
              </p:cNvPr>
              <p:cNvCxnSpPr>
                <a:cxnSpLocks/>
              </p:cNvCxnSpPr>
              <p:nvPr/>
            </p:nvCxnSpPr>
            <p:spPr>
              <a:xfrm>
                <a:off x="5922254"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05" name="Gerade Verbindung 104">
                <a:extLst>
                  <a:ext uri="{FF2B5EF4-FFF2-40B4-BE49-F238E27FC236}">
                    <a16:creationId xmlns:a16="http://schemas.microsoft.com/office/drawing/2014/main" id="{23DAA5E0-D9DB-E27D-AF21-4D1FA038607D}"/>
                  </a:ext>
                </a:extLst>
              </p:cNvPr>
              <p:cNvCxnSpPr>
                <a:cxnSpLocks/>
              </p:cNvCxnSpPr>
              <p:nvPr/>
            </p:nvCxnSpPr>
            <p:spPr>
              <a:xfrm>
                <a:off x="5329730"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grpSp>
        <p:sp>
          <p:nvSpPr>
            <p:cNvPr id="67" name="Oval 66">
              <a:extLst>
                <a:ext uri="{FF2B5EF4-FFF2-40B4-BE49-F238E27FC236}">
                  <a16:creationId xmlns:a16="http://schemas.microsoft.com/office/drawing/2014/main" id="{4370DDED-3677-5481-FA44-68B7EA7B11CF}"/>
                </a:ext>
              </a:extLst>
            </p:cNvPr>
            <p:cNvSpPr>
              <a:spLocks noChangeAspect="1"/>
            </p:cNvSpPr>
            <p:nvPr/>
          </p:nvSpPr>
          <p:spPr>
            <a:xfrm>
              <a:off x="5620213" y="3187920"/>
              <a:ext cx="252000" cy="252000"/>
            </a:xfrm>
            <a:prstGeom prst="ellipse">
              <a:avLst/>
            </a:prstGeom>
            <a:pattFill prst="pct75">
              <a:fgClr>
                <a:srgbClr val="8CC0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2.6</a:t>
              </a:r>
            </a:p>
          </p:txBody>
        </p:sp>
      </p:grpSp>
      <p:grpSp>
        <p:nvGrpSpPr>
          <p:cNvPr id="157" name="Gruppieren 156">
            <a:extLst>
              <a:ext uri="{FF2B5EF4-FFF2-40B4-BE49-F238E27FC236}">
                <a16:creationId xmlns:a16="http://schemas.microsoft.com/office/drawing/2014/main" id="{B7D50220-7D27-3BBC-B2F8-FA9238F55FFD}"/>
              </a:ext>
            </a:extLst>
          </p:cNvPr>
          <p:cNvGrpSpPr/>
          <p:nvPr/>
        </p:nvGrpSpPr>
        <p:grpSpPr>
          <a:xfrm>
            <a:off x="5326489" y="2761770"/>
            <a:ext cx="602670" cy="252000"/>
            <a:chOff x="5326489" y="2786902"/>
            <a:chExt cx="602670" cy="252000"/>
          </a:xfrm>
        </p:grpSpPr>
        <p:grpSp>
          <p:nvGrpSpPr>
            <p:cNvPr id="98" name="Gruppieren 97">
              <a:extLst>
                <a:ext uri="{FF2B5EF4-FFF2-40B4-BE49-F238E27FC236}">
                  <a16:creationId xmlns:a16="http://schemas.microsoft.com/office/drawing/2014/main" id="{1C9143E5-6B73-33B1-1D4D-0B98F1539201}"/>
                </a:ext>
              </a:extLst>
            </p:cNvPr>
            <p:cNvGrpSpPr/>
            <p:nvPr/>
          </p:nvGrpSpPr>
          <p:grpSpPr>
            <a:xfrm>
              <a:off x="5326489" y="2858902"/>
              <a:ext cx="602670" cy="108000"/>
              <a:chOff x="5323997" y="2562031"/>
              <a:chExt cx="602670" cy="108000"/>
            </a:xfrm>
          </p:grpSpPr>
          <p:cxnSp>
            <p:nvCxnSpPr>
              <p:cNvPr id="99" name="Gerade Verbindung 98">
                <a:extLst>
                  <a:ext uri="{FF2B5EF4-FFF2-40B4-BE49-F238E27FC236}">
                    <a16:creationId xmlns:a16="http://schemas.microsoft.com/office/drawing/2014/main" id="{3BBD78A6-7F55-9F40-4EB5-54635E5CC64C}"/>
                  </a:ext>
                </a:extLst>
              </p:cNvPr>
              <p:cNvCxnSpPr>
                <a:cxnSpLocks/>
              </p:cNvCxnSpPr>
              <p:nvPr/>
            </p:nvCxnSpPr>
            <p:spPr>
              <a:xfrm>
                <a:off x="5323997" y="2616031"/>
                <a:ext cx="602670" cy="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10B08C66-F522-662E-8FF6-EB88548AA996}"/>
                  </a:ext>
                </a:extLst>
              </p:cNvPr>
              <p:cNvCxnSpPr>
                <a:cxnSpLocks/>
              </p:cNvCxnSpPr>
              <p:nvPr/>
            </p:nvCxnSpPr>
            <p:spPr>
              <a:xfrm>
                <a:off x="5922254"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B7E808BD-D210-DBCE-6BBA-6359D9E8449A}"/>
                  </a:ext>
                </a:extLst>
              </p:cNvPr>
              <p:cNvCxnSpPr>
                <a:cxnSpLocks/>
              </p:cNvCxnSpPr>
              <p:nvPr/>
            </p:nvCxnSpPr>
            <p:spPr>
              <a:xfrm>
                <a:off x="5329730" y="2562031"/>
                <a:ext cx="0" cy="108000"/>
              </a:xfrm>
              <a:prstGeom prst="line">
                <a:avLst/>
              </a:prstGeom>
              <a:ln w="19050">
                <a:solidFill>
                  <a:srgbClr val="8CC0C0"/>
                </a:solidFill>
              </a:ln>
            </p:spPr>
            <p:style>
              <a:lnRef idx="1">
                <a:schemeClr val="accent1"/>
              </a:lnRef>
              <a:fillRef idx="0">
                <a:schemeClr val="accent1"/>
              </a:fillRef>
              <a:effectRef idx="0">
                <a:schemeClr val="accent1"/>
              </a:effectRef>
              <a:fontRef idx="minor">
                <a:schemeClr val="tx1"/>
              </a:fontRef>
            </p:style>
          </p:cxnSp>
        </p:grpSp>
        <p:sp>
          <p:nvSpPr>
            <p:cNvPr id="66" name="Oval 65">
              <a:extLst>
                <a:ext uri="{FF2B5EF4-FFF2-40B4-BE49-F238E27FC236}">
                  <a16:creationId xmlns:a16="http://schemas.microsoft.com/office/drawing/2014/main" id="{80852F3E-41B2-AD3D-DCDA-B9C165793D42}"/>
                </a:ext>
              </a:extLst>
            </p:cNvPr>
            <p:cNvSpPr>
              <a:spLocks noChangeAspect="1"/>
            </p:cNvSpPr>
            <p:nvPr/>
          </p:nvSpPr>
          <p:spPr>
            <a:xfrm>
              <a:off x="5413751" y="2786902"/>
              <a:ext cx="252000" cy="252000"/>
            </a:xfrm>
            <a:prstGeom prst="ellipse">
              <a:avLst/>
            </a:prstGeom>
            <a:pattFill prst="pct75">
              <a:fgClr>
                <a:srgbClr val="8CC0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1.7</a:t>
              </a:r>
            </a:p>
          </p:txBody>
        </p:sp>
      </p:grpSp>
      <p:grpSp>
        <p:nvGrpSpPr>
          <p:cNvPr id="155" name="Gruppieren 154">
            <a:extLst>
              <a:ext uri="{FF2B5EF4-FFF2-40B4-BE49-F238E27FC236}">
                <a16:creationId xmlns:a16="http://schemas.microsoft.com/office/drawing/2014/main" id="{756A5B89-AF9E-F9FC-2445-F2FF71442230}"/>
              </a:ext>
            </a:extLst>
          </p:cNvPr>
          <p:cNvGrpSpPr/>
          <p:nvPr/>
        </p:nvGrpSpPr>
        <p:grpSpPr>
          <a:xfrm>
            <a:off x="4096439" y="4413736"/>
            <a:ext cx="2355850" cy="108000"/>
            <a:chOff x="4096439" y="4322641"/>
            <a:chExt cx="2355850" cy="108000"/>
          </a:xfrm>
        </p:grpSpPr>
        <p:cxnSp>
          <p:nvCxnSpPr>
            <p:cNvPr id="125" name="Gerade Verbindung 124">
              <a:extLst>
                <a:ext uri="{FF2B5EF4-FFF2-40B4-BE49-F238E27FC236}">
                  <a16:creationId xmlns:a16="http://schemas.microsoft.com/office/drawing/2014/main" id="{BEF3D3A2-9B8A-F290-6029-DC9494960243}"/>
                </a:ext>
              </a:extLst>
            </p:cNvPr>
            <p:cNvCxnSpPr>
              <a:cxnSpLocks/>
            </p:cNvCxnSpPr>
            <p:nvPr/>
          </p:nvCxnSpPr>
          <p:spPr>
            <a:xfrm>
              <a:off x="5274364" y="4322641"/>
              <a:ext cx="0" cy="10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FC646C13-3947-E9A8-E883-9112B193B0A2}"/>
                </a:ext>
              </a:extLst>
            </p:cNvPr>
            <p:cNvCxnSpPr>
              <a:cxnSpLocks/>
            </p:cNvCxnSpPr>
            <p:nvPr/>
          </p:nvCxnSpPr>
          <p:spPr>
            <a:xfrm>
              <a:off x="4919305"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4B6B5501-056D-D504-79A3-C42EFCD19388}"/>
                </a:ext>
              </a:extLst>
            </p:cNvPr>
            <p:cNvCxnSpPr>
              <a:cxnSpLocks/>
            </p:cNvCxnSpPr>
            <p:nvPr/>
          </p:nvCxnSpPr>
          <p:spPr>
            <a:xfrm>
              <a:off x="5011501"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a:extLst>
                <a:ext uri="{FF2B5EF4-FFF2-40B4-BE49-F238E27FC236}">
                  <a16:creationId xmlns:a16="http://schemas.microsoft.com/office/drawing/2014/main" id="{FC423B4B-37D2-097B-EE81-E72C1B8918D2}"/>
                </a:ext>
              </a:extLst>
            </p:cNvPr>
            <p:cNvCxnSpPr>
              <a:cxnSpLocks/>
            </p:cNvCxnSpPr>
            <p:nvPr/>
          </p:nvCxnSpPr>
          <p:spPr>
            <a:xfrm>
              <a:off x="4805461"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90B8195D-254B-3863-3702-65AE8A5A5142}"/>
                </a:ext>
              </a:extLst>
            </p:cNvPr>
            <p:cNvCxnSpPr>
              <a:cxnSpLocks/>
            </p:cNvCxnSpPr>
            <p:nvPr/>
          </p:nvCxnSpPr>
          <p:spPr>
            <a:xfrm>
              <a:off x="5093605"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971124A2-8320-4FC7-E21B-FAE36D0DEF49}"/>
                </a:ext>
              </a:extLst>
            </p:cNvPr>
            <p:cNvCxnSpPr>
              <a:cxnSpLocks/>
            </p:cNvCxnSpPr>
            <p:nvPr/>
          </p:nvCxnSpPr>
          <p:spPr>
            <a:xfrm>
              <a:off x="5160166"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DAF295AF-7906-F317-548F-53C56ED0F0AD}"/>
                </a:ext>
              </a:extLst>
            </p:cNvPr>
            <p:cNvCxnSpPr>
              <a:cxnSpLocks/>
            </p:cNvCxnSpPr>
            <p:nvPr/>
          </p:nvCxnSpPr>
          <p:spPr>
            <a:xfrm>
              <a:off x="5220847"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ED38CA28-D9F6-57DD-9400-BE28958A71AA}"/>
                </a:ext>
              </a:extLst>
            </p:cNvPr>
            <p:cNvCxnSpPr>
              <a:cxnSpLocks/>
            </p:cNvCxnSpPr>
            <p:nvPr/>
          </p:nvCxnSpPr>
          <p:spPr>
            <a:xfrm>
              <a:off x="4659411"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38C37028-5A94-24F5-61C6-0D39F908CED7}"/>
                </a:ext>
              </a:extLst>
            </p:cNvPr>
            <p:cNvCxnSpPr>
              <a:cxnSpLocks/>
            </p:cNvCxnSpPr>
            <p:nvPr/>
          </p:nvCxnSpPr>
          <p:spPr>
            <a:xfrm>
              <a:off x="4453036"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7F6A1D37-6012-5569-8A6C-9099AA96FA4A}"/>
                </a:ext>
              </a:extLst>
            </p:cNvPr>
            <p:cNvCxnSpPr>
              <a:cxnSpLocks/>
            </p:cNvCxnSpPr>
            <p:nvPr/>
          </p:nvCxnSpPr>
          <p:spPr>
            <a:xfrm>
              <a:off x="4096439" y="4322641"/>
              <a:ext cx="0" cy="10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0910A874-006D-2D86-7529-8709C6C60C8D}"/>
                </a:ext>
              </a:extLst>
            </p:cNvPr>
            <p:cNvCxnSpPr>
              <a:cxnSpLocks/>
            </p:cNvCxnSpPr>
            <p:nvPr/>
          </p:nvCxnSpPr>
          <p:spPr>
            <a:xfrm>
              <a:off x="6452289" y="4322641"/>
              <a:ext cx="0" cy="10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B4FF1ADF-D445-A9F8-6905-28DF9DD7ACDE}"/>
                </a:ext>
              </a:extLst>
            </p:cNvPr>
            <p:cNvCxnSpPr>
              <a:cxnSpLocks/>
            </p:cNvCxnSpPr>
            <p:nvPr/>
          </p:nvCxnSpPr>
          <p:spPr>
            <a:xfrm>
              <a:off x="5629738"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47D039B0-5318-D192-E093-05FDCD3D8526}"/>
                </a:ext>
              </a:extLst>
            </p:cNvPr>
            <p:cNvCxnSpPr>
              <a:cxnSpLocks/>
            </p:cNvCxnSpPr>
            <p:nvPr/>
          </p:nvCxnSpPr>
          <p:spPr>
            <a:xfrm>
              <a:off x="583611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8C1A62D4-68CA-DE30-9277-E1C735FB670F}"/>
                </a:ext>
              </a:extLst>
            </p:cNvPr>
            <p:cNvCxnSpPr>
              <a:cxnSpLocks/>
            </p:cNvCxnSpPr>
            <p:nvPr/>
          </p:nvCxnSpPr>
          <p:spPr>
            <a:xfrm>
              <a:off x="598216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10AF6BE5-19A3-FBC8-9062-FC2E2124F26A}"/>
                </a:ext>
              </a:extLst>
            </p:cNvPr>
            <p:cNvCxnSpPr>
              <a:cxnSpLocks/>
            </p:cNvCxnSpPr>
            <p:nvPr/>
          </p:nvCxnSpPr>
          <p:spPr>
            <a:xfrm>
              <a:off x="609646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4AA7958F-AFC0-9FE9-A8F8-92A2C529314C}"/>
                </a:ext>
              </a:extLst>
            </p:cNvPr>
            <p:cNvCxnSpPr>
              <a:cxnSpLocks/>
            </p:cNvCxnSpPr>
            <p:nvPr/>
          </p:nvCxnSpPr>
          <p:spPr>
            <a:xfrm>
              <a:off x="6188538"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CD06D9AD-8A4A-F142-109B-80091343895F}"/>
                </a:ext>
              </a:extLst>
            </p:cNvPr>
            <p:cNvCxnSpPr>
              <a:cxnSpLocks/>
            </p:cNvCxnSpPr>
            <p:nvPr/>
          </p:nvCxnSpPr>
          <p:spPr>
            <a:xfrm>
              <a:off x="633776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49D93998-35E6-358D-160E-40BF63707B00}"/>
                </a:ext>
              </a:extLst>
            </p:cNvPr>
            <p:cNvCxnSpPr>
              <a:cxnSpLocks/>
            </p:cNvCxnSpPr>
            <p:nvPr/>
          </p:nvCxnSpPr>
          <p:spPr>
            <a:xfrm>
              <a:off x="6398088"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FFF7535C-B766-49F7-E2EE-876EC9B5A406}"/>
                </a:ext>
              </a:extLst>
            </p:cNvPr>
            <p:cNvCxnSpPr>
              <a:cxnSpLocks/>
            </p:cNvCxnSpPr>
            <p:nvPr/>
          </p:nvCxnSpPr>
          <p:spPr>
            <a:xfrm>
              <a:off x="626791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Textfeld 148">
            <a:extLst>
              <a:ext uri="{FF2B5EF4-FFF2-40B4-BE49-F238E27FC236}">
                <a16:creationId xmlns:a16="http://schemas.microsoft.com/office/drawing/2014/main" id="{88E9527A-9781-0722-0A75-596B73959327}"/>
              </a:ext>
            </a:extLst>
          </p:cNvPr>
          <p:cNvSpPr txBox="1"/>
          <p:nvPr/>
        </p:nvSpPr>
        <p:spPr>
          <a:xfrm>
            <a:off x="5149186" y="4494400"/>
            <a:ext cx="256802" cy="261610"/>
          </a:xfrm>
          <a:prstGeom prst="rect">
            <a:avLst/>
          </a:prstGeom>
          <a:noFill/>
        </p:spPr>
        <p:txBody>
          <a:bodyPr wrap="none" rtlCol="0">
            <a:spAutoFit/>
          </a:bodyPr>
          <a:lstStyle/>
          <a:p>
            <a:pPr algn="ctr"/>
            <a:r>
              <a:rPr lang="en-US" sz="1100"/>
              <a:t>1</a:t>
            </a:r>
          </a:p>
        </p:txBody>
      </p:sp>
      <p:sp>
        <p:nvSpPr>
          <p:cNvPr id="150" name="Textfeld 149">
            <a:extLst>
              <a:ext uri="{FF2B5EF4-FFF2-40B4-BE49-F238E27FC236}">
                <a16:creationId xmlns:a16="http://schemas.microsoft.com/office/drawing/2014/main" id="{7DFF3DCC-8777-D0F1-DC91-E155E2827A92}"/>
              </a:ext>
            </a:extLst>
          </p:cNvPr>
          <p:cNvSpPr txBox="1"/>
          <p:nvPr/>
        </p:nvSpPr>
        <p:spPr>
          <a:xfrm>
            <a:off x="6293678" y="4494400"/>
            <a:ext cx="328936" cy="261610"/>
          </a:xfrm>
          <a:prstGeom prst="rect">
            <a:avLst/>
          </a:prstGeom>
          <a:noFill/>
        </p:spPr>
        <p:txBody>
          <a:bodyPr wrap="none" rtlCol="0">
            <a:spAutoFit/>
          </a:bodyPr>
          <a:lstStyle/>
          <a:p>
            <a:pPr algn="ctr"/>
            <a:r>
              <a:rPr lang="en-US" sz="1100"/>
              <a:t>10</a:t>
            </a:r>
          </a:p>
        </p:txBody>
      </p:sp>
      <p:sp>
        <p:nvSpPr>
          <p:cNvPr id="151" name="Textfeld 150">
            <a:extLst>
              <a:ext uri="{FF2B5EF4-FFF2-40B4-BE49-F238E27FC236}">
                <a16:creationId xmlns:a16="http://schemas.microsoft.com/office/drawing/2014/main" id="{8590AD77-8F36-B7C8-1F3F-AF4AAD3C42A3}"/>
              </a:ext>
            </a:extLst>
          </p:cNvPr>
          <p:cNvSpPr txBox="1"/>
          <p:nvPr/>
        </p:nvSpPr>
        <p:spPr>
          <a:xfrm>
            <a:off x="3917795" y="4494400"/>
            <a:ext cx="364202" cy="261610"/>
          </a:xfrm>
          <a:prstGeom prst="rect">
            <a:avLst/>
          </a:prstGeom>
          <a:noFill/>
        </p:spPr>
        <p:txBody>
          <a:bodyPr wrap="none" rtlCol="0">
            <a:spAutoFit/>
          </a:bodyPr>
          <a:lstStyle/>
          <a:p>
            <a:pPr algn="ctr"/>
            <a:r>
              <a:rPr lang="en-US" sz="1100"/>
              <a:t>0.1</a:t>
            </a:r>
          </a:p>
        </p:txBody>
      </p:sp>
      <mc:AlternateContent xmlns:mc="http://schemas.openxmlformats.org/markup-compatibility/2006" xmlns:a14="http://schemas.microsoft.com/office/drawing/2010/main">
        <mc:Choice Requires="a14">
          <p:sp>
            <p:nvSpPr>
              <p:cNvPr id="152" name="Textfeld 151">
                <a:extLst>
                  <a:ext uri="{FF2B5EF4-FFF2-40B4-BE49-F238E27FC236}">
                    <a16:creationId xmlns:a16="http://schemas.microsoft.com/office/drawing/2014/main" id="{854041AC-EF33-E035-9391-D358B5E414CB}"/>
                  </a:ext>
                </a:extLst>
              </p:cNvPr>
              <p:cNvSpPr txBox="1"/>
              <p:nvPr/>
            </p:nvSpPr>
            <p:spPr>
              <a:xfrm>
                <a:off x="6393922" y="4400741"/>
                <a:ext cx="2586414" cy="277576"/>
              </a:xfrm>
              <a:prstGeom prst="rect">
                <a:avLst/>
              </a:prstGeom>
              <a:noFill/>
            </p:spPr>
            <p:txBody>
              <a:bodyPr wrap="square" rtlCol="0">
                <a:spAutoFit/>
              </a:bodyPr>
              <a:lstStyle/>
              <a:p>
                <a:pPr algn="ctr"/>
                <a:r>
                  <a:rPr lang="en-US" sz="1100" b="1" dirty="0">
                    <a:solidFill>
                      <a:schemeClr val="tx1"/>
                    </a:solidFill>
                    <a:effectLst/>
                  </a:rPr>
                  <a:t> MARS-R =</a:t>
                </a:r>
                <a:r>
                  <a:rPr lang="en-US" sz="1100" b="1" baseline="0" dirty="0">
                    <a:solidFill>
                      <a:schemeClr val="tx1"/>
                    </a:solidFill>
                    <a:effectLst/>
                  </a:rPr>
                  <a:t> </a:t>
                </a:r>
                <a14:m>
                  <m:oMath xmlns:m="http://schemas.openxmlformats.org/officeDocument/2006/math">
                    <m:sSub>
                      <m:sSubPr>
                        <m:ctrlPr>
                          <a:rPr lang="de-DE" sz="1100" b="1" i="1" smtClean="0">
                            <a:solidFill>
                              <a:schemeClr val="tx1"/>
                            </a:solidFill>
                            <a:effectLst/>
                            <a:latin typeface="Cambria Math" panose="02040503050406030204" pitchFamily="18" charset="0"/>
                          </a:rPr>
                        </m:ctrlPr>
                      </m:sSubPr>
                      <m:e>
                        <m:r>
                          <a:rPr lang="en-US" sz="1100" b="1" smtClean="0">
                            <a:solidFill>
                              <a:schemeClr val="tx1"/>
                            </a:solidFill>
                            <a:effectLst/>
                            <a:latin typeface="Cambria Math" panose="02040503050406030204" pitchFamily="18" charset="0"/>
                          </a:rPr>
                          <m:t>𝐧𝐨𝐫𝐦</m:t>
                        </m:r>
                        <m:r>
                          <a:rPr lang="en-US" sz="1100" b="1" smtClean="0">
                            <a:solidFill>
                              <a:schemeClr val="tx1"/>
                            </a:solidFill>
                            <a:effectLst/>
                            <a:latin typeface="Cambria Math" panose="02040503050406030204" pitchFamily="18" charset="0"/>
                          </a:rPr>
                          <m:t>(∑</m:t>
                        </m:r>
                      </m:e>
                      <m:sub>
                        <m:r>
                          <a:rPr lang="en-US" sz="1100" b="1" smtClean="0">
                            <a:solidFill>
                              <a:schemeClr val="tx1"/>
                            </a:solidFill>
                            <a:effectLst/>
                            <a:latin typeface="Cambria Math" panose="02040503050406030204" pitchFamily="18" charset="0"/>
                          </a:rPr>
                          <m:t> </m:t>
                        </m:r>
                        <m:r>
                          <a:rPr lang="en-US" sz="1100" b="1" i="1" smtClean="0">
                            <a:solidFill>
                              <a:schemeClr val="tx1"/>
                            </a:solidFill>
                            <a:effectLst/>
                            <a:latin typeface="Cambria Math" panose="02040503050406030204" pitchFamily="18" charset="0"/>
                          </a:rPr>
                          <m:t>𝐯𝐚𝐫𝐢𝐚𝐛𝐥𝐞𝐬</m:t>
                        </m:r>
                        <m:r>
                          <a:rPr lang="en-US" sz="1100" b="1" smtClean="0">
                            <a:solidFill>
                              <a:schemeClr val="tx1"/>
                            </a:solidFill>
                            <a:effectLst/>
                            <a:latin typeface="Cambria Math" panose="02040503050406030204" pitchFamily="18" charset="0"/>
                          </a:rPr>
                          <m:t> </m:t>
                        </m:r>
                        <m:r>
                          <a:rPr lang="en-US" sz="1100" b="1" i="1" smtClean="0">
                            <a:solidFill>
                              <a:schemeClr val="tx1"/>
                            </a:solidFill>
                            <a:effectLst/>
                            <a:latin typeface="Cambria Math" panose="02040503050406030204" pitchFamily="18" charset="0"/>
                          </a:rPr>
                          <m:t>𝐣</m:t>
                        </m:r>
                        <m:r>
                          <a:rPr lang="en-US" sz="1100" b="1" smtClean="0">
                            <a:solidFill>
                              <a:schemeClr val="tx1"/>
                            </a:solidFill>
                            <a:effectLst/>
                            <a:latin typeface="Cambria Math" panose="02040503050406030204" pitchFamily="18" charset="0"/>
                          </a:rPr>
                          <m:t> </m:t>
                        </m:r>
                      </m:sub>
                    </m:sSub>
                    <m:sSub>
                      <m:sSubPr>
                        <m:ctrlPr>
                          <a:rPr lang="de-DE" sz="1100" b="1" i="1">
                            <a:solidFill>
                              <a:schemeClr val="tx1"/>
                            </a:solidFill>
                            <a:effectLst/>
                            <a:latin typeface="Cambria Math" panose="02040503050406030204" pitchFamily="18" charset="0"/>
                          </a:rPr>
                        </m:ctrlPr>
                      </m:sSubPr>
                      <m:e>
                        <m:r>
                          <a:rPr lang="en-US" sz="1100" b="1" i="1" smtClean="0">
                            <a:solidFill>
                              <a:schemeClr val="tx1"/>
                            </a:solidFill>
                            <a:effectLst/>
                            <a:latin typeface="Cambria Math" panose="02040503050406030204" pitchFamily="18" charset="0"/>
                          </a:rPr>
                          <m:t>𝒘</m:t>
                        </m:r>
                      </m:e>
                      <m:sub>
                        <m:r>
                          <a:rPr lang="en-US" sz="1100" b="1" i="1" smtClean="0">
                            <a:solidFill>
                              <a:schemeClr val="tx1"/>
                            </a:solidFill>
                            <a:effectLst/>
                            <a:latin typeface="Cambria Math" panose="02040503050406030204" pitchFamily="18" charset="0"/>
                          </a:rPr>
                          <m:t>𝒋</m:t>
                        </m:r>
                      </m:sub>
                    </m:sSub>
                    <m:r>
                      <a:rPr lang="en-US" sz="1100" b="1" smtClean="0">
                        <a:solidFill>
                          <a:schemeClr val="tx1"/>
                        </a:solidFill>
                        <a:effectLst/>
                        <a:latin typeface="Cambria Math" panose="02040503050406030204" pitchFamily="18" charset="0"/>
                      </a:rPr>
                      <m:t> </m:t>
                    </m:r>
                    <m:sSub>
                      <m:sSubPr>
                        <m:ctrlPr>
                          <a:rPr lang="de-DE" sz="1100" b="1" i="1">
                            <a:solidFill>
                              <a:schemeClr val="tx1"/>
                            </a:solidFill>
                            <a:effectLst/>
                            <a:latin typeface="Cambria Math" panose="02040503050406030204" pitchFamily="18" charset="0"/>
                          </a:rPr>
                        </m:ctrlPr>
                      </m:sSubPr>
                      <m:e>
                        <m:r>
                          <a:rPr lang="en-US" sz="1100" b="1" i="1" smtClean="0">
                            <a:solidFill>
                              <a:schemeClr val="tx1"/>
                            </a:solidFill>
                            <a:effectLst/>
                            <a:latin typeface="Cambria Math" panose="02040503050406030204" pitchFamily="18" charset="0"/>
                          </a:rPr>
                          <m:t>𝒙</m:t>
                        </m:r>
                      </m:e>
                      <m:sub>
                        <m:r>
                          <a:rPr lang="en-US" sz="1100" b="1" i="1" smtClean="0">
                            <a:solidFill>
                              <a:schemeClr val="tx1"/>
                            </a:solidFill>
                            <a:effectLst/>
                            <a:latin typeface="Cambria Math" panose="02040503050406030204" pitchFamily="18" charset="0"/>
                          </a:rPr>
                          <m:t>𝒋</m:t>
                        </m:r>
                      </m:sub>
                    </m:sSub>
                    <m:r>
                      <a:rPr lang="en-US" sz="1100" b="1" smtClean="0">
                        <a:solidFill>
                          <a:schemeClr val="tx1"/>
                        </a:solidFill>
                        <a:effectLst/>
                        <a:latin typeface="Cambria Math" panose="02040503050406030204" pitchFamily="18" charset="0"/>
                      </a:rPr>
                      <m:t>)</m:t>
                    </m:r>
                  </m:oMath>
                </a14:m>
                <a:r>
                  <a:rPr lang="en-US" sz="1100" b="1" dirty="0">
                    <a:solidFill>
                      <a:schemeClr val="tx1"/>
                    </a:solidFill>
                    <a:effectLst/>
                  </a:rPr>
                  <a:t> </a:t>
                </a:r>
                <a:r>
                  <a:rPr lang="en-US" sz="1100" b="1" i="1" baseline="30000" dirty="0">
                    <a:solidFill>
                      <a:schemeClr val="tx1"/>
                    </a:solidFill>
                    <a:effectLst/>
                  </a:rPr>
                  <a:t>c</a:t>
                </a:r>
                <a:endParaRPr lang="en-US" sz="1100" b="1" i="1" dirty="0"/>
              </a:p>
            </p:txBody>
          </p:sp>
        </mc:Choice>
        <mc:Fallback xmlns="">
          <p:sp>
            <p:nvSpPr>
              <p:cNvPr id="152" name="Textfeld 151">
                <a:extLst>
                  <a:ext uri="{FF2B5EF4-FFF2-40B4-BE49-F238E27FC236}">
                    <a16:creationId xmlns:a16="http://schemas.microsoft.com/office/drawing/2014/main" id="{854041AC-EF33-E035-9391-D358B5E414CB}"/>
                  </a:ext>
                </a:extLst>
              </p:cNvPr>
              <p:cNvSpPr txBox="1">
                <a:spLocks noRot="1" noChangeAspect="1" noMove="1" noResize="1" noEditPoints="1" noAdjustHandles="1" noChangeArrowheads="1" noChangeShapeType="1" noTextEdit="1"/>
              </p:cNvSpPr>
              <p:nvPr/>
            </p:nvSpPr>
            <p:spPr>
              <a:xfrm>
                <a:off x="6393922" y="4400741"/>
                <a:ext cx="2586414" cy="277576"/>
              </a:xfrm>
              <a:prstGeom prst="rect">
                <a:avLst/>
              </a:prstGeom>
              <a:blipFill>
                <a:blip r:embed="rId4"/>
                <a:stretch>
                  <a:fillRect b="-8696"/>
                </a:stretch>
              </a:blipFill>
            </p:spPr>
            <p:txBody>
              <a:bodyPr/>
              <a:lstStyle/>
              <a:p>
                <a:r>
                  <a:rPr lang="en-US">
                    <a:noFill/>
                  </a:rPr>
                  <a:t> </a:t>
                </a:r>
              </a:p>
            </p:txBody>
          </p:sp>
        </mc:Fallback>
      </mc:AlternateContent>
      <p:sp>
        <p:nvSpPr>
          <p:cNvPr id="154" name="Textfeld 153">
            <a:extLst>
              <a:ext uri="{FF2B5EF4-FFF2-40B4-BE49-F238E27FC236}">
                <a16:creationId xmlns:a16="http://schemas.microsoft.com/office/drawing/2014/main" id="{40D7E21C-EBB1-F907-BA3F-58F57C27A3F5}"/>
              </a:ext>
            </a:extLst>
          </p:cNvPr>
          <p:cNvSpPr txBox="1"/>
          <p:nvPr/>
        </p:nvSpPr>
        <p:spPr>
          <a:xfrm>
            <a:off x="0" y="4569672"/>
            <a:ext cx="7432315" cy="584775"/>
          </a:xfrm>
          <a:prstGeom prst="rect">
            <a:avLst/>
          </a:prstGeom>
          <a:noFill/>
        </p:spPr>
        <p:txBody>
          <a:bodyPr wrap="square" lIns="91440" tIns="45720" rIns="91440" bIns="45720" rtlCol="0" anchor="t">
            <a:spAutoFit/>
          </a:bodyPr>
          <a:lstStyle/>
          <a:p>
            <a:r>
              <a:rPr lang="de-DE" sz="800" dirty="0">
                <a:effectLst/>
              </a:rPr>
              <a:t>CI, confidence interval; HR, hazard ratio; max, maximum; min, minimum.</a:t>
            </a:r>
          </a:p>
          <a:p>
            <a:r>
              <a:rPr lang="de-DE" sz="800" b="1" baseline="30000" dirty="0">
                <a:effectLst/>
              </a:rPr>
              <a:t>a </a:t>
            </a:r>
            <a:r>
              <a:rPr lang="de-DE" sz="800" dirty="0"/>
              <a:t>Truncation</a:t>
            </a:r>
            <a:r>
              <a:rPr lang="de-DE" sz="800" dirty="0">
                <a:effectLst/>
              </a:rPr>
              <a:t> at 38 and 86 years for age (1st and 99th percentile), at 9 x10</a:t>
            </a:r>
            <a:r>
              <a:rPr lang="de-DE" sz="800" baseline="30000" dirty="0">
                <a:effectLst/>
              </a:rPr>
              <a:t>9</a:t>
            </a:r>
            <a:r>
              <a:rPr lang="de-DE" sz="800" dirty="0">
                <a:effectLst/>
              </a:rPr>
              <a:t>/L for monocyte count (99th percentile) and at 250 x10</a:t>
            </a:r>
            <a:r>
              <a:rPr lang="de-DE" sz="800" baseline="30000" dirty="0">
                <a:effectLst/>
              </a:rPr>
              <a:t>9</a:t>
            </a:r>
            <a:r>
              <a:rPr lang="de-DE" sz="800" dirty="0">
                <a:effectLst/>
              </a:rPr>
              <a:t>/L for platelet count (80th percentile).</a:t>
            </a:r>
            <a:endParaRPr lang="de-DE" sz="800" dirty="0">
              <a:effectLst/>
              <a:ea typeface="Calibri"/>
              <a:cs typeface="Calibri"/>
            </a:endParaRPr>
          </a:p>
          <a:p>
            <a:r>
              <a:rPr lang="de-DE" sz="800" b="1" baseline="30000" dirty="0">
                <a:effectLst/>
              </a:rPr>
              <a:t>b </a:t>
            </a:r>
            <a:r>
              <a:rPr lang="de-DE" sz="800" dirty="0">
                <a:effectLst/>
              </a:rPr>
              <a:t>The coefficient was normalized. </a:t>
            </a:r>
            <a:endParaRPr lang="de-DE" sz="800" dirty="0">
              <a:effectLst/>
              <a:ea typeface="Calibri"/>
              <a:cs typeface="Calibri"/>
            </a:endParaRPr>
          </a:p>
          <a:p>
            <a:r>
              <a:rPr lang="de-DE" sz="800" b="1" baseline="30000" dirty="0"/>
              <a:t>c </a:t>
            </a:r>
            <a:r>
              <a:rPr lang="en-US" sz="800" dirty="0">
                <a:effectLst/>
              </a:rPr>
              <a:t>MARS-R was calculated as a normalized linear combination, where each observed variable </a:t>
            </a:r>
            <a:r>
              <a:rPr lang="en-US" sz="800" dirty="0" err="1">
                <a:effectLst/>
              </a:rPr>
              <a:t>x</a:t>
            </a:r>
            <a:r>
              <a:rPr lang="en-US" sz="800" baseline="-25000" dirty="0" err="1">
                <a:effectLst/>
              </a:rPr>
              <a:t>j</a:t>
            </a:r>
            <a:r>
              <a:rPr lang="en-US" sz="800" dirty="0">
                <a:effectLst/>
              </a:rPr>
              <a:t> for a given patient is weighted by a coefficient </a:t>
            </a:r>
            <a:r>
              <a:rPr lang="en-US" sz="800" dirty="0" err="1">
                <a:effectLst/>
              </a:rPr>
              <a:t>w</a:t>
            </a:r>
            <a:r>
              <a:rPr lang="en-US" sz="800" baseline="-25000" dirty="0" err="1">
                <a:effectLst/>
              </a:rPr>
              <a:t>j</a:t>
            </a:r>
            <a:r>
              <a:rPr lang="en-US" sz="800" dirty="0">
                <a:effectLst/>
              </a:rPr>
              <a:t>. The final sum is normalized.</a:t>
            </a:r>
            <a:endParaRPr lang="de-DE" sz="1100" dirty="0">
              <a:effectLst/>
            </a:endParaRPr>
          </a:p>
        </p:txBody>
      </p:sp>
      <p:sp>
        <p:nvSpPr>
          <p:cNvPr id="2" name="Oval 1">
            <a:extLst>
              <a:ext uri="{FF2B5EF4-FFF2-40B4-BE49-F238E27FC236}">
                <a16:creationId xmlns:a16="http://schemas.microsoft.com/office/drawing/2014/main" id="{5FF08128-C294-7600-B327-19CA05B6C55D}"/>
              </a:ext>
            </a:extLst>
          </p:cNvPr>
          <p:cNvSpPr>
            <a:spLocks noChangeAspect="1"/>
          </p:cNvSpPr>
          <p:nvPr/>
        </p:nvSpPr>
        <p:spPr>
          <a:xfrm>
            <a:off x="285475" y="646209"/>
            <a:ext cx="126000" cy="126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65956E1-7845-D015-1BA1-153F3402A989}"/>
              </a:ext>
            </a:extLst>
          </p:cNvPr>
          <p:cNvSpPr>
            <a:spLocks noChangeAspect="1"/>
          </p:cNvSpPr>
          <p:nvPr/>
        </p:nvSpPr>
        <p:spPr>
          <a:xfrm>
            <a:off x="287669" y="856001"/>
            <a:ext cx="126000" cy="126000"/>
          </a:xfrm>
          <a:prstGeom prst="ellipse">
            <a:avLst/>
          </a:prstGeom>
          <a:pattFill prst="pct75">
            <a:fgClr>
              <a:srgbClr val="8CC0C0"/>
            </a:fgClr>
            <a:bgClr>
              <a:srgbClr val="687EA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ED46BEC2-97A8-EDD2-1644-86296F9FD8E4}"/>
              </a:ext>
            </a:extLst>
          </p:cNvPr>
          <p:cNvSpPr txBox="1"/>
          <p:nvPr/>
        </p:nvSpPr>
        <p:spPr>
          <a:xfrm>
            <a:off x="410553" y="578404"/>
            <a:ext cx="1321196" cy="261610"/>
          </a:xfrm>
          <a:prstGeom prst="rect">
            <a:avLst/>
          </a:prstGeom>
          <a:noFill/>
        </p:spPr>
        <p:txBody>
          <a:bodyPr wrap="none" rtlCol="0">
            <a:spAutoFit/>
          </a:bodyPr>
          <a:lstStyle/>
          <a:p>
            <a:r>
              <a:rPr lang="en-US" sz="1100"/>
              <a:t>Continuously scaled</a:t>
            </a:r>
          </a:p>
        </p:txBody>
      </p:sp>
      <p:sp>
        <p:nvSpPr>
          <p:cNvPr id="8" name="Textfeld 7">
            <a:extLst>
              <a:ext uri="{FF2B5EF4-FFF2-40B4-BE49-F238E27FC236}">
                <a16:creationId xmlns:a16="http://schemas.microsoft.com/office/drawing/2014/main" id="{AE13A8C3-7451-C14B-70BB-CBEF7E69BF32}"/>
              </a:ext>
            </a:extLst>
          </p:cNvPr>
          <p:cNvSpPr txBox="1"/>
          <p:nvPr/>
        </p:nvSpPr>
        <p:spPr>
          <a:xfrm>
            <a:off x="410553" y="782135"/>
            <a:ext cx="1213794" cy="261610"/>
          </a:xfrm>
          <a:prstGeom prst="rect">
            <a:avLst/>
          </a:prstGeom>
          <a:noFill/>
        </p:spPr>
        <p:txBody>
          <a:bodyPr wrap="none" rtlCol="0">
            <a:spAutoFit/>
          </a:bodyPr>
          <a:lstStyle/>
          <a:p>
            <a:r>
              <a:rPr lang="en-US" sz="1100"/>
              <a:t>Categorical scaled</a:t>
            </a:r>
          </a:p>
        </p:txBody>
      </p:sp>
      <p:sp>
        <p:nvSpPr>
          <p:cNvPr id="9" name="Oval 8">
            <a:extLst>
              <a:ext uri="{FF2B5EF4-FFF2-40B4-BE49-F238E27FC236}">
                <a16:creationId xmlns:a16="http://schemas.microsoft.com/office/drawing/2014/main" id="{DB2CCC23-3260-F604-A701-7972069C66B1}"/>
              </a:ext>
            </a:extLst>
          </p:cNvPr>
          <p:cNvSpPr>
            <a:spLocks noChangeAspect="1"/>
          </p:cNvSpPr>
          <p:nvPr/>
        </p:nvSpPr>
        <p:spPr>
          <a:xfrm>
            <a:off x="5175102" y="1129020"/>
            <a:ext cx="252000" cy="252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t>1.1</a:t>
            </a:r>
          </a:p>
        </p:txBody>
      </p:sp>
      <p:sp>
        <p:nvSpPr>
          <p:cNvPr id="10" name="Oval 9">
            <a:extLst>
              <a:ext uri="{FF2B5EF4-FFF2-40B4-BE49-F238E27FC236}">
                <a16:creationId xmlns:a16="http://schemas.microsoft.com/office/drawing/2014/main" id="{99E21CB7-BC90-0228-FFF2-9718EAF37E42}"/>
              </a:ext>
            </a:extLst>
          </p:cNvPr>
          <p:cNvSpPr>
            <a:spLocks noChangeAspect="1"/>
          </p:cNvSpPr>
          <p:nvPr/>
        </p:nvSpPr>
        <p:spPr>
          <a:xfrm>
            <a:off x="5238504" y="1552263"/>
            <a:ext cx="252000" cy="252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t>1.3</a:t>
            </a:r>
          </a:p>
        </p:txBody>
      </p:sp>
      <p:sp>
        <p:nvSpPr>
          <p:cNvPr id="11" name="Oval 10">
            <a:extLst>
              <a:ext uri="{FF2B5EF4-FFF2-40B4-BE49-F238E27FC236}">
                <a16:creationId xmlns:a16="http://schemas.microsoft.com/office/drawing/2014/main" id="{A401DCBE-0F35-60EF-15BF-24C693E811B5}"/>
              </a:ext>
            </a:extLst>
          </p:cNvPr>
          <p:cNvSpPr>
            <a:spLocks noChangeAspect="1"/>
          </p:cNvSpPr>
          <p:nvPr/>
        </p:nvSpPr>
        <p:spPr>
          <a:xfrm>
            <a:off x="5099955" y="1946931"/>
            <a:ext cx="252000" cy="252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t>0.9</a:t>
            </a:r>
          </a:p>
        </p:txBody>
      </p:sp>
    </p:spTree>
    <p:extLst>
      <p:ext uri="{BB962C8B-B14F-4D97-AF65-F5344CB8AC3E}">
        <p14:creationId xmlns:p14="http://schemas.microsoft.com/office/powerpoint/2010/main" val="427761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705ECB-D68B-62CA-4850-B8299EB153FF}"/>
              </a:ext>
            </a:extLst>
          </p:cNvPr>
          <p:cNvSpPr txBox="1">
            <a:spLocks/>
          </p:cNvSpPr>
          <p:nvPr/>
        </p:nvSpPr>
        <p:spPr>
          <a:xfrm>
            <a:off x="517714" y="46555"/>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The MARS-R is individualizing risk assessment in AdvSM</a:t>
            </a:r>
          </a:p>
        </p:txBody>
      </p:sp>
      <p:sp>
        <p:nvSpPr>
          <p:cNvPr id="8" name="Textfeld 7">
            <a:extLst>
              <a:ext uri="{FF2B5EF4-FFF2-40B4-BE49-F238E27FC236}">
                <a16:creationId xmlns:a16="http://schemas.microsoft.com/office/drawing/2014/main" id="{E1FE2713-2762-B096-5FBC-0AAA394C4329}"/>
              </a:ext>
            </a:extLst>
          </p:cNvPr>
          <p:cNvSpPr txBox="1"/>
          <p:nvPr/>
        </p:nvSpPr>
        <p:spPr>
          <a:xfrm>
            <a:off x="274400" y="4236675"/>
            <a:ext cx="8681709" cy="692497"/>
          </a:xfrm>
          <a:prstGeom prst="rect">
            <a:avLst/>
          </a:prstGeom>
          <a:noFill/>
        </p:spPr>
        <p:txBody>
          <a:bodyPr wrap="square" rtlCol="0">
            <a:spAutoFit/>
          </a:bodyPr>
          <a:lstStyle/>
          <a:p>
            <a:pPr marL="285750" indent="-285750">
              <a:buFont typeface="Arial" panose="020B0604020202020204" pitchFamily="34" charset="0"/>
              <a:buChar char="•"/>
            </a:pPr>
            <a:r>
              <a:rPr lang="en-US" sz="1300" dirty="0"/>
              <a:t>Smoothing splines modeling the functional MARS-R risk representation shows a consistent linear progression across the entire scale</a:t>
            </a:r>
          </a:p>
          <a:p>
            <a:pPr marL="285750" indent="-285750">
              <a:buFont typeface="Arial" panose="020B0604020202020204" pitchFamily="34" charset="0"/>
              <a:buChar char="•"/>
            </a:pPr>
            <a:r>
              <a:rPr lang="en-US" sz="1300" b="1" dirty="0"/>
              <a:t>Equal percentile-based cutoffs </a:t>
            </a:r>
            <a:r>
              <a:rPr lang="en-US" sz="1300" dirty="0"/>
              <a:t>to the </a:t>
            </a:r>
            <a:r>
              <a:rPr lang="en-US" sz="1300" b="1" dirty="0"/>
              <a:t>continuous MARS-R scale </a:t>
            </a:r>
            <a:r>
              <a:rPr lang="en-US" sz="1300" dirty="0"/>
              <a:t>were applied to generate </a:t>
            </a:r>
            <a:r>
              <a:rPr lang="en-US" sz="1300" b="1" dirty="0"/>
              <a:t>three different risk categories </a:t>
            </a:r>
          </a:p>
        </p:txBody>
      </p:sp>
      <p:sp>
        <p:nvSpPr>
          <p:cNvPr id="9" name="Textfeld 8">
            <a:extLst>
              <a:ext uri="{FF2B5EF4-FFF2-40B4-BE49-F238E27FC236}">
                <a16:creationId xmlns:a16="http://schemas.microsoft.com/office/drawing/2014/main" id="{4142F1E3-F66C-5F73-DFE7-41AF3A12552C}"/>
              </a:ext>
            </a:extLst>
          </p:cNvPr>
          <p:cNvSpPr txBox="1"/>
          <p:nvPr/>
        </p:nvSpPr>
        <p:spPr>
          <a:xfrm>
            <a:off x="274400" y="683211"/>
            <a:ext cx="810857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a:t>
            </a:r>
            <a:r>
              <a:rPr lang="en-US" sz="1400" b="1" dirty="0"/>
              <a:t>MARS-R</a:t>
            </a:r>
            <a:r>
              <a:rPr lang="en-US" sz="1400" dirty="0"/>
              <a:t> provides a </a:t>
            </a:r>
            <a:r>
              <a:rPr lang="en-US" sz="1400" b="1" dirty="0"/>
              <a:t>continuous score </a:t>
            </a:r>
            <a:r>
              <a:rPr lang="en-US" sz="1400" dirty="0"/>
              <a:t>with a </a:t>
            </a:r>
            <a:r>
              <a:rPr lang="en-US" sz="1400" b="1" dirty="0"/>
              <a:t>virtually unique value per patient</a:t>
            </a:r>
            <a:endParaRPr lang="en-US" sz="1400" dirty="0"/>
          </a:p>
          <a:p>
            <a:pPr marL="285750" indent="-285750">
              <a:buFont typeface="Arial" panose="020B0604020202020204" pitchFamily="34" charset="0"/>
              <a:buChar char="•"/>
            </a:pPr>
            <a:r>
              <a:rPr lang="en-US" sz="1400" b="1" dirty="0"/>
              <a:t>Negative </a:t>
            </a:r>
            <a:r>
              <a:rPr lang="en-US" sz="1400" dirty="0"/>
              <a:t>or</a:t>
            </a:r>
            <a:r>
              <a:rPr lang="en-US" sz="1400" b="1" dirty="0"/>
              <a:t> positive scores </a:t>
            </a:r>
            <a:r>
              <a:rPr lang="en-US" sz="1400" dirty="0"/>
              <a:t>reflect</a:t>
            </a:r>
            <a:r>
              <a:rPr lang="en-US" sz="1400" b="1" dirty="0"/>
              <a:t> worse or better OS </a:t>
            </a:r>
            <a:r>
              <a:rPr lang="en-US" sz="1400" dirty="0"/>
              <a:t>compared to the </a:t>
            </a:r>
            <a:r>
              <a:rPr lang="en-US" sz="1400" b="1" dirty="0"/>
              <a:t>average-risk AdvSM patient</a:t>
            </a:r>
            <a:endParaRPr lang="en-US" sz="1400" dirty="0"/>
          </a:p>
        </p:txBody>
      </p:sp>
      <p:grpSp>
        <p:nvGrpSpPr>
          <p:cNvPr id="14" name="Group 13">
            <a:extLst>
              <a:ext uri="{FF2B5EF4-FFF2-40B4-BE49-F238E27FC236}">
                <a16:creationId xmlns:a16="http://schemas.microsoft.com/office/drawing/2014/main" id="{796F3065-8E41-2A96-7117-34C6504ADBAD}"/>
              </a:ext>
            </a:extLst>
          </p:cNvPr>
          <p:cNvGrpSpPr/>
          <p:nvPr/>
        </p:nvGrpSpPr>
        <p:grpSpPr>
          <a:xfrm>
            <a:off x="152228" y="1221578"/>
            <a:ext cx="4456081" cy="2981983"/>
            <a:chOff x="152228" y="1221578"/>
            <a:chExt cx="4456081" cy="2981983"/>
          </a:xfrm>
        </p:grpSpPr>
        <p:grpSp>
          <p:nvGrpSpPr>
            <p:cNvPr id="7" name="Group 6">
              <a:extLst>
                <a:ext uri="{FF2B5EF4-FFF2-40B4-BE49-F238E27FC236}">
                  <a16:creationId xmlns:a16="http://schemas.microsoft.com/office/drawing/2014/main" id="{09ECEC7E-B8E6-6475-8CD8-53BD1678CAD0}"/>
                </a:ext>
              </a:extLst>
            </p:cNvPr>
            <p:cNvGrpSpPr/>
            <p:nvPr/>
          </p:nvGrpSpPr>
          <p:grpSpPr>
            <a:xfrm>
              <a:off x="283033" y="1221578"/>
              <a:ext cx="4325276" cy="2981983"/>
              <a:chOff x="283033" y="1221578"/>
              <a:chExt cx="4325276" cy="2981983"/>
            </a:xfrm>
          </p:grpSpPr>
          <p:pic>
            <p:nvPicPr>
              <p:cNvPr id="16" name="Grafik 15">
                <a:extLst>
                  <a:ext uri="{FF2B5EF4-FFF2-40B4-BE49-F238E27FC236}">
                    <a16:creationId xmlns:a16="http://schemas.microsoft.com/office/drawing/2014/main" id="{CB9D840D-9BC8-8C16-8C99-AB6DD6F9E0C1}"/>
                  </a:ext>
                </a:extLst>
              </p:cNvPr>
              <p:cNvPicPr>
                <a:picLocks noChangeAspect="1"/>
              </p:cNvPicPr>
              <p:nvPr/>
            </p:nvPicPr>
            <p:blipFill>
              <a:blip r:embed="rId3"/>
              <a:stretch>
                <a:fillRect/>
              </a:stretch>
            </p:blipFill>
            <p:spPr>
              <a:xfrm>
                <a:off x="283033" y="1321606"/>
                <a:ext cx="4325276" cy="2769117"/>
              </a:xfrm>
              <a:prstGeom prst="rect">
                <a:avLst/>
              </a:prstGeom>
            </p:spPr>
          </p:pic>
          <p:sp>
            <p:nvSpPr>
              <p:cNvPr id="5" name="TextBox 4">
                <a:extLst>
                  <a:ext uri="{FF2B5EF4-FFF2-40B4-BE49-F238E27FC236}">
                    <a16:creationId xmlns:a16="http://schemas.microsoft.com/office/drawing/2014/main" id="{2C64C15B-5F90-F095-FC68-A7E326392D1B}"/>
                  </a:ext>
                </a:extLst>
              </p:cNvPr>
              <p:cNvSpPr txBox="1"/>
              <p:nvPr/>
            </p:nvSpPr>
            <p:spPr>
              <a:xfrm>
                <a:off x="1800936" y="3941951"/>
                <a:ext cx="1954381" cy="261610"/>
              </a:xfrm>
              <a:prstGeom prst="rect">
                <a:avLst/>
              </a:prstGeom>
              <a:solidFill>
                <a:schemeClr val="bg1"/>
              </a:solidFill>
            </p:spPr>
            <p:txBody>
              <a:bodyPr wrap="none" rtlCol="0">
                <a:spAutoFit/>
              </a:bodyPr>
              <a:lstStyle/>
              <a:p>
                <a:pPr algn="ctr"/>
                <a:r>
                  <a:rPr lang="en-US" sz="1100" b="1" dirty="0"/>
                  <a:t>Normalized MARS-R risk score</a:t>
                </a:r>
              </a:p>
            </p:txBody>
          </p:sp>
          <p:sp>
            <p:nvSpPr>
              <p:cNvPr id="6" name="TextBox 5">
                <a:extLst>
                  <a:ext uri="{FF2B5EF4-FFF2-40B4-BE49-F238E27FC236}">
                    <a16:creationId xmlns:a16="http://schemas.microsoft.com/office/drawing/2014/main" id="{56B56A83-321E-060C-85E7-8744EEDFB3E6}"/>
                  </a:ext>
                </a:extLst>
              </p:cNvPr>
              <p:cNvSpPr txBox="1"/>
              <p:nvPr/>
            </p:nvSpPr>
            <p:spPr>
              <a:xfrm>
                <a:off x="1544454" y="1221578"/>
                <a:ext cx="2467342" cy="261610"/>
              </a:xfrm>
              <a:prstGeom prst="rect">
                <a:avLst/>
              </a:prstGeom>
              <a:solidFill>
                <a:schemeClr val="bg1"/>
              </a:solidFill>
            </p:spPr>
            <p:txBody>
              <a:bodyPr wrap="none" rtlCol="0">
                <a:spAutoFit/>
              </a:bodyPr>
              <a:lstStyle/>
              <a:p>
                <a:pPr algn="ctr"/>
                <a:r>
                  <a:rPr lang="en-US" sz="1100" b="1" dirty="0"/>
                  <a:t>Hazard ratio (from average patient = 1)</a:t>
                </a:r>
              </a:p>
            </p:txBody>
          </p:sp>
        </p:grpSp>
        <p:sp>
          <p:nvSpPr>
            <p:cNvPr id="11" name="TextBox 10">
              <a:extLst>
                <a:ext uri="{FF2B5EF4-FFF2-40B4-BE49-F238E27FC236}">
                  <a16:creationId xmlns:a16="http://schemas.microsoft.com/office/drawing/2014/main" id="{FB4EAE03-E360-8F9A-F931-47FB23D3F6E0}"/>
                </a:ext>
              </a:extLst>
            </p:cNvPr>
            <p:cNvSpPr txBox="1"/>
            <p:nvPr/>
          </p:nvSpPr>
          <p:spPr>
            <a:xfrm rot="16200000">
              <a:off x="-30515" y="2662061"/>
              <a:ext cx="627096" cy="261610"/>
            </a:xfrm>
            <a:prstGeom prst="rect">
              <a:avLst/>
            </a:prstGeom>
            <a:solidFill>
              <a:schemeClr val="bg1"/>
            </a:solidFill>
          </p:spPr>
          <p:txBody>
            <a:bodyPr wrap="none" rtlCol="0">
              <a:spAutoFit/>
            </a:bodyPr>
            <a:lstStyle/>
            <a:p>
              <a:pPr algn="ctr"/>
              <a:r>
                <a:rPr lang="en-US" sz="1100" b="1" dirty="0"/>
                <a:t>Density</a:t>
              </a:r>
            </a:p>
          </p:txBody>
        </p:sp>
      </p:grpSp>
      <p:grpSp>
        <p:nvGrpSpPr>
          <p:cNvPr id="18" name="Group 17">
            <a:extLst>
              <a:ext uri="{FF2B5EF4-FFF2-40B4-BE49-F238E27FC236}">
                <a16:creationId xmlns:a16="http://schemas.microsoft.com/office/drawing/2014/main" id="{A90A8604-863F-9751-2314-7DFC22FA384E}"/>
              </a:ext>
            </a:extLst>
          </p:cNvPr>
          <p:cNvGrpSpPr/>
          <p:nvPr/>
        </p:nvGrpSpPr>
        <p:grpSpPr>
          <a:xfrm>
            <a:off x="4739115" y="1699599"/>
            <a:ext cx="4255351" cy="2503962"/>
            <a:chOff x="4739115" y="1699599"/>
            <a:chExt cx="4255351" cy="2503962"/>
          </a:xfrm>
        </p:grpSpPr>
        <p:grpSp>
          <p:nvGrpSpPr>
            <p:cNvPr id="13" name="Group 12">
              <a:extLst>
                <a:ext uri="{FF2B5EF4-FFF2-40B4-BE49-F238E27FC236}">
                  <a16:creationId xmlns:a16="http://schemas.microsoft.com/office/drawing/2014/main" id="{B9D94A73-3DA5-F064-E343-DAEDA2412CEA}"/>
                </a:ext>
              </a:extLst>
            </p:cNvPr>
            <p:cNvGrpSpPr/>
            <p:nvPr/>
          </p:nvGrpSpPr>
          <p:grpSpPr>
            <a:xfrm>
              <a:off x="4739115" y="1699599"/>
              <a:ext cx="4255351" cy="2503962"/>
              <a:chOff x="4739115" y="1699599"/>
              <a:chExt cx="4255351" cy="2503962"/>
            </a:xfrm>
          </p:grpSpPr>
          <p:grpSp>
            <p:nvGrpSpPr>
              <p:cNvPr id="10" name="Group 9">
                <a:extLst>
                  <a:ext uri="{FF2B5EF4-FFF2-40B4-BE49-F238E27FC236}">
                    <a16:creationId xmlns:a16="http://schemas.microsoft.com/office/drawing/2014/main" id="{5089C64D-D49F-0A26-A2DC-D80F75ABB7F7}"/>
                  </a:ext>
                </a:extLst>
              </p:cNvPr>
              <p:cNvGrpSpPr/>
              <p:nvPr/>
            </p:nvGrpSpPr>
            <p:grpSpPr>
              <a:xfrm>
                <a:off x="4767346" y="1699599"/>
                <a:ext cx="4227120" cy="2503962"/>
                <a:chOff x="4767346" y="1699599"/>
                <a:chExt cx="4227120" cy="2503962"/>
              </a:xfrm>
            </p:grpSpPr>
            <p:pic>
              <p:nvPicPr>
                <p:cNvPr id="2" name="Grafik 1">
                  <a:extLst>
                    <a:ext uri="{FF2B5EF4-FFF2-40B4-BE49-F238E27FC236}">
                      <a16:creationId xmlns:a16="http://schemas.microsoft.com/office/drawing/2014/main" id="{765A33E6-F428-8C63-B967-E18E1152DD26}"/>
                    </a:ext>
                  </a:extLst>
                </p:cNvPr>
                <p:cNvPicPr>
                  <a:picLocks noChangeAspect="1"/>
                </p:cNvPicPr>
                <p:nvPr/>
              </p:nvPicPr>
              <p:blipFill>
                <a:blip r:embed="rId4"/>
                <a:stretch>
                  <a:fillRect/>
                </a:stretch>
              </p:blipFill>
              <p:spPr>
                <a:xfrm>
                  <a:off x="4767346" y="1699599"/>
                  <a:ext cx="4227120" cy="2345455"/>
                </a:xfrm>
                <a:prstGeom prst="rect">
                  <a:avLst/>
                </a:prstGeom>
              </p:spPr>
            </p:pic>
            <p:sp>
              <p:nvSpPr>
                <p:cNvPr id="3" name="TextBox 2">
                  <a:extLst>
                    <a:ext uri="{FF2B5EF4-FFF2-40B4-BE49-F238E27FC236}">
                      <a16:creationId xmlns:a16="http://schemas.microsoft.com/office/drawing/2014/main" id="{12F98EE6-FF01-0695-888F-1283CD46870E}"/>
                    </a:ext>
                  </a:extLst>
                </p:cNvPr>
                <p:cNvSpPr txBox="1"/>
                <p:nvPr/>
              </p:nvSpPr>
              <p:spPr>
                <a:xfrm>
                  <a:off x="6304515" y="3941951"/>
                  <a:ext cx="1954381" cy="261610"/>
                </a:xfrm>
                <a:prstGeom prst="rect">
                  <a:avLst/>
                </a:prstGeom>
                <a:solidFill>
                  <a:schemeClr val="bg1"/>
                </a:solidFill>
              </p:spPr>
              <p:txBody>
                <a:bodyPr wrap="none" rtlCol="0">
                  <a:spAutoFit/>
                </a:bodyPr>
                <a:lstStyle/>
                <a:p>
                  <a:pPr algn="ctr"/>
                  <a:r>
                    <a:rPr lang="en-US" sz="1100" b="1" dirty="0"/>
                    <a:t>Normalized MARS-R risk score</a:t>
                  </a:r>
                </a:p>
              </p:txBody>
            </p:sp>
          </p:grpSp>
          <p:sp>
            <p:nvSpPr>
              <p:cNvPr id="12" name="TextBox 11">
                <a:extLst>
                  <a:ext uri="{FF2B5EF4-FFF2-40B4-BE49-F238E27FC236}">
                    <a16:creationId xmlns:a16="http://schemas.microsoft.com/office/drawing/2014/main" id="{1130C443-9186-CBC7-9D0F-EECE03360208}"/>
                  </a:ext>
                </a:extLst>
              </p:cNvPr>
              <p:cNvSpPr txBox="1"/>
              <p:nvPr/>
            </p:nvSpPr>
            <p:spPr>
              <a:xfrm rot="16200000">
                <a:off x="4257412" y="2597324"/>
                <a:ext cx="1225015" cy="261610"/>
              </a:xfrm>
              <a:prstGeom prst="rect">
                <a:avLst/>
              </a:prstGeom>
              <a:solidFill>
                <a:schemeClr val="bg1"/>
              </a:solidFill>
            </p:spPr>
            <p:txBody>
              <a:bodyPr wrap="none" rtlCol="0">
                <a:spAutoFit/>
              </a:bodyPr>
              <a:lstStyle/>
              <a:p>
                <a:pPr algn="ctr"/>
                <a:r>
                  <a:rPr lang="en-US" sz="1100" b="1" dirty="0"/>
                  <a:t>Partial for </a:t>
                </a:r>
                <a:r>
                  <a:rPr lang="en-US" sz="1100" b="1" dirty="0" err="1"/>
                  <a:t>pspline</a:t>
                </a:r>
                <a:endParaRPr lang="en-US" sz="1100" b="1" dirty="0"/>
              </a:p>
            </p:txBody>
          </p:sp>
        </p:grpSp>
        <p:sp>
          <p:nvSpPr>
            <p:cNvPr id="17" name="Textfeld 82">
              <a:extLst>
                <a:ext uri="{FF2B5EF4-FFF2-40B4-BE49-F238E27FC236}">
                  <a16:creationId xmlns:a16="http://schemas.microsoft.com/office/drawing/2014/main" id="{C55A7F7F-7C66-EE01-B572-8DFE3F0AE58F}"/>
                </a:ext>
              </a:extLst>
            </p:cNvPr>
            <p:cNvSpPr txBox="1"/>
            <p:nvPr/>
          </p:nvSpPr>
          <p:spPr>
            <a:xfrm>
              <a:off x="7847922" y="2903180"/>
              <a:ext cx="571631" cy="169277"/>
            </a:xfrm>
            <a:prstGeom prst="rect">
              <a:avLst/>
            </a:prstGeom>
            <a:solidFill>
              <a:schemeClr val="bg1"/>
            </a:solidFill>
          </p:spPr>
          <p:txBody>
            <a:bodyPr wrap="none" lIns="91440" tIns="0" rIns="0" bIns="0" rtlCol="0">
              <a:spAutoFit/>
            </a:bodyPr>
            <a:lstStyle/>
            <a:p>
              <a:pPr algn="ctr"/>
              <a:r>
                <a:rPr lang="en-US" sz="1100" b="1" dirty="0"/>
                <a:t>MARS-R</a:t>
              </a:r>
            </a:p>
          </p:txBody>
        </p:sp>
      </p:grpSp>
    </p:spTree>
    <p:extLst>
      <p:ext uri="{BB962C8B-B14F-4D97-AF65-F5344CB8AC3E}">
        <p14:creationId xmlns:p14="http://schemas.microsoft.com/office/powerpoint/2010/main" val="5089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C3A09FD-F808-E553-186F-6C06B10BB5DE}"/>
              </a:ext>
            </a:extLst>
          </p:cNvPr>
          <p:cNvSpPr txBox="1">
            <a:spLocks/>
          </p:cNvSpPr>
          <p:nvPr/>
        </p:nvSpPr>
        <p:spPr>
          <a:xfrm>
            <a:off x="158400" y="41833"/>
            <a:ext cx="8827199"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Overall survival according to MARS-R categories</a:t>
            </a:r>
          </a:p>
        </p:txBody>
      </p:sp>
      <p:sp>
        <p:nvSpPr>
          <p:cNvPr id="9" name="Textfeld 8">
            <a:extLst>
              <a:ext uri="{FF2B5EF4-FFF2-40B4-BE49-F238E27FC236}">
                <a16:creationId xmlns:a16="http://schemas.microsoft.com/office/drawing/2014/main" id="{30B0A657-570E-7D3F-03C9-4C9839934B85}"/>
              </a:ext>
            </a:extLst>
          </p:cNvPr>
          <p:cNvSpPr txBox="1"/>
          <p:nvPr/>
        </p:nvSpPr>
        <p:spPr>
          <a:xfrm>
            <a:off x="0" y="4944682"/>
            <a:ext cx="4070505" cy="215444"/>
          </a:xfrm>
          <a:prstGeom prst="rect">
            <a:avLst/>
          </a:prstGeom>
          <a:noFill/>
        </p:spPr>
        <p:txBody>
          <a:bodyPr wrap="square" rtlCol="0">
            <a:spAutoFit/>
          </a:bodyPr>
          <a:lstStyle/>
          <a:p>
            <a:r>
              <a:rPr lang="en-US" sz="800" dirty="0"/>
              <a:t>HR, high risk; IR, intermediate risk; LR, low risk; NE, not estimable.</a:t>
            </a:r>
          </a:p>
        </p:txBody>
      </p:sp>
      <p:graphicFrame>
        <p:nvGraphicFramePr>
          <p:cNvPr id="27" name="Tabelle 26">
            <a:extLst>
              <a:ext uri="{FF2B5EF4-FFF2-40B4-BE49-F238E27FC236}">
                <a16:creationId xmlns:a16="http://schemas.microsoft.com/office/drawing/2014/main" id="{744C61DF-2400-E271-BE43-77E290968699}"/>
              </a:ext>
            </a:extLst>
          </p:cNvPr>
          <p:cNvGraphicFramePr>
            <a:graphicFrameLocks noGrp="1"/>
          </p:cNvGraphicFramePr>
          <p:nvPr>
            <p:extLst>
              <p:ext uri="{D42A27DB-BD31-4B8C-83A1-F6EECF244321}">
                <p14:modId xmlns:p14="http://schemas.microsoft.com/office/powerpoint/2010/main" val="1230180505"/>
              </p:ext>
            </p:extLst>
          </p:nvPr>
        </p:nvGraphicFramePr>
        <p:xfrm>
          <a:off x="6500556" y="1069634"/>
          <a:ext cx="2169567" cy="3217016"/>
        </p:xfrm>
        <a:graphic>
          <a:graphicData uri="http://schemas.openxmlformats.org/drawingml/2006/table">
            <a:tbl>
              <a:tblPr firstRow="1" bandRow="1">
                <a:tableStyleId>{5940675A-B579-460E-94D1-54222C63F5DA}</a:tableStyleId>
              </a:tblPr>
              <a:tblGrid>
                <a:gridCol w="723189">
                  <a:extLst>
                    <a:ext uri="{9D8B030D-6E8A-4147-A177-3AD203B41FA5}">
                      <a16:colId xmlns:a16="http://schemas.microsoft.com/office/drawing/2014/main" val="3303391065"/>
                    </a:ext>
                  </a:extLst>
                </a:gridCol>
                <a:gridCol w="723189">
                  <a:extLst>
                    <a:ext uri="{9D8B030D-6E8A-4147-A177-3AD203B41FA5}">
                      <a16:colId xmlns:a16="http://schemas.microsoft.com/office/drawing/2014/main" val="2187070568"/>
                    </a:ext>
                  </a:extLst>
                </a:gridCol>
                <a:gridCol w="723189">
                  <a:extLst>
                    <a:ext uri="{9D8B030D-6E8A-4147-A177-3AD203B41FA5}">
                      <a16:colId xmlns:a16="http://schemas.microsoft.com/office/drawing/2014/main" val="2665163174"/>
                    </a:ext>
                  </a:extLst>
                </a:gridCol>
              </a:tblGrid>
              <a:tr h="292456">
                <a:tc>
                  <a:txBody>
                    <a:bodyPr/>
                    <a:lstStyle/>
                    <a:p>
                      <a:pPr marL="0" algn="ctr" defTabSz="685800" rtl="0" eaLnBrk="1" latinLnBrk="0" hangingPunct="1"/>
                      <a:r>
                        <a:rPr lang="en-US" sz="1100" b="1" kern="1200" dirty="0">
                          <a:solidFill>
                            <a:schemeClr val="bg1"/>
                          </a:solidFill>
                          <a:latin typeface="+mn-lt"/>
                          <a:ea typeface="+mn-ea"/>
                          <a:cs typeface="+mn-cs"/>
                        </a:rPr>
                        <a:t>LR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marL="0" algn="ctr" defTabSz="685800" rtl="0" eaLnBrk="1" latinLnBrk="0" hangingPunct="1"/>
                      <a:r>
                        <a:rPr lang="en-US" sz="1100" b="1" kern="1200" dirty="0">
                          <a:solidFill>
                            <a:schemeClr val="bg1"/>
                          </a:solidFill>
                          <a:latin typeface="+mn-lt"/>
                          <a:ea typeface="+mn-ea"/>
                          <a:cs typeface="+mn-cs"/>
                        </a:rPr>
                        <a:t>IR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marL="0" algn="ctr" defTabSz="685800" rtl="0" eaLnBrk="1" latinLnBrk="0" hangingPunct="1"/>
                      <a:r>
                        <a:rPr lang="en-US" sz="1100" b="1" kern="1200">
                          <a:solidFill>
                            <a:schemeClr val="bg1"/>
                          </a:solidFill>
                          <a:latin typeface="+mn-lt"/>
                          <a:ea typeface="+mn-ea"/>
                          <a:cs typeface="+mn-cs"/>
                        </a:rPr>
                        <a:t>HR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extLst>
                  <a:ext uri="{0D108BD9-81ED-4DB2-BD59-A6C34878D82A}">
                    <a16:rowId xmlns:a16="http://schemas.microsoft.com/office/drawing/2014/main" val="2090610857"/>
                  </a:ext>
                </a:extLst>
              </a:tr>
              <a:tr h="292456">
                <a:tc>
                  <a:txBody>
                    <a:bodyPr/>
                    <a:lstStyle/>
                    <a:p>
                      <a:pPr algn="ctr"/>
                      <a:r>
                        <a:rPr lang="en-US" sz="1100"/>
                        <a:t>97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90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75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45798407"/>
                  </a:ext>
                </a:extLst>
              </a:tr>
              <a:tr h="292456">
                <a:tc>
                  <a:txBody>
                    <a:bodyPr/>
                    <a:lstStyle/>
                    <a:p>
                      <a:pPr algn="ctr"/>
                      <a:r>
                        <a:rPr lang="en-US" sz="1100"/>
                        <a:t>94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79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49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2462646"/>
                  </a:ext>
                </a:extLst>
              </a:tr>
              <a:tr h="292456">
                <a:tc>
                  <a:txBody>
                    <a:bodyPr/>
                    <a:lstStyle/>
                    <a:p>
                      <a:pPr algn="ctr"/>
                      <a:r>
                        <a:rPr lang="en-US" sz="1100"/>
                        <a:t>89</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72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43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68081439"/>
                  </a:ext>
                </a:extLst>
              </a:tr>
              <a:tr h="292456">
                <a:tc>
                  <a:txBody>
                    <a:bodyPr/>
                    <a:lstStyle/>
                    <a:p>
                      <a:pPr algn="ctr"/>
                      <a:r>
                        <a:rPr lang="en-US" sz="1100"/>
                        <a:t>74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58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38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0581644"/>
                  </a:ext>
                </a:extLst>
              </a:tr>
              <a:tr h="292456">
                <a:tc>
                  <a:txBody>
                    <a:bodyPr/>
                    <a:lstStyle/>
                    <a:p>
                      <a:pPr algn="ctr"/>
                      <a:r>
                        <a:rPr lang="en-US" sz="1100"/>
                        <a:t>72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53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21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24913346"/>
                  </a:ext>
                </a:extLst>
              </a:tr>
              <a:tr h="292456">
                <a:tc>
                  <a:txBody>
                    <a:bodyPr/>
                    <a:lstStyle/>
                    <a:p>
                      <a:pPr algn="ctr"/>
                      <a:r>
                        <a:rPr lang="en-US" sz="1100"/>
                        <a:t>67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46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12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173276"/>
                  </a:ext>
                </a:extLst>
              </a:tr>
              <a:tr h="292456">
                <a:tc>
                  <a:txBody>
                    <a:bodyPr/>
                    <a:lstStyle/>
                    <a:p>
                      <a:pPr algn="ctr"/>
                      <a:r>
                        <a:rPr lang="en-US" sz="1100"/>
                        <a:t>67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46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59915057"/>
                  </a:ext>
                </a:extLst>
              </a:tr>
              <a:tr h="292456">
                <a:tc>
                  <a:txBody>
                    <a:bodyPr/>
                    <a:lstStyle/>
                    <a:p>
                      <a:pPr algn="ctr"/>
                      <a:r>
                        <a:rPr lang="en-US" sz="1100"/>
                        <a:t>56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46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7527703"/>
                  </a:ext>
                </a:extLst>
              </a:tr>
              <a:tr h="292456">
                <a:tc>
                  <a:txBody>
                    <a:bodyPr/>
                    <a:lstStyle/>
                    <a:p>
                      <a:pPr algn="ctr"/>
                      <a:r>
                        <a:rPr lang="en-US" sz="1100"/>
                        <a:t>56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34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0891802"/>
                  </a:ext>
                </a:extLst>
              </a:tr>
              <a:tr h="292456">
                <a:tc>
                  <a:txBody>
                    <a:bodyPr/>
                    <a:lstStyle/>
                    <a:p>
                      <a:pPr algn="ctr"/>
                      <a:r>
                        <a:rPr lang="en-US" sz="1100"/>
                        <a:t>56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34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7515156"/>
                  </a:ext>
                </a:extLst>
              </a:tr>
            </a:tbl>
          </a:graphicData>
        </a:graphic>
      </p:graphicFrame>
      <p:sp>
        <p:nvSpPr>
          <p:cNvPr id="31" name="Textfeld 30">
            <a:extLst>
              <a:ext uri="{FF2B5EF4-FFF2-40B4-BE49-F238E27FC236}">
                <a16:creationId xmlns:a16="http://schemas.microsoft.com/office/drawing/2014/main" id="{824EB2F6-816E-8B95-6862-D4FEF3A9B4E5}"/>
              </a:ext>
            </a:extLst>
          </p:cNvPr>
          <p:cNvSpPr txBox="1"/>
          <p:nvPr/>
        </p:nvSpPr>
        <p:spPr>
          <a:xfrm>
            <a:off x="6935962" y="805580"/>
            <a:ext cx="1298753" cy="261610"/>
          </a:xfrm>
          <a:prstGeom prst="rect">
            <a:avLst/>
          </a:prstGeom>
          <a:noFill/>
        </p:spPr>
        <p:txBody>
          <a:bodyPr wrap="none" rtlCol="0">
            <a:spAutoFit/>
          </a:bodyPr>
          <a:lstStyle/>
          <a:p>
            <a:pPr algn="ctr"/>
            <a:r>
              <a:rPr lang="en-US" sz="1100" b="1" dirty="0"/>
              <a:t>MARS-R categories</a:t>
            </a:r>
          </a:p>
        </p:txBody>
      </p:sp>
      <p:sp>
        <p:nvSpPr>
          <p:cNvPr id="83" name="Textfeld 82">
            <a:extLst>
              <a:ext uri="{FF2B5EF4-FFF2-40B4-BE49-F238E27FC236}">
                <a16:creationId xmlns:a16="http://schemas.microsoft.com/office/drawing/2014/main" id="{4F65F005-F819-ED74-DF6B-19EFB98BF93B}"/>
              </a:ext>
            </a:extLst>
          </p:cNvPr>
          <p:cNvSpPr txBox="1"/>
          <p:nvPr/>
        </p:nvSpPr>
        <p:spPr>
          <a:xfrm>
            <a:off x="5906665" y="1073380"/>
            <a:ext cx="619080" cy="261610"/>
          </a:xfrm>
          <a:prstGeom prst="rect">
            <a:avLst/>
          </a:prstGeom>
          <a:noFill/>
        </p:spPr>
        <p:txBody>
          <a:bodyPr wrap="none" rtlCol="0">
            <a:spAutoFit/>
          </a:bodyPr>
          <a:lstStyle/>
          <a:p>
            <a:r>
              <a:rPr lang="en-US" sz="1100" b="1" dirty="0"/>
              <a:t>By year</a:t>
            </a:r>
          </a:p>
        </p:txBody>
      </p:sp>
      <p:sp>
        <p:nvSpPr>
          <p:cNvPr id="84" name="Textfeld 83">
            <a:extLst>
              <a:ext uri="{FF2B5EF4-FFF2-40B4-BE49-F238E27FC236}">
                <a16:creationId xmlns:a16="http://schemas.microsoft.com/office/drawing/2014/main" id="{5191F55E-20B1-B1E0-29F2-6E78697FB3FB}"/>
              </a:ext>
            </a:extLst>
          </p:cNvPr>
          <p:cNvSpPr txBox="1"/>
          <p:nvPr/>
        </p:nvSpPr>
        <p:spPr>
          <a:xfrm rot="16200000">
            <a:off x="5201522" y="2549214"/>
            <a:ext cx="1316386" cy="261610"/>
          </a:xfrm>
          <a:prstGeom prst="rect">
            <a:avLst/>
          </a:prstGeom>
          <a:noFill/>
        </p:spPr>
        <p:txBody>
          <a:bodyPr wrap="none" rtlCol="0">
            <a:spAutoFit/>
          </a:bodyPr>
          <a:lstStyle/>
          <a:p>
            <a:pPr algn="ctr"/>
            <a:r>
              <a:rPr lang="en-US" sz="1100" b="1" dirty="0"/>
              <a:t>Overall survival (%)</a:t>
            </a:r>
          </a:p>
        </p:txBody>
      </p:sp>
      <p:sp>
        <p:nvSpPr>
          <p:cNvPr id="10" name="Freeform 9">
            <a:extLst>
              <a:ext uri="{FF2B5EF4-FFF2-40B4-BE49-F238E27FC236}">
                <a16:creationId xmlns:a16="http://schemas.microsoft.com/office/drawing/2014/main" id="{D5E55536-0F62-59CA-3F5E-3D79A12CDEA5}"/>
              </a:ext>
            </a:extLst>
          </p:cNvPr>
          <p:cNvSpPr/>
          <p:nvPr/>
        </p:nvSpPr>
        <p:spPr>
          <a:xfrm>
            <a:off x="6008797" y="1388094"/>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1</a:t>
            </a:r>
          </a:p>
        </p:txBody>
      </p:sp>
      <p:sp>
        <p:nvSpPr>
          <p:cNvPr id="11" name="Freeform 10">
            <a:extLst>
              <a:ext uri="{FF2B5EF4-FFF2-40B4-BE49-F238E27FC236}">
                <a16:creationId xmlns:a16="http://schemas.microsoft.com/office/drawing/2014/main" id="{19B9BD8A-E0F0-5BE8-5A75-41B392E913AD}"/>
              </a:ext>
            </a:extLst>
          </p:cNvPr>
          <p:cNvSpPr/>
          <p:nvPr/>
        </p:nvSpPr>
        <p:spPr>
          <a:xfrm>
            <a:off x="6008797" y="1681089"/>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2</a:t>
            </a:r>
          </a:p>
        </p:txBody>
      </p:sp>
      <p:sp>
        <p:nvSpPr>
          <p:cNvPr id="12" name="Freeform 11">
            <a:extLst>
              <a:ext uri="{FF2B5EF4-FFF2-40B4-BE49-F238E27FC236}">
                <a16:creationId xmlns:a16="http://schemas.microsoft.com/office/drawing/2014/main" id="{68C510FD-4E59-AEAF-2155-B68A5A16A400}"/>
              </a:ext>
            </a:extLst>
          </p:cNvPr>
          <p:cNvSpPr/>
          <p:nvPr/>
        </p:nvSpPr>
        <p:spPr>
          <a:xfrm>
            <a:off x="6008797" y="1974084"/>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3</a:t>
            </a:r>
          </a:p>
        </p:txBody>
      </p:sp>
      <p:sp>
        <p:nvSpPr>
          <p:cNvPr id="13" name="Freeform 12">
            <a:extLst>
              <a:ext uri="{FF2B5EF4-FFF2-40B4-BE49-F238E27FC236}">
                <a16:creationId xmlns:a16="http://schemas.microsoft.com/office/drawing/2014/main" id="{1EFA5B4D-F218-FE06-51A7-7FACC3838074}"/>
              </a:ext>
            </a:extLst>
          </p:cNvPr>
          <p:cNvSpPr/>
          <p:nvPr/>
        </p:nvSpPr>
        <p:spPr>
          <a:xfrm>
            <a:off x="6008797" y="2267079"/>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4</a:t>
            </a:r>
          </a:p>
        </p:txBody>
      </p:sp>
      <p:sp>
        <p:nvSpPr>
          <p:cNvPr id="14" name="Freeform 13">
            <a:extLst>
              <a:ext uri="{FF2B5EF4-FFF2-40B4-BE49-F238E27FC236}">
                <a16:creationId xmlns:a16="http://schemas.microsoft.com/office/drawing/2014/main" id="{23851AF3-97ED-3BF9-AA86-A534980A94C1}"/>
              </a:ext>
            </a:extLst>
          </p:cNvPr>
          <p:cNvSpPr/>
          <p:nvPr/>
        </p:nvSpPr>
        <p:spPr>
          <a:xfrm>
            <a:off x="6008797" y="2560074"/>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5</a:t>
            </a:r>
          </a:p>
        </p:txBody>
      </p:sp>
      <p:sp>
        <p:nvSpPr>
          <p:cNvPr id="15" name="Freeform 14">
            <a:extLst>
              <a:ext uri="{FF2B5EF4-FFF2-40B4-BE49-F238E27FC236}">
                <a16:creationId xmlns:a16="http://schemas.microsoft.com/office/drawing/2014/main" id="{2D2FB335-AC02-4D30-0FCB-2F88AA8B2B94}"/>
              </a:ext>
            </a:extLst>
          </p:cNvPr>
          <p:cNvSpPr/>
          <p:nvPr/>
        </p:nvSpPr>
        <p:spPr>
          <a:xfrm>
            <a:off x="6008797" y="2853069"/>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6</a:t>
            </a:r>
          </a:p>
        </p:txBody>
      </p:sp>
      <p:sp>
        <p:nvSpPr>
          <p:cNvPr id="16" name="Freeform 15">
            <a:extLst>
              <a:ext uri="{FF2B5EF4-FFF2-40B4-BE49-F238E27FC236}">
                <a16:creationId xmlns:a16="http://schemas.microsoft.com/office/drawing/2014/main" id="{8626D18F-92A5-B63A-B3C9-E10EDC6A6773}"/>
              </a:ext>
            </a:extLst>
          </p:cNvPr>
          <p:cNvSpPr/>
          <p:nvPr/>
        </p:nvSpPr>
        <p:spPr>
          <a:xfrm>
            <a:off x="6008797" y="3146064"/>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7</a:t>
            </a:r>
          </a:p>
        </p:txBody>
      </p:sp>
      <p:sp>
        <p:nvSpPr>
          <p:cNvPr id="17" name="Freeform 16">
            <a:extLst>
              <a:ext uri="{FF2B5EF4-FFF2-40B4-BE49-F238E27FC236}">
                <a16:creationId xmlns:a16="http://schemas.microsoft.com/office/drawing/2014/main" id="{28FD8D65-7689-8212-CE0F-C33CCE95088E}"/>
              </a:ext>
            </a:extLst>
          </p:cNvPr>
          <p:cNvSpPr/>
          <p:nvPr/>
        </p:nvSpPr>
        <p:spPr>
          <a:xfrm>
            <a:off x="6008797" y="3439059"/>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8</a:t>
            </a:r>
          </a:p>
        </p:txBody>
      </p:sp>
      <p:sp>
        <p:nvSpPr>
          <p:cNvPr id="18" name="Freeform 17">
            <a:extLst>
              <a:ext uri="{FF2B5EF4-FFF2-40B4-BE49-F238E27FC236}">
                <a16:creationId xmlns:a16="http://schemas.microsoft.com/office/drawing/2014/main" id="{DF26FA60-E328-3210-7EA9-C7A10C11AC77}"/>
              </a:ext>
            </a:extLst>
          </p:cNvPr>
          <p:cNvSpPr/>
          <p:nvPr/>
        </p:nvSpPr>
        <p:spPr>
          <a:xfrm>
            <a:off x="6008797" y="3732054"/>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rIns="0" rtlCol="0" anchor="ctr">
            <a:noAutofit/>
          </a:bodyPr>
          <a:lstStyle/>
          <a:p>
            <a:r>
              <a:rPr lang="en-US" sz="1200" b="1" dirty="0">
                <a:solidFill>
                  <a:schemeClr val="bg1"/>
                </a:solidFill>
              </a:rPr>
              <a:t>9</a:t>
            </a:r>
          </a:p>
        </p:txBody>
      </p:sp>
      <p:sp>
        <p:nvSpPr>
          <p:cNvPr id="19" name="Freeform 18">
            <a:extLst>
              <a:ext uri="{FF2B5EF4-FFF2-40B4-BE49-F238E27FC236}">
                <a16:creationId xmlns:a16="http://schemas.microsoft.com/office/drawing/2014/main" id="{9A3371BA-1EDF-006F-7B61-99CF1F5A5E2F}"/>
              </a:ext>
            </a:extLst>
          </p:cNvPr>
          <p:cNvSpPr/>
          <p:nvPr/>
        </p:nvSpPr>
        <p:spPr>
          <a:xfrm>
            <a:off x="6008797" y="4025049"/>
            <a:ext cx="469634" cy="233899"/>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 name="connsiteX0" fmla="*/ 0 w 2180962"/>
              <a:gd name="connsiteY0" fmla="*/ 0 h 334800"/>
              <a:gd name="connsiteX1" fmla="*/ 1670436 w 2180962"/>
              <a:gd name="connsiteY1" fmla="*/ 0 h 334800"/>
              <a:gd name="connsiteX2" fmla="*/ 1670825 w 2180962"/>
              <a:gd name="connsiteY2" fmla="*/ 0 h 334800"/>
              <a:gd name="connsiteX3" fmla="*/ 1670825 w 2180962"/>
              <a:gd name="connsiteY3" fmla="*/ 328 h 334800"/>
              <a:gd name="connsiteX4" fmla="*/ 2180962 w 2180962"/>
              <a:gd name="connsiteY4" fmla="*/ 162856 h 334800"/>
              <a:gd name="connsiteX5" fmla="*/ 1670825 w 2180962"/>
              <a:gd name="connsiteY5" fmla="*/ 334472 h 334800"/>
              <a:gd name="connsiteX6" fmla="*/ 1670825 w 2180962"/>
              <a:gd name="connsiteY6" fmla="*/ 334536 h 334800"/>
              <a:gd name="connsiteX7" fmla="*/ 1670749 w 2180962"/>
              <a:gd name="connsiteY7" fmla="*/ 334536 h 334800"/>
              <a:gd name="connsiteX8" fmla="*/ 1670436 w 2180962"/>
              <a:gd name="connsiteY8" fmla="*/ 334800 h 334800"/>
              <a:gd name="connsiteX9" fmla="*/ 1670436 w 2180962"/>
              <a:gd name="connsiteY9" fmla="*/ 334536 h 334800"/>
              <a:gd name="connsiteX10" fmla="*/ 0 w 2180962"/>
              <a:gd name="connsiteY10" fmla="*/ 334536 h 334800"/>
              <a:gd name="connsiteX11" fmla="*/ 0 w 2180962"/>
              <a:gd name="connsiteY11" fmla="*/ 0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962" h="334800">
                <a:moveTo>
                  <a:pt x="0" y="0"/>
                </a:moveTo>
                <a:lnTo>
                  <a:pt x="1670436" y="0"/>
                </a:lnTo>
                <a:lnTo>
                  <a:pt x="1670825" y="0"/>
                </a:lnTo>
                <a:lnTo>
                  <a:pt x="1670825" y="328"/>
                </a:lnTo>
                <a:lnTo>
                  <a:pt x="2180962" y="162856"/>
                </a:lnTo>
                <a:lnTo>
                  <a:pt x="1670825" y="334472"/>
                </a:lnTo>
                <a:lnTo>
                  <a:pt x="1670825" y="334536"/>
                </a:lnTo>
                <a:lnTo>
                  <a:pt x="1670749" y="334536"/>
                </a:lnTo>
                <a:lnTo>
                  <a:pt x="1670436" y="334800"/>
                </a:lnTo>
                <a:lnTo>
                  <a:pt x="1670436" y="334536"/>
                </a:lnTo>
                <a:lnTo>
                  <a:pt x="0" y="334536"/>
                </a:lnTo>
                <a:lnTo>
                  <a:pt x="0" y="0"/>
                </a:lnTo>
                <a:close/>
              </a:path>
            </a:pathLst>
          </a:custGeom>
          <a:solidFill>
            <a:srgbClr val="76758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37160" rIns="0" rtlCol="0" anchor="ctr">
            <a:noAutofit/>
          </a:bodyPr>
          <a:lstStyle/>
          <a:p>
            <a:r>
              <a:rPr lang="en-US" sz="1200" b="1" dirty="0">
                <a:solidFill>
                  <a:schemeClr val="bg1"/>
                </a:solidFill>
              </a:rPr>
              <a:t>10</a:t>
            </a:r>
          </a:p>
        </p:txBody>
      </p:sp>
      <p:grpSp>
        <p:nvGrpSpPr>
          <p:cNvPr id="24" name="Group 23">
            <a:extLst>
              <a:ext uri="{FF2B5EF4-FFF2-40B4-BE49-F238E27FC236}">
                <a16:creationId xmlns:a16="http://schemas.microsoft.com/office/drawing/2014/main" id="{CE3DF4DA-B675-3DE3-5BA3-EE236BC93083}"/>
              </a:ext>
            </a:extLst>
          </p:cNvPr>
          <p:cNvGrpSpPr/>
          <p:nvPr/>
        </p:nvGrpSpPr>
        <p:grpSpPr>
          <a:xfrm>
            <a:off x="154724" y="1419227"/>
            <a:ext cx="5027826" cy="2841892"/>
            <a:chOff x="267458" y="1419227"/>
            <a:chExt cx="5027826" cy="2841892"/>
          </a:xfrm>
        </p:grpSpPr>
        <p:pic>
          <p:nvPicPr>
            <p:cNvPr id="5" name="Grafik 4">
              <a:extLst>
                <a:ext uri="{FF2B5EF4-FFF2-40B4-BE49-F238E27FC236}">
                  <a16:creationId xmlns:a16="http://schemas.microsoft.com/office/drawing/2014/main" id="{4F41A95D-4694-6E66-A8FC-831D93B667C9}"/>
                </a:ext>
              </a:extLst>
            </p:cNvPr>
            <p:cNvPicPr>
              <a:picLocks noChangeAspect="1"/>
            </p:cNvPicPr>
            <p:nvPr/>
          </p:nvPicPr>
          <p:blipFill>
            <a:blip r:embed="rId3"/>
            <a:stretch>
              <a:fillRect/>
            </a:stretch>
          </p:blipFill>
          <p:spPr>
            <a:xfrm>
              <a:off x="363714" y="1419227"/>
              <a:ext cx="4899235" cy="2741487"/>
            </a:xfrm>
            <a:prstGeom prst="rect">
              <a:avLst/>
            </a:prstGeom>
          </p:spPr>
        </p:pic>
        <p:sp>
          <p:nvSpPr>
            <p:cNvPr id="20" name="Textfeld 82">
              <a:extLst>
                <a:ext uri="{FF2B5EF4-FFF2-40B4-BE49-F238E27FC236}">
                  <a16:creationId xmlns:a16="http://schemas.microsoft.com/office/drawing/2014/main" id="{66ECE8EE-FD48-0891-4586-5817BD01C2E8}"/>
                </a:ext>
              </a:extLst>
            </p:cNvPr>
            <p:cNvSpPr txBox="1"/>
            <p:nvPr/>
          </p:nvSpPr>
          <p:spPr>
            <a:xfrm>
              <a:off x="2606648" y="3999509"/>
              <a:ext cx="963726" cy="261610"/>
            </a:xfrm>
            <a:prstGeom prst="rect">
              <a:avLst/>
            </a:prstGeom>
            <a:solidFill>
              <a:schemeClr val="bg1"/>
            </a:solidFill>
          </p:spPr>
          <p:txBody>
            <a:bodyPr wrap="none" rtlCol="0">
              <a:spAutoFit/>
            </a:bodyPr>
            <a:lstStyle/>
            <a:p>
              <a:pPr algn="ctr"/>
              <a:r>
                <a:rPr lang="en-US" sz="1100" b="1" dirty="0"/>
                <a:t>Time in years</a:t>
              </a:r>
            </a:p>
          </p:txBody>
        </p:sp>
        <p:sp>
          <p:nvSpPr>
            <p:cNvPr id="21" name="Textfeld 82">
              <a:extLst>
                <a:ext uri="{FF2B5EF4-FFF2-40B4-BE49-F238E27FC236}">
                  <a16:creationId xmlns:a16="http://schemas.microsoft.com/office/drawing/2014/main" id="{A3345826-F70D-AA82-C912-3F3DD9F9D9AF}"/>
                </a:ext>
              </a:extLst>
            </p:cNvPr>
            <p:cNvSpPr txBox="1"/>
            <p:nvPr/>
          </p:nvSpPr>
          <p:spPr>
            <a:xfrm rot="16200000">
              <a:off x="-264740" y="2544706"/>
              <a:ext cx="1326005" cy="261610"/>
            </a:xfrm>
            <a:prstGeom prst="rect">
              <a:avLst/>
            </a:prstGeom>
            <a:solidFill>
              <a:schemeClr val="bg1"/>
            </a:solidFill>
          </p:spPr>
          <p:txBody>
            <a:bodyPr wrap="none" rtlCol="0">
              <a:spAutoFit/>
            </a:bodyPr>
            <a:lstStyle/>
            <a:p>
              <a:pPr algn="ctr"/>
              <a:r>
                <a:rPr lang="en-US" sz="1100" b="1" dirty="0"/>
                <a:t>Survival probability</a:t>
              </a:r>
            </a:p>
          </p:txBody>
        </p:sp>
        <p:sp>
          <p:nvSpPr>
            <p:cNvPr id="22" name="Textfeld 82">
              <a:extLst>
                <a:ext uri="{FF2B5EF4-FFF2-40B4-BE49-F238E27FC236}">
                  <a16:creationId xmlns:a16="http://schemas.microsoft.com/office/drawing/2014/main" id="{B6B8CAB2-EA97-A217-4123-BED701859360}"/>
                </a:ext>
              </a:extLst>
            </p:cNvPr>
            <p:cNvSpPr txBox="1"/>
            <p:nvPr/>
          </p:nvSpPr>
          <p:spPr>
            <a:xfrm>
              <a:off x="2932469" y="1466203"/>
              <a:ext cx="571631" cy="169277"/>
            </a:xfrm>
            <a:prstGeom prst="rect">
              <a:avLst/>
            </a:prstGeom>
            <a:solidFill>
              <a:schemeClr val="bg1"/>
            </a:solidFill>
          </p:spPr>
          <p:txBody>
            <a:bodyPr wrap="none" lIns="91440" tIns="0" rIns="0" bIns="0" rtlCol="0">
              <a:spAutoFit/>
            </a:bodyPr>
            <a:lstStyle/>
            <a:p>
              <a:pPr algn="ctr"/>
              <a:r>
                <a:rPr lang="en-US" sz="1100" b="1" dirty="0"/>
                <a:t>MARS-R</a:t>
              </a:r>
            </a:p>
          </p:txBody>
        </p:sp>
        <p:sp>
          <p:nvSpPr>
            <p:cNvPr id="23" name="Textfeld 82">
              <a:extLst>
                <a:ext uri="{FF2B5EF4-FFF2-40B4-BE49-F238E27FC236}">
                  <a16:creationId xmlns:a16="http://schemas.microsoft.com/office/drawing/2014/main" id="{26C3ED1C-57E3-0083-5006-C2CE0C49ABC5}"/>
                </a:ext>
              </a:extLst>
            </p:cNvPr>
            <p:cNvSpPr txBox="1"/>
            <p:nvPr/>
          </p:nvSpPr>
          <p:spPr>
            <a:xfrm>
              <a:off x="4048788" y="1460880"/>
              <a:ext cx="1246496" cy="169277"/>
            </a:xfrm>
            <a:prstGeom prst="rect">
              <a:avLst/>
            </a:prstGeom>
            <a:solidFill>
              <a:schemeClr val="bg1"/>
            </a:solidFill>
          </p:spPr>
          <p:txBody>
            <a:bodyPr wrap="none" lIns="91440" tIns="0" rIns="0" bIns="0" rtlCol="0">
              <a:spAutoFit/>
            </a:bodyPr>
            <a:lstStyle/>
            <a:p>
              <a:pPr algn="ctr"/>
              <a:r>
                <a:rPr lang="en-US" sz="1100" b="1" dirty="0"/>
                <a:t>Median OS (95% CI)</a:t>
              </a:r>
            </a:p>
          </p:txBody>
        </p:sp>
      </p:grpSp>
    </p:spTree>
    <p:extLst>
      <p:ext uri="{BB962C8B-B14F-4D97-AF65-F5344CB8AC3E}">
        <p14:creationId xmlns:p14="http://schemas.microsoft.com/office/powerpoint/2010/main" val="2164457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655E0-8E1C-15AB-9176-AC1356D76791}"/>
              </a:ext>
            </a:extLst>
          </p:cNvPr>
          <p:cNvSpPr txBox="1">
            <a:spLocks/>
          </p:cNvSpPr>
          <p:nvPr/>
        </p:nvSpPr>
        <p:spPr>
          <a:xfrm>
            <a:off x="517712" y="43090"/>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The MARS-R has been internally validated</a:t>
            </a:r>
          </a:p>
        </p:txBody>
      </p:sp>
      <p:sp>
        <p:nvSpPr>
          <p:cNvPr id="6" name="Textfeld 5">
            <a:extLst>
              <a:ext uri="{FF2B5EF4-FFF2-40B4-BE49-F238E27FC236}">
                <a16:creationId xmlns:a16="http://schemas.microsoft.com/office/drawing/2014/main" id="{71EE58EF-145D-52E7-F854-FDB1AB35AC2A}"/>
              </a:ext>
            </a:extLst>
          </p:cNvPr>
          <p:cNvSpPr txBox="1"/>
          <p:nvPr/>
        </p:nvSpPr>
        <p:spPr>
          <a:xfrm>
            <a:off x="347085" y="3647309"/>
            <a:ext cx="2479680" cy="1092607"/>
          </a:xfrm>
          <a:prstGeom prst="rect">
            <a:avLst/>
          </a:prstGeom>
          <a:solidFill>
            <a:schemeClr val="bg1">
              <a:lumMod val="95000"/>
            </a:schemeClr>
          </a:solidFill>
          <a:ln w="12700">
            <a:solidFill>
              <a:schemeClr val="accent1">
                <a:shade val="15000"/>
              </a:schemeClr>
            </a:solidFill>
            <a:miter lim="800000"/>
          </a:ln>
        </p:spPr>
        <p:txBody>
          <a:bodyPr wrap="square" rtlCol="0" anchor="ctr">
            <a:spAutoFit/>
          </a:bodyPr>
          <a:lstStyle/>
          <a:p>
            <a:pPr algn="ctr"/>
            <a:r>
              <a:rPr lang="en-US" sz="1300" dirty="0"/>
              <a:t>The </a:t>
            </a:r>
            <a:r>
              <a:rPr lang="en-US" sz="1300" b="1" dirty="0"/>
              <a:t>MARS-R</a:t>
            </a:r>
            <a:r>
              <a:rPr lang="en-US" sz="1300" dirty="0"/>
              <a:t> can be </a:t>
            </a:r>
            <a:r>
              <a:rPr lang="en-US" sz="1300" b="1" dirty="0"/>
              <a:t>independently</a:t>
            </a:r>
            <a:r>
              <a:rPr lang="en-US" sz="1300" dirty="0"/>
              <a:t> applied to </a:t>
            </a:r>
            <a:r>
              <a:rPr lang="en-US" sz="1300" i="1" dirty="0"/>
              <a:t>KIT</a:t>
            </a:r>
            <a:r>
              <a:rPr lang="en-US" sz="1300" dirty="0"/>
              <a:t> D816V-positive AdvSM patients</a:t>
            </a:r>
            <a:r>
              <a:rPr lang="en-US" sz="1300" b="1" dirty="0"/>
              <a:t> at time of </a:t>
            </a:r>
            <a:r>
              <a:rPr lang="en-US" sz="1300" b="1" dirty="0">
                <a:solidFill>
                  <a:srgbClr val="687EA3"/>
                </a:solidFill>
              </a:rPr>
              <a:t>midostaurin</a:t>
            </a:r>
            <a:r>
              <a:rPr lang="en-US" sz="1300" b="1" dirty="0"/>
              <a:t> </a:t>
            </a:r>
            <a:r>
              <a:rPr lang="en-US" sz="1300" dirty="0"/>
              <a:t>or</a:t>
            </a:r>
            <a:r>
              <a:rPr lang="en-US" sz="1300" b="1" dirty="0"/>
              <a:t> </a:t>
            </a:r>
            <a:r>
              <a:rPr lang="en-US" sz="1300" b="1" dirty="0">
                <a:solidFill>
                  <a:srgbClr val="8CC1C0"/>
                </a:solidFill>
              </a:rPr>
              <a:t>avapritinib</a:t>
            </a:r>
            <a:r>
              <a:rPr lang="en-US" sz="1300" b="1" dirty="0"/>
              <a:t> start. </a:t>
            </a:r>
          </a:p>
        </p:txBody>
      </p:sp>
      <p:sp>
        <p:nvSpPr>
          <p:cNvPr id="40" name="Textfeld 39">
            <a:extLst>
              <a:ext uri="{FF2B5EF4-FFF2-40B4-BE49-F238E27FC236}">
                <a16:creationId xmlns:a16="http://schemas.microsoft.com/office/drawing/2014/main" id="{2775DC4C-7A8F-5D39-898B-9726663A60C6}"/>
              </a:ext>
            </a:extLst>
          </p:cNvPr>
          <p:cNvSpPr txBox="1"/>
          <p:nvPr/>
        </p:nvSpPr>
        <p:spPr>
          <a:xfrm rot="16200000">
            <a:off x="3020884" y="4192848"/>
            <a:ext cx="663963" cy="261610"/>
          </a:xfrm>
          <a:prstGeom prst="rect">
            <a:avLst/>
          </a:prstGeom>
          <a:noFill/>
        </p:spPr>
        <p:txBody>
          <a:bodyPr wrap="none" rtlCol="0">
            <a:spAutoFit/>
          </a:bodyPr>
          <a:lstStyle/>
          <a:p>
            <a:pPr algn="ctr"/>
            <a:r>
              <a:rPr lang="en-US" sz="1100" b="1"/>
              <a:t>MARS-R</a:t>
            </a:r>
          </a:p>
        </p:txBody>
      </p:sp>
      <p:graphicFrame>
        <p:nvGraphicFramePr>
          <p:cNvPr id="41" name="Tabelle 40">
            <a:extLst>
              <a:ext uri="{FF2B5EF4-FFF2-40B4-BE49-F238E27FC236}">
                <a16:creationId xmlns:a16="http://schemas.microsoft.com/office/drawing/2014/main" id="{5BCAA109-92ED-7244-7FAC-E899375DB059}"/>
              </a:ext>
            </a:extLst>
          </p:cNvPr>
          <p:cNvGraphicFramePr>
            <a:graphicFrameLocks noGrp="1"/>
          </p:cNvGraphicFramePr>
          <p:nvPr>
            <p:extLst>
              <p:ext uri="{D42A27DB-BD31-4B8C-83A1-F6EECF244321}">
                <p14:modId xmlns:p14="http://schemas.microsoft.com/office/powerpoint/2010/main" val="743309700"/>
              </p:ext>
            </p:extLst>
          </p:nvPr>
        </p:nvGraphicFramePr>
        <p:xfrm>
          <a:off x="3473377" y="3962676"/>
          <a:ext cx="2365206" cy="777240"/>
        </p:xfrm>
        <a:graphic>
          <a:graphicData uri="http://schemas.openxmlformats.org/drawingml/2006/table">
            <a:tbl>
              <a:tblPr firstRow="1" bandRow="1">
                <a:tableStyleId>{5940675A-B579-460E-94D1-54222C63F5DA}</a:tableStyleId>
              </a:tblPr>
              <a:tblGrid>
                <a:gridCol w="394201">
                  <a:extLst>
                    <a:ext uri="{9D8B030D-6E8A-4147-A177-3AD203B41FA5}">
                      <a16:colId xmlns:a16="http://schemas.microsoft.com/office/drawing/2014/main" val="2930514017"/>
                    </a:ext>
                  </a:extLst>
                </a:gridCol>
                <a:gridCol w="394201">
                  <a:extLst>
                    <a:ext uri="{9D8B030D-6E8A-4147-A177-3AD203B41FA5}">
                      <a16:colId xmlns:a16="http://schemas.microsoft.com/office/drawing/2014/main" val="3510637004"/>
                    </a:ext>
                  </a:extLst>
                </a:gridCol>
                <a:gridCol w="394201">
                  <a:extLst>
                    <a:ext uri="{9D8B030D-6E8A-4147-A177-3AD203B41FA5}">
                      <a16:colId xmlns:a16="http://schemas.microsoft.com/office/drawing/2014/main" val="1038381530"/>
                    </a:ext>
                  </a:extLst>
                </a:gridCol>
                <a:gridCol w="394201">
                  <a:extLst>
                    <a:ext uri="{9D8B030D-6E8A-4147-A177-3AD203B41FA5}">
                      <a16:colId xmlns:a16="http://schemas.microsoft.com/office/drawing/2014/main" val="2102152752"/>
                    </a:ext>
                  </a:extLst>
                </a:gridCol>
                <a:gridCol w="394201">
                  <a:extLst>
                    <a:ext uri="{9D8B030D-6E8A-4147-A177-3AD203B41FA5}">
                      <a16:colId xmlns:a16="http://schemas.microsoft.com/office/drawing/2014/main" val="4039540128"/>
                    </a:ext>
                  </a:extLst>
                </a:gridCol>
                <a:gridCol w="394201">
                  <a:extLst>
                    <a:ext uri="{9D8B030D-6E8A-4147-A177-3AD203B41FA5}">
                      <a16:colId xmlns:a16="http://schemas.microsoft.com/office/drawing/2014/main" val="1000985540"/>
                    </a:ext>
                  </a:extLst>
                </a:gridCol>
              </a:tblGrid>
              <a:tr h="256382">
                <a:tc>
                  <a:txBody>
                    <a:bodyPr/>
                    <a:lstStyle/>
                    <a:p>
                      <a:pPr algn="ctr"/>
                      <a:r>
                        <a:rPr lang="en-US" sz="1100" b="1">
                          <a:solidFill>
                            <a:schemeClr val="bg1"/>
                          </a:solidFill>
                        </a:rPr>
                        <a:t>LR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10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100"/>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10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032267"/>
                  </a:ext>
                </a:extLst>
              </a:tr>
              <a:tr h="256382">
                <a:tc>
                  <a:txBody>
                    <a:bodyPr/>
                    <a:lstStyle/>
                    <a:p>
                      <a:pPr algn="ctr"/>
                      <a:r>
                        <a:rPr lang="en-US" sz="1100" b="1">
                          <a:solidFill>
                            <a:schemeClr val="bg1"/>
                          </a:solidFill>
                        </a:rPr>
                        <a:t>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10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100"/>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10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9920627"/>
                  </a:ext>
                </a:extLst>
              </a:tr>
              <a:tr h="256382">
                <a:tc>
                  <a:txBody>
                    <a:bodyPr/>
                    <a:lstStyle/>
                    <a:p>
                      <a:pPr algn="ctr"/>
                      <a:r>
                        <a:rPr lang="en-US" sz="1100" b="1" dirty="0">
                          <a:solidFill>
                            <a:schemeClr val="bg1"/>
                          </a:solidFill>
                        </a:rPr>
                        <a:t>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610424"/>
                  </a:ext>
                </a:extLst>
              </a:tr>
            </a:tbl>
          </a:graphicData>
        </a:graphic>
      </p:graphicFrame>
      <p:sp>
        <p:nvSpPr>
          <p:cNvPr id="2" name="Freeform 1">
            <a:extLst>
              <a:ext uri="{FF2B5EF4-FFF2-40B4-BE49-F238E27FC236}">
                <a16:creationId xmlns:a16="http://schemas.microsoft.com/office/drawing/2014/main" id="{0993A6D4-5336-EB98-59EC-5C5A18368E01}"/>
              </a:ext>
            </a:extLst>
          </p:cNvPr>
          <p:cNvSpPr/>
          <p:nvPr/>
        </p:nvSpPr>
        <p:spPr>
          <a:xfrm>
            <a:off x="3922681" y="3566608"/>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687E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t>1</a:t>
            </a:r>
          </a:p>
        </p:txBody>
      </p:sp>
      <p:sp>
        <p:nvSpPr>
          <p:cNvPr id="66" name="Textfeld 65">
            <a:extLst>
              <a:ext uri="{FF2B5EF4-FFF2-40B4-BE49-F238E27FC236}">
                <a16:creationId xmlns:a16="http://schemas.microsoft.com/office/drawing/2014/main" id="{8E767CBA-0ED0-208B-EC78-948AC2D3E8C1}"/>
              </a:ext>
            </a:extLst>
          </p:cNvPr>
          <p:cNvSpPr txBox="1"/>
          <p:nvPr/>
        </p:nvSpPr>
        <p:spPr>
          <a:xfrm>
            <a:off x="3213233" y="3520746"/>
            <a:ext cx="619080" cy="261610"/>
          </a:xfrm>
          <a:prstGeom prst="rect">
            <a:avLst/>
          </a:prstGeom>
          <a:noFill/>
        </p:spPr>
        <p:txBody>
          <a:bodyPr wrap="none" rtlCol="0">
            <a:spAutoFit/>
          </a:bodyPr>
          <a:lstStyle/>
          <a:p>
            <a:pPr algn="r"/>
            <a:r>
              <a:rPr lang="en-US" sz="1100" b="1" dirty="0"/>
              <a:t>By year</a:t>
            </a:r>
            <a:endParaRPr lang="en-US" sz="2000" b="1" dirty="0"/>
          </a:p>
        </p:txBody>
      </p:sp>
      <p:sp>
        <p:nvSpPr>
          <p:cNvPr id="67" name="Textfeld 66">
            <a:extLst>
              <a:ext uri="{FF2B5EF4-FFF2-40B4-BE49-F238E27FC236}">
                <a16:creationId xmlns:a16="http://schemas.microsoft.com/office/drawing/2014/main" id="{6ED1F008-38FB-13A3-35B1-607392EC0DCF}"/>
              </a:ext>
            </a:extLst>
          </p:cNvPr>
          <p:cNvSpPr txBox="1"/>
          <p:nvPr/>
        </p:nvSpPr>
        <p:spPr>
          <a:xfrm>
            <a:off x="4212915" y="3324233"/>
            <a:ext cx="1266693" cy="253916"/>
          </a:xfrm>
          <a:prstGeom prst="rect">
            <a:avLst/>
          </a:prstGeom>
          <a:noFill/>
        </p:spPr>
        <p:txBody>
          <a:bodyPr wrap="none" rtlCol="0">
            <a:spAutoFit/>
          </a:bodyPr>
          <a:lstStyle/>
          <a:p>
            <a:pPr algn="ctr"/>
            <a:r>
              <a:rPr lang="en-US" sz="1050" b="1" dirty="0"/>
              <a:t>Overall survival (%)</a:t>
            </a:r>
          </a:p>
        </p:txBody>
      </p:sp>
      <p:sp>
        <p:nvSpPr>
          <p:cNvPr id="68" name="Textfeld 67">
            <a:extLst>
              <a:ext uri="{FF2B5EF4-FFF2-40B4-BE49-F238E27FC236}">
                <a16:creationId xmlns:a16="http://schemas.microsoft.com/office/drawing/2014/main" id="{435BA7B7-EC09-0EF1-933B-D671548DF6E7}"/>
              </a:ext>
            </a:extLst>
          </p:cNvPr>
          <p:cNvSpPr txBox="1"/>
          <p:nvPr/>
        </p:nvSpPr>
        <p:spPr>
          <a:xfrm rot="16200000">
            <a:off x="5995843" y="4192848"/>
            <a:ext cx="663963" cy="261610"/>
          </a:xfrm>
          <a:prstGeom prst="rect">
            <a:avLst/>
          </a:prstGeom>
          <a:noFill/>
        </p:spPr>
        <p:txBody>
          <a:bodyPr wrap="none" rtlCol="0">
            <a:spAutoFit/>
          </a:bodyPr>
          <a:lstStyle/>
          <a:p>
            <a:pPr algn="ctr"/>
            <a:r>
              <a:rPr lang="en-US" sz="1100" b="1" dirty="0"/>
              <a:t>MARS-R</a:t>
            </a:r>
          </a:p>
        </p:txBody>
      </p:sp>
      <p:graphicFrame>
        <p:nvGraphicFramePr>
          <p:cNvPr id="69" name="Tabelle 68">
            <a:extLst>
              <a:ext uri="{FF2B5EF4-FFF2-40B4-BE49-F238E27FC236}">
                <a16:creationId xmlns:a16="http://schemas.microsoft.com/office/drawing/2014/main" id="{6644A7CD-BE97-371C-0752-718F841AECA2}"/>
              </a:ext>
            </a:extLst>
          </p:cNvPr>
          <p:cNvGraphicFramePr>
            <a:graphicFrameLocks noGrp="1"/>
          </p:cNvGraphicFramePr>
          <p:nvPr>
            <p:extLst>
              <p:ext uri="{D42A27DB-BD31-4B8C-83A1-F6EECF244321}">
                <p14:modId xmlns:p14="http://schemas.microsoft.com/office/powerpoint/2010/main" val="3511902737"/>
              </p:ext>
            </p:extLst>
          </p:nvPr>
        </p:nvGraphicFramePr>
        <p:xfrm>
          <a:off x="6448336" y="3962676"/>
          <a:ext cx="2365206" cy="777240"/>
        </p:xfrm>
        <a:graphic>
          <a:graphicData uri="http://schemas.openxmlformats.org/drawingml/2006/table">
            <a:tbl>
              <a:tblPr firstRow="1" bandRow="1">
                <a:tableStyleId>{5940675A-B579-460E-94D1-54222C63F5DA}</a:tableStyleId>
              </a:tblPr>
              <a:tblGrid>
                <a:gridCol w="394201">
                  <a:extLst>
                    <a:ext uri="{9D8B030D-6E8A-4147-A177-3AD203B41FA5}">
                      <a16:colId xmlns:a16="http://schemas.microsoft.com/office/drawing/2014/main" val="2930514017"/>
                    </a:ext>
                  </a:extLst>
                </a:gridCol>
                <a:gridCol w="394201">
                  <a:extLst>
                    <a:ext uri="{9D8B030D-6E8A-4147-A177-3AD203B41FA5}">
                      <a16:colId xmlns:a16="http://schemas.microsoft.com/office/drawing/2014/main" val="3510637004"/>
                    </a:ext>
                  </a:extLst>
                </a:gridCol>
                <a:gridCol w="394201">
                  <a:extLst>
                    <a:ext uri="{9D8B030D-6E8A-4147-A177-3AD203B41FA5}">
                      <a16:colId xmlns:a16="http://schemas.microsoft.com/office/drawing/2014/main" val="1038381530"/>
                    </a:ext>
                  </a:extLst>
                </a:gridCol>
                <a:gridCol w="394201">
                  <a:extLst>
                    <a:ext uri="{9D8B030D-6E8A-4147-A177-3AD203B41FA5}">
                      <a16:colId xmlns:a16="http://schemas.microsoft.com/office/drawing/2014/main" val="2102152752"/>
                    </a:ext>
                  </a:extLst>
                </a:gridCol>
                <a:gridCol w="394201">
                  <a:extLst>
                    <a:ext uri="{9D8B030D-6E8A-4147-A177-3AD203B41FA5}">
                      <a16:colId xmlns:a16="http://schemas.microsoft.com/office/drawing/2014/main" val="4039540128"/>
                    </a:ext>
                  </a:extLst>
                </a:gridCol>
                <a:gridCol w="394201">
                  <a:extLst>
                    <a:ext uri="{9D8B030D-6E8A-4147-A177-3AD203B41FA5}">
                      <a16:colId xmlns:a16="http://schemas.microsoft.com/office/drawing/2014/main" val="1000985540"/>
                    </a:ext>
                  </a:extLst>
                </a:gridCol>
              </a:tblGrid>
              <a:tr h="256382">
                <a:tc>
                  <a:txBody>
                    <a:bodyPr/>
                    <a:lstStyle/>
                    <a:p>
                      <a:pPr algn="ctr"/>
                      <a:r>
                        <a:rPr lang="en-US" sz="1100" b="1">
                          <a:solidFill>
                            <a:schemeClr val="bg1"/>
                          </a:solidFill>
                        </a:rPr>
                        <a:t>LR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10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10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10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032267"/>
                  </a:ext>
                </a:extLst>
              </a:tr>
              <a:tr h="256382">
                <a:tc>
                  <a:txBody>
                    <a:bodyPr/>
                    <a:lstStyle/>
                    <a:p>
                      <a:pPr algn="ctr"/>
                      <a:r>
                        <a:rPr lang="en-US" sz="1100" b="1">
                          <a:solidFill>
                            <a:schemeClr val="bg1"/>
                          </a:solidFill>
                        </a:rPr>
                        <a:t>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10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10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10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9920627"/>
                  </a:ext>
                </a:extLst>
              </a:tr>
              <a:tr h="256382">
                <a:tc>
                  <a:txBody>
                    <a:bodyPr/>
                    <a:lstStyle/>
                    <a:p>
                      <a:pPr algn="ctr"/>
                      <a:r>
                        <a:rPr lang="en-US" sz="1100" b="1">
                          <a:solidFill>
                            <a:schemeClr val="bg1"/>
                          </a:solidFill>
                        </a:rPr>
                        <a:t>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dirty="0"/>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610424"/>
                  </a:ext>
                </a:extLst>
              </a:tr>
            </a:tbl>
          </a:graphicData>
        </a:graphic>
      </p:graphicFrame>
      <p:sp>
        <p:nvSpPr>
          <p:cNvPr id="85" name="Textfeld 84">
            <a:extLst>
              <a:ext uri="{FF2B5EF4-FFF2-40B4-BE49-F238E27FC236}">
                <a16:creationId xmlns:a16="http://schemas.microsoft.com/office/drawing/2014/main" id="{A3B29E89-3E52-3199-15FE-F401F6CBDF32}"/>
              </a:ext>
            </a:extLst>
          </p:cNvPr>
          <p:cNvSpPr txBox="1"/>
          <p:nvPr/>
        </p:nvSpPr>
        <p:spPr>
          <a:xfrm>
            <a:off x="6186550" y="3520746"/>
            <a:ext cx="619080" cy="261610"/>
          </a:xfrm>
          <a:prstGeom prst="rect">
            <a:avLst/>
          </a:prstGeom>
          <a:noFill/>
        </p:spPr>
        <p:txBody>
          <a:bodyPr wrap="none" rtlCol="0">
            <a:spAutoFit/>
          </a:bodyPr>
          <a:lstStyle/>
          <a:p>
            <a:pPr algn="r"/>
            <a:r>
              <a:rPr lang="en-US" sz="1100" b="1"/>
              <a:t>By year</a:t>
            </a:r>
            <a:endParaRPr lang="en-US" sz="2000" b="1"/>
          </a:p>
        </p:txBody>
      </p:sp>
      <p:sp>
        <p:nvSpPr>
          <p:cNvPr id="86" name="Textfeld 85">
            <a:extLst>
              <a:ext uri="{FF2B5EF4-FFF2-40B4-BE49-F238E27FC236}">
                <a16:creationId xmlns:a16="http://schemas.microsoft.com/office/drawing/2014/main" id="{F4E88F38-5B5B-8D9F-6F7C-CEC137DE4623}"/>
              </a:ext>
            </a:extLst>
          </p:cNvPr>
          <p:cNvSpPr txBox="1"/>
          <p:nvPr/>
        </p:nvSpPr>
        <p:spPr>
          <a:xfrm>
            <a:off x="7188729" y="3324233"/>
            <a:ext cx="1266693" cy="253916"/>
          </a:xfrm>
          <a:prstGeom prst="rect">
            <a:avLst/>
          </a:prstGeom>
          <a:noFill/>
        </p:spPr>
        <p:txBody>
          <a:bodyPr wrap="none" rtlCol="0">
            <a:spAutoFit/>
          </a:bodyPr>
          <a:lstStyle/>
          <a:p>
            <a:pPr algn="ctr"/>
            <a:r>
              <a:rPr lang="en-US" sz="1050" b="1" dirty="0"/>
              <a:t>Overall survival (%)</a:t>
            </a:r>
          </a:p>
        </p:txBody>
      </p:sp>
      <p:sp>
        <p:nvSpPr>
          <p:cNvPr id="10" name="Textfeld 9">
            <a:extLst>
              <a:ext uri="{FF2B5EF4-FFF2-40B4-BE49-F238E27FC236}">
                <a16:creationId xmlns:a16="http://schemas.microsoft.com/office/drawing/2014/main" id="{4C70B389-0671-76DA-8AC6-92DB58D27909}"/>
              </a:ext>
            </a:extLst>
          </p:cNvPr>
          <p:cNvSpPr txBox="1"/>
          <p:nvPr/>
        </p:nvSpPr>
        <p:spPr>
          <a:xfrm>
            <a:off x="347085" y="620759"/>
            <a:ext cx="2511176" cy="261610"/>
          </a:xfrm>
          <a:prstGeom prst="rect">
            <a:avLst/>
          </a:prstGeom>
          <a:solidFill>
            <a:schemeClr val="bg1">
              <a:lumMod val="50000"/>
            </a:schemeClr>
          </a:solidFill>
          <a:ln>
            <a:solidFill>
              <a:schemeClr val="accent1">
                <a:shade val="15000"/>
              </a:schemeClr>
            </a:solidFill>
          </a:ln>
        </p:spPr>
        <p:txBody>
          <a:bodyPr wrap="square" rtlCol="0">
            <a:spAutoFit/>
          </a:bodyPr>
          <a:lstStyle/>
          <a:p>
            <a:pPr algn="ctr"/>
            <a:r>
              <a:rPr lang="en-US" sz="1100" b="1" dirty="0">
                <a:solidFill>
                  <a:schemeClr val="bg1"/>
                </a:solidFill>
              </a:rPr>
              <a:t>Validation cohort (50% random split)</a:t>
            </a:r>
          </a:p>
        </p:txBody>
      </p:sp>
      <p:sp>
        <p:nvSpPr>
          <p:cNvPr id="12" name="Textfeld 11">
            <a:extLst>
              <a:ext uri="{FF2B5EF4-FFF2-40B4-BE49-F238E27FC236}">
                <a16:creationId xmlns:a16="http://schemas.microsoft.com/office/drawing/2014/main" id="{0216569D-8F3D-5C76-2174-AF966088D030}"/>
              </a:ext>
            </a:extLst>
          </p:cNvPr>
          <p:cNvSpPr txBox="1"/>
          <p:nvPr/>
        </p:nvSpPr>
        <p:spPr>
          <a:xfrm>
            <a:off x="3325378" y="620759"/>
            <a:ext cx="2511176" cy="261610"/>
          </a:xfrm>
          <a:prstGeom prst="rect">
            <a:avLst/>
          </a:prstGeom>
          <a:solidFill>
            <a:srgbClr val="687EA3"/>
          </a:solidFill>
          <a:ln>
            <a:solidFill>
              <a:schemeClr val="accent1">
                <a:shade val="15000"/>
              </a:schemeClr>
            </a:solidFill>
          </a:ln>
        </p:spPr>
        <p:txBody>
          <a:bodyPr wrap="square" rtlCol="0">
            <a:spAutoFit/>
          </a:bodyPr>
          <a:lstStyle/>
          <a:p>
            <a:pPr algn="ctr"/>
            <a:r>
              <a:rPr lang="en-US" sz="1100" b="1" dirty="0" err="1">
                <a:solidFill>
                  <a:schemeClr val="bg1"/>
                </a:solidFill>
              </a:rPr>
              <a:t>Midostaurin</a:t>
            </a:r>
            <a:r>
              <a:rPr lang="en-US" sz="1100" b="1" dirty="0">
                <a:solidFill>
                  <a:schemeClr val="bg1"/>
                </a:solidFill>
              </a:rPr>
              <a:t> treatment (GREM)</a:t>
            </a:r>
          </a:p>
        </p:txBody>
      </p:sp>
      <p:sp>
        <p:nvSpPr>
          <p:cNvPr id="13" name="Textfeld 12">
            <a:extLst>
              <a:ext uri="{FF2B5EF4-FFF2-40B4-BE49-F238E27FC236}">
                <a16:creationId xmlns:a16="http://schemas.microsoft.com/office/drawing/2014/main" id="{3BE3F1D3-197C-E1C2-4DFA-6ADF1AE5AE67}"/>
              </a:ext>
            </a:extLst>
          </p:cNvPr>
          <p:cNvSpPr txBox="1"/>
          <p:nvPr/>
        </p:nvSpPr>
        <p:spPr>
          <a:xfrm>
            <a:off x="6302366" y="620759"/>
            <a:ext cx="2511176" cy="261610"/>
          </a:xfrm>
          <a:prstGeom prst="rect">
            <a:avLst/>
          </a:prstGeom>
          <a:solidFill>
            <a:srgbClr val="8CC1C0"/>
          </a:solidFill>
          <a:ln>
            <a:solidFill>
              <a:schemeClr val="accent1">
                <a:shade val="15000"/>
              </a:schemeClr>
            </a:solidFill>
          </a:ln>
        </p:spPr>
        <p:txBody>
          <a:bodyPr wrap="square" rtlCol="0">
            <a:spAutoFit/>
          </a:bodyPr>
          <a:lstStyle/>
          <a:p>
            <a:pPr algn="ctr"/>
            <a:r>
              <a:rPr lang="en-US" sz="1100" b="1" dirty="0" err="1"/>
              <a:t>Avapritinib</a:t>
            </a:r>
            <a:r>
              <a:rPr lang="en-US" sz="1100" b="1" dirty="0"/>
              <a:t> treatment</a:t>
            </a:r>
          </a:p>
        </p:txBody>
      </p:sp>
      <p:pic>
        <p:nvPicPr>
          <p:cNvPr id="3" name="Grafik 2">
            <a:extLst>
              <a:ext uri="{FF2B5EF4-FFF2-40B4-BE49-F238E27FC236}">
                <a16:creationId xmlns:a16="http://schemas.microsoft.com/office/drawing/2014/main" id="{A8C34A8D-826B-A90E-11B4-1367C0BDD2FB}"/>
              </a:ext>
            </a:extLst>
          </p:cNvPr>
          <p:cNvPicPr>
            <a:picLocks noChangeAspect="1"/>
          </p:cNvPicPr>
          <p:nvPr/>
        </p:nvPicPr>
        <p:blipFill>
          <a:blip r:embed="rId3"/>
          <a:stretch>
            <a:fillRect/>
          </a:stretch>
        </p:blipFill>
        <p:spPr>
          <a:xfrm>
            <a:off x="335260" y="1116798"/>
            <a:ext cx="2553642" cy="2031930"/>
          </a:xfrm>
          <a:prstGeom prst="rect">
            <a:avLst/>
          </a:prstGeom>
        </p:spPr>
      </p:pic>
      <p:pic>
        <p:nvPicPr>
          <p:cNvPr id="4" name="Grafik 3">
            <a:extLst>
              <a:ext uri="{FF2B5EF4-FFF2-40B4-BE49-F238E27FC236}">
                <a16:creationId xmlns:a16="http://schemas.microsoft.com/office/drawing/2014/main" id="{70B6DB10-4721-1200-2F5B-1F472E6238AD}"/>
              </a:ext>
            </a:extLst>
          </p:cNvPr>
          <p:cNvPicPr>
            <a:picLocks noChangeAspect="1"/>
          </p:cNvPicPr>
          <p:nvPr/>
        </p:nvPicPr>
        <p:blipFill>
          <a:blip r:embed="rId4"/>
          <a:stretch>
            <a:fillRect/>
          </a:stretch>
        </p:blipFill>
        <p:spPr>
          <a:xfrm>
            <a:off x="3302872" y="1116798"/>
            <a:ext cx="2556188" cy="2031930"/>
          </a:xfrm>
          <a:prstGeom prst="rect">
            <a:avLst/>
          </a:prstGeom>
        </p:spPr>
      </p:pic>
      <p:pic>
        <p:nvPicPr>
          <p:cNvPr id="7" name="Grafik 6">
            <a:extLst>
              <a:ext uri="{FF2B5EF4-FFF2-40B4-BE49-F238E27FC236}">
                <a16:creationId xmlns:a16="http://schemas.microsoft.com/office/drawing/2014/main" id="{3476B195-6FFD-3F70-FFE2-854233BC93A4}"/>
              </a:ext>
            </a:extLst>
          </p:cNvPr>
          <p:cNvPicPr>
            <a:picLocks noChangeAspect="1"/>
          </p:cNvPicPr>
          <p:nvPr/>
        </p:nvPicPr>
        <p:blipFill>
          <a:blip r:embed="rId5"/>
          <a:stretch>
            <a:fillRect/>
          </a:stretch>
        </p:blipFill>
        <p:spPr>
          <a:xfrm>
            <a:off x="6281133" y="1107783"/>
            <a:ext cx="2553642" cy="2031930"/>
          </a:xfrm>
          <a:prstGeom prst="rect">
            <a:avLst/>
          </a:prstGeom>
        </p:spPr>
      </p:pic>
      <p:sp>
        <p:nvSpPr>
          <p:cNvPr id="8" name="Freeform 7">
            <a:extLst>
              <a:ext uri="{FF2B5EF4-FFF2-40B4-BE49-F238E27FC236}">
                <a16:creationId xmlns:a16="http://schemas.microsoft.com/office/drawing/2014/main" id="{87AC60CD-4959-3021-49DA-81636E4DEA6B}"/>
              </a:ext>
            </a:extLst>
          </p:cNvPr>
          <p:cNvSpPr/>
          <p:nvPr/>
        </p:nvSpPr>
        <p:spPr>
          <a:xfrm>
            <a:off x="4316244" y="3566608"/>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687E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t>2</a:t>
            </a:r>
          </a:p>
        </p:txBody>
      </p:sp>
      <p:sp>
        <p:nvSpPr>
          <p:cNvPr id="9" name="Freeform 8">
            <a:extLst>
              <a:ext uri="{FF2B5EF4-FFF2-40B4-BE49-F238E27FC236}">
                <a16:creationId xmlns:a16="http://schemas.microsoft.com/office/drawing/2014/main" id="{34EAEE86-5BAB-39FA-2A9C-7663452A491C}"/>
              </a:ext>
            </a:extLst>
          </p:cNvPr>
          <p:cNvSpPr/>
          <p:nvPr/>
        </p:nvSpPr>
        <p:spPr>
          <a:xfrm>
            <a:off x="4709807" y="3566608"/>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687E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t>3</a:t>
            </a:r>
          </a:p>
        </p:txBody>
      </p:sp>
      <p:sp>
        <p:nvSpPr>
          <p:cNvPr id="11" name="Freeform 10">
            <a:extLst>
              <a:ext uri="{FF2B5EF4-FFF2-40B4-BE49-F238E27FC236}">
                <a16:creationId xmlns:a16="http://schemas.microsoft.com/office/drawing/2014/main" id="{8B493C15-43FF-7592-7835-CC5F85AE5C5E}"/>
              </a:ext>
            </a:extLst>
          </p:cNvPr>
          <p:cNvSpPr/>
          <p:nvPr/>
        </p:nvSpPr>
        <p:spPr>
          <a:xfrm>
            <a:off x="5103370" y="3566608"/>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687E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t>4</a:t>
            </a:r>
          </a:p>
        </p:txBody>
      </p:sp>
      <p:sp>
        <p:nvSpPr>
          <p:cNvPr id="14" name="Freeform 13">
            <a:extLst>
              <a:ext uri="{FF2B5EF4-FFF2-40B4-BE49-F238E27FC236}">
                <a16:creationId xmlns:a16="http://schemas.microsoft.com/office/drawing/2014/main" id="{9AF4C605-9FB0-A3F0-D198-1D99E012E574}"/>
              </a:ext>
            </a:extLst>
          </p:cNvPr>
          <p:cNvSpPr/>
          <p:nvPr/>
        </p:nvSpPr>
        <p:spPr>
          <a:xfrm>
            <a:off x="5496933" y="3569646"/>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687E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t>5</a:t>
            </a:r>
          </a:p>
        </p:txBody>
      </p:sp>
      <p:sp>
        <p:nvSpPr>
          <p:cNvPr id="15" name="Freeform 14">
            <a:extLst>
              <a:ext uri="{FF2B5EF4-FFF2-40B4-BE49-F238E27FC236}">
                <a16:creationId xmlns:a16="http://schemas.microsoft.com/office/drawing/2014/main" id="{1435FF24-CAF2-18A0-7708-B2A1A1C93790}"/>
              </a:ext>
            </a:extLst>
          </p:cNvPr>
          <p:cNvSpPr/>
          <p:nvPr/>
        </p:nvSpPr>
        <p:spPr>
          <a:xfrm>
            <a:off x="6904598" y="3568792"/>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8CC1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1</a:t>
            </a:r>
          </a:p>
        </p:txBody>
      </p:sp>
      <p:sp>
        <p:nvSpPr>
          <p:cNvPr id="16" name="Freeform 15">
            <a:extLst>
              <a:ext uri="{FF2B5EF4-FFF2-40B4-BE49-F238E27FC236}">
                <a16:creationId xmlns:a16="http://schemas.microsoft.com/office/drawing/2014/main" id="{876F956D-C9DE-19DC-CED8-CCF084EDEA1A}"/>
              </a:ext>
            </a:extLst>
          </p:cNvPr>
          <p:cNvSpPr/>
          <p:nvPr/>
        </p:nvSpPr>
        <p:spPr>
          <a:xfrm>
            <a:off x="7298161" y="3568792"/>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8CC1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2</a:t>
            </a:r>
          </a:p>
        </p:txBody>
      </p:sp>
      <p:sp>
        <p:nvSpPr>
          <p:cNvPr id="17" name="Freeform 16">
            <a:extLst>
              <a:ext uri="{FF2B5EF4-FFF2-40B4-BE49-F238E27FC236}">
                <a16:creationId xmlns:a16="http://schemas.microsoft.com/office/drawing/2014/main" id="{A5B58C56-604C-6AD2-EB7B-74B04D2E78AC}"/>
              </a:ext>
            </a:extLst>
          </p:cNvPr>
          <p:cNvSpPr/>
          <p:nvPr/>
        </p:nvSpPr>
        <p:spPr>
          <a:xfrm>
            <a:off x="7691724" y="3568792"/>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8CC1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3</a:t>
            </a:r>
          </a:p>
        </p:txBody>
      </p:sp>
      <p:sp>
        <p:nvSpPr>
          <p:cNvPr id="18" name="Freeform 17">
            <a:extLst>
              <a:ext uri="{FF2B5EF4-FFF2-40B4-BE49-F238E27FC236}">
                <a16:creationId xmlns:a16="http://schemas.microsoft.com/office/drawing/2014/main" id="{FC167B44-8276-81B7-7C1F-92CFA6CE5152}"/>
              </a:ext>
            </a:extLst>
          </p:cNvPr>
          <p:cNvSpPr/>
          <p:nvPr/>
        </p:nvSpPr>
        <p:spPr>
          <a:xfrm>
            <a:off x="8085287" y="3568792"/>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8CC1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4</a:t>
            </a:r>
          </a:p>
        </p:txBody>
      </p:sp>
      <p:sp>
        <p:nvSpPr>
          <p:cNvPr id="19" name="Freeform 18">
            <a:extLst>
              <a:ext uri="{FF2B5EF4-FFF2-40B4-BE49-F238E27FC236}">
                <a16:creationId xmlns:a16="http://schemas.microsoft.com/office/drawing/2014/main" id="{6991097A-77C6-7A87-EA60-3D504394C77D}"/>
              </a:ext>
            </a:extLst>
          </p:cNvPr>
          <p:cNvSpPr/>
          <p:nvPr/>
        </p:nvSpPr>
        <p:spPr>
          <a:xfrm>
            <a:off x="8478850" y="3571830"/>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solidFill>
            <a:srgbClr val="8CC1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5</a:t>
            </a:r>
          </a:p>
        </p:txBody>
      </p:sp>
    </p:spTree>
    <p:extLst>
      <p:ext uri="{BB962C8B-B14F-4D97-AF65-F5344CB8AC3E}">
        <p14:creationId xmlns:p14="http://schemas.microsoft.com/office/powerpoint/2010/main" val="397617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739E0-FCB7-0B05-1167-FFD98D0FCF4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B419372-ABAA-C1E3-9626-01B02E4EDAEA}"/>
              </a:ext>
            </a:extLst>
          </p:cNvPr>
          <p:cNvSpPr txBox="1">
            <a:spLocks/>
          </p:cNvSpPr>
          <p:nvPr/>
        </p:nvSpPr>
        <p:spPr>
          <a:xfrm>
            <a:off x="517712" y="50452"/>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The M</a:t>
            </a:r>
            <a:r>
              <a:rPr lang="en-US" sz="2400" b="1" dirty="0">
                <a:solidFill>
                  <a:srgbClr val="2E75B6"/>
                </a:solidFill>
                <a:latin typeface="+mn-lt"/>
                <a:cs typeface="Arial" panose="020B0604020202020204" pitchFamily="34" charset="0"/>
              </a:rPr>
              <a:t>ARS-</a:t>
            </a:r>
            <a:r>
              <a:rPr lang="en-US" sz="2400" b="1" dirty="0">
                <a:solidFill>
                  <a:schemeClr val="accent5">
                    <a:lumMod val="75000"/>
                  </a:schemeClr>
                </a:solidFill>
                <a:latin typeface="+mn-lt"/>
                <a:cs typeface="Arial" panose="020B0604020202020204" pitchFamily="34" charset="0"/>
              </a:rPr>
              <a:t>R is a better discriminator of the risk</a:t>
            </a:r>
          </a:p>
        </p:txBody>
      </p:sp>
      <p:sp>
        <p:nvSpPr>
          <p:cNvPr id="4" name="Textfeld 3">
            <a:extLst>
              <a:ext uri="{FF2B5EF4-FFF2-40B4-BE49-F238E27FC236}">
                <a16:creationId xmlns:a16="http://schemas.microsoft.com/office/drawing/2014/main" id="{1B17C7E9-0E85-6EE1-2F8E-295B829AF649}"/>
              </a:ext>
            </a:extLst>
          </p:cNvPr>
          <p:cNvSpPr txBox="1"/>
          <p:nvPr/>
        </p:nvSpPr>
        <p:spPr>
          <a:xfrm>
            <a:off x="6400464" y="2392498"/>
            <a:ext cx="2442949" cy="1569660"/>
          </a:xfrm>
          <a:prstGeom prst="rect">
            <a:avLst/>
          </a:prstGeom>
          <a:solidFill>
            <a:schemeClr val="bg1">
              <a:lumMod val="95000"/>
            </a:schemeClr>
          </a:solidFill>
          <a:ln w="12700">
            <a:solidFill>
              <a:schemeClr val="tx1"/>
            </a:solidFill>
            <a:miter lim="800000"/>
          </a:ln>
        </p:spPr>
        <p:txBody>
          <a:bodyPr wrap="square" rtlCol="0" anchor="ctr">
            <a:spAutoFit/>
          </a:bodyPr>
          <a:lstStyle/>
          <a:p>
            <a:pPr algn="ctr"/>
            <a:r>
              <a:rPr lang="en-US" sz="1600" dirty="0"/>
              <a:t>The </a:t>
            </a:r>
            <a:r>
              <a:rPr lang="en-US" sz="1600" b="1" dirty="0"/>
              <a:t>MARS-R </a:t>
            </a:r>
            <a:br>
              <a:rPr lang="en-US" sz="1600" dirty="0"/>
            </a:br>
            <a:r>
              <a:rPr lang="en-US" sz="1600" dirty="0"/>
              <a:t>consistently </a:t>
            </a:r>
            <a:r>
              <a:rPr lang="en-US" sz="1600" b="1" dirty="0"/>
              <a:t>outperforms</a:t>
            </a:r>
            <a:r>
              <a:rPr lang="en-US" sz="1600" dirty="0"/>
              <a:t> other prognostic models, </a:t>
            </a:r>
            <a:r>
              <a:rPr lang="en-US" sz="1600" b="1" dirty="0"/>
              <a:t>independent of treatment </a:t>
            </a:r>
            <a:r>
              <a:rPr lang="en-US" sz="1600" dirty="0"/>
              <a:t>with </a:t>
            </a:r>
            <a:r>
              <a:rPr lang="en-US" sz="1600" b="1" dirty="0" err="1">
                <a:solidFill>
                  <a:srgbClr val="687EA3"/>
                </a:solidFill>
              </a:rPr>
              <a:t>midostaurin</a:t>
            </a:r>
            <a:r>
              <a:rPr lang="en-US" sz="1600" dirty="0"/>
              <a:t> and/or </a:t>
            </a:r>
            <a:r>
              <a:rPr lang="en-US" sz="1600" b="1" dirty="0" err="1">
                <a:solidFill>
                  <a:srgbClr val="8CC1C0"/>
                </a:solidFill>
              </a:rPr>
              <a:t>avapritinib</a:t>
            </a:r>
            <a:r>
              <a:rPr lang="en-US" sz="1600" dirty="0"/>
              <a:t>.</a:t>
            </a:r>
          </a:p>
        </p:txBody>
      </p:sp>
      <p:sp>
        <p:nvSpPr>
          <p:cNvPr id="24" name="Textfeld 23">
            <a:extLst>
              <a:ext uri="{FF2B5EF4-FFF2-40B4-BE49-F238E27FC236}">
                <a16:creationId xmlns:a16="http://schemas.microsoft.com/office/drawing/2014/main" id="{E357A8F2-36CF-F1C7-F1C7-943D521F0632}"/>
              </a:ext>
            </a:extLst>
          </p:cNvPr>
          <p:cNvSpPr txBox="1"/>
          <p:nvPr/>
        </p:nvSpPr>
        <p:spPr>
          <a:xfrm>
            <a:off x="0" y="4691774"/>
            <a:ext cx="7491768" cy="461665"/>
          </a:xfrm>
          <a:prstGeom prst="rect">
            <a:avLst/>
          </a:prstGeom>
          <a:noFill/>
        </p:spPr>
        <p:txBody>
          <a:bodyPr wrap="square" rtlCol="0">
            <a:spAutoFit/>
          </a:bodyPr>
          <a:lstStyle/>
          <a:p>
            <a:r>
              <a:rPr lang="en-US" sz="800" b="1" baseline="30000" dirty="0"/>
              <a:t>a </a:t>
            </a:r>
            <a:r>
              <a:rPr lang="en-US" sz="800" dirty="0"/>
              <a:t>Patients were grouped into 4 different subgroups: ASM, MCL, SM-AHN, and MCL-AHN.</a:t>
            </a:r>
            <a:br>
              <a:rPr lang="en-US" sz="800" dirty="0"/>
            </a:br>
            <a:r>
              <a:rPr lang="en-US" sz="800" dirty="0"/>
              <a:t>The ∆ symbol denotes the difference in Harrell’s Concordance index between the continuously scaled MARS-R and alternative models.</a:t>
            </a:r>
          </a:p>
          <a:p>
            <a:r>
              <a:rPr lang="de-DE" sz="800" b="1" baseline="30000" dirty="0"/>
              <a:t>1</a:t>
            </a:r>
            <a:r>
              <a:rPr lang="de-DE" sz="800" dirty="0"/>
              <a:t> Jawhar M, et al. </a:t>
            </a:r>
            <a:r>
              <a:rPr lang="de-DE" sz="800" i="1" dirty="0"/>
              <a:t>J Clin Oncol</a:t>
            </a:r>
            <a:r>
              <a:rPr lang="de-DE" sz="800" dirty="0"/>
              <a:t>. 2019;37:2846-2856. </a:t>
            </a:r>
            <a:r>
              <a:rPr lang="de-DE" sz="800" b="1" baseline="30000" dirty="0"/>
              <a:t>2</a:t>
            </a:r>
            <a:r>
              <a:rPr lang="de-DE" sz="800" dirty="0"/>
              <a:t> Sperr WR, et al. </a:t>
            </a:r>
            <a:r>
              <a:rPr lang="de-DE" sz="800" i="1" dirty="0"/>
              <a:t>Lancet Haemtol</a:t>
            </a:r>
            <a:r>
              <a:rPr lang="de-DE" sz="800" dirty="0"/>
              <a:t>. 2019;6:e638-e649. </a:t>
            </a:r>
            <a:r>
              <a:rPr lang="en-US" sz="800" b="1" baseline="30000" dirty="0"/>
              <a:t>3</a:t>
            </a:r>
            <a:r>
              <a:rPr lang="en-US" sz="800" dirty="0"/>
              <a:t> Khoury JD, et al. </a:t>
            </a:r>
            <a:r>
              <a:rPr lang="en-US" sz="800" i="1" dirty="0"/>
              <a:t>Leukemia.</a:t>
            </a:r>
            <a:r>
              <a:rPr lang="en-US" sz="800" dirty="0"/>
              <a:t> 2022;36:1703-1719. </a:t>
            </a:r>
          </a:p>
        </p:txBody>
      </p:sp>
      <p:grpSp>
        <p:nvGrpSpPr>
          <p:cNvPr id="8" name="Group 7">
            <a:extLst>
              <a:ext uri="{FF2B5EF4-FFF2-40B4-BE49-F238E27FC236}">
                <a16:creationId xmlns:a16="http://schemas.microsoft.com/office/drawing/2014/main" id="{DFB1BC0F-8D66-3F6E-BFAA-689CE2273024}"/>
              </a:ext>
            </a:extLst>
          </p:cNvPr>
          <p:cNvGrpSpPr/>
          <p:nvPr/>
        </p:nvGrpSpPr>
        <p:grpSpPr>
          <a:xfrm>
            <a:off x="218945" y="975815"/>
            <a:ext cx="6519875" cy="3475187"/>
            <a:chOff x="218945" y="975815"/>
            <a:chExt cx="6519875" cy="3475187"/>
          </a:xfrm>
        </p:grpSpPr>
        <p:grpSp>
          <p:nvGrpSpPr>
            <p:cNvPr id="14" name="Group 13">
              <a:extLst>
                <a:ext uri="{FF2B5EF4-FFF2-40B4-BE49-F238E27FC236}">
                  <a16:creationId xmlns:a16="http://schemas.microsoft.com/office/drawing/2014/main" id="{1C3B48A5-729C-8ADB-0FA3-281BC6A0D57D}"/>
                </a:ext>
              </a:extLst>
            </p:cNvPr>
            <p:cNvGrpSpPr/>
            <p:nvPr/>
          </p:nvGrpSpPr>
          <p:grpSpPr>
            <a:xfrm>
              <a:off x="218945" y="975815"/>
              <a:ext cx="6519875" cy="3475187"/>
              <a:chOff x="139433" y="975815"/>
              <a:chExt cx="6519875" cy="3475187"/>
            </a:xfrm>
          </p:grpSpPr>
          <p:pic>
            <p:nvPicPr>
              <p:cNvPr id="5" name="Grafik 4">
                <a:extLst>
                  <a:ext uri="{FF2B5EF4-FFF2-40B4-BE49-F238E27FC236}">
                    <a16:creationId xmlns:a16="http://schemas.microsoft.com/office/drawing/2014/main" id="{1C33A02A-EFF7-539C-7015-8DC7EE836C02}"/>
                  </a:ext>
                </a:extLst>
              </p:cNvPr>
              <p:cNvPicPr>
                <a:picLocks noChangeAspect="1"/>
              </p:cNvPicPr>
              <p:nvPr/>
            </p:nvPicPr>
            <p:blipFill>
              <a:blip r:embed="rId3"/>
              <a:stretch>
                <a:fillRect/>
              </a:stretch>
            </p:blipFill>
            <p:spPr>
              <a:xfrm>
                <a:off x="139433" y="975815"/>
                <a:ext cx="6114756" cy="3414816"/>
              </a:xfrm>
              <a:prstGeom prst="rect">
                <a:avLst/>
              </a:prstGeom>
            </p:spPr>
          </p:pic>
          <p:sp>
            <p:nvSpPr>
              <p:cNvPr id="6" name="TextBox 5">
                <a:extLst>
                  <a:ext uri="{FF2B5EF4-FFF2-40B4-BE49-F238E27FC236}">
                    <a16:creationId xmlns:a16="http://schemas.microsoft.com/office/drawing/2014/main" id="{7ED8DF92-9FB4-4B87-6ADF-BD75B895E2B7}"/>
                  </a:ext>
                </a:extLst>
              </p:cNvPr>
              <p:cNvSpPr txBox="1"/>
              <p:nvPr/>
            </p:nvSpPr>
            <p:spPr>
              <a:xfrm>
                <a:off x="6183635" y="3992953"/>
                <a:ext cx="475673" cy="276999"/>
              </a:xfrm>
              <a:prstGeom prst="rect">
                <a:avLst/>
              </a:prstGeom>
              <a:noFill/>
            </p:spPr>
            <p:txBody>
              <a:bodyPr wrap="square">
                <a:spAutoFit/>
              </a:bodyPr>
              <a:lstStyle/>
              <a:p>
                <a:r>
                  <a:rPr lang="en-US" sz="1200" b="1" baseline="30000" dirty="0"/>
                  <a:t>a, 3</a:t>
                </a:r>
                <a:endParaRPr lang="en-US" sz="1200" dirty="0"/>
              </a:p>
            </p:txBody>
          </p:sp>
          <p:sp>
            <p:nvSpPr>
              <p:cNvPr id="13" name="Rectangle 12">
                <a:extLst>
                  <a:ext uri="{FF2B5EF4-FFF2-40B4-BE49-F238E27FC236}">
                    <a16:creationId xmlns:a16="http://schemas.microsoft.com/office/drawing/2014/main" id="{F0C3128A-3449-5B65-0D52-A69D2B026834}"/>
                  </a:ext>
                </a:extLst>
              </p:cNvPr>
              <p:cNvSpPr/>
              <p:nvPr/>
            </p:nvSpPr>
            <p:spPr>
              <a:xfrm>
                <a:off x="782595" y="4041724"/>
                <a:ext cx="5803315" cy="409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156E22C-38EF-9F30-831A-09D53B0FC189}"/>
                  </a:ext>
                </a:extLst>
              </p:cNvPr>
              <p:cNvSpPr txBox="1"/>
              <p:nvPr/>
            </p:nvSpPr>
            <p:spPr>
              <a:xfrm>
                <a:off x="1004302" y="4005318"/>
                <a:ext cx="923650" cy="430887"/>
              </a:xfrm>
              <a:prstGeom prst="rect">
                <a:avLst/>
              </a:prstGeom>
              <a:noFill/>
            </p:spPr>
            <p:txBody>
              <a:bodyPr wrap="none" rtlCol="0">
                <a:spAutoFit/>
              </a:bodyPr>
              <a:lstStyle/>
              <a:p>
                <a:pPr algn="ctr"/>
                <a:r>
                  <a:rPr lang="en-US" sz="1100" b="1" dirty="0">
                    <a:cs typeface="Arial" panose="020B0604020202020204" pitchFamily="34" charset="0"/>
                  </a:rPr>
                  <a:t>MARS-R</a:t>
                </a:r>
                <a:br>
                  <a:rPr lang="en-US" sz="1100" b="1" dirty="0">
                    <a:cs typeface="Arial" panose="020B0604020202020204" pitchFamily="34" charset="0"/>
                  </a:rPr>
                </a:br>
                <a:r>
                  <a:rPr lang="en-US" sz="1100" b="1" dirty="0">
                    <a:cs typeface="Arial" panose="020B0604020202020204" pitchFamily="34" charset="0"/>
                  </a:rPr>
                  <a:t>(continuous)</a:t>
                </a:r>
              </a:p>
            </p:txBody>
          </p:sp>
          <p:sp>
            <p:nvSpPr>
              <p:cNvPr id="9" name="TextBox 8">
                <a:extLst>
                  <a:ext uri="{FF2B5EF4-FFF2-40B4-BE49-F238E27FC236}">
                    <a16:creationId xmlns:a16="http://schemas.microsoft.com/office/drawing/2014/main" id="{6C8D775A-B0E6-C020-63DC-18C072BE4B8C}"/>
                  </a:ext>
                </a:extLst>
              </p:cNvPr>
              <p:cNvSpPr txBox="1"/>
              <p:nvPr/>
            </p:nvSpPr>
            <p:spPr>
              <a:xfrm>
                <a:off x="2085400" y="4005318"/>
                <a:ext cx="910826" cy="430887"/>
              </a:xfrm>
              <a:prstGeom prst="rect">
                <a:avLst/>
              </a:prstGeom>
              <a:noFill/>
            </p:spPr>
            <p:txBody>
              <a:bodyPr wrap="none" rtlCol="0">
                <a:spAutoFit/>
              </a:bodyPr>
              <a:lstStyle/>
              <a:p>
                <a:pPr algn="ctr"/>
                <a:r>
                  <a:rPr lang="en-US" sz="1100" b="1" dirty="0">
                    <a:cs typeface="Arial" panose="020B0604020202020204" pitchFamily="34" charset="0"/>
                  </a:rPr>
                  <a:t>MARS-R</a:t>
                </a:r>
                <a:br>
                  <a:rPr lang="en-US" sz="1100" b="1" dirty="0">
                    <a:cs typeface="Arial" panose="020B0604020202020204" pitchFamily="34" charset="0"/>
                  </a:rPr>
                </a:br>
                <a:r>
                  <a:rPr lang="en-US" sz="1100" b="1" dirty="0">
                    <a:cs typeface="Arial" panose="020B0604020202020204" pitchFamily="34" charset="0"/>
                  </a:rPr>
                  <a:t>(categorical)</a:t>
                </a:r>
              </a:p>
            </p:txBody>
          </p:sp>
          <p:sp>
            <p:nvSpPr>
              <p:cNvPr id="10" name="TextBox 9">
                <a:extLst>
                  <a:ext uri="{FF2B5EF4-FFF2-40B4-BE49-F238E27FC236}">
                    <a16:creationId xmlns:a16="http://schemas.microsoft.com/office/drawing/2014/main" id="{2C23FEF9-E016-3E42-3830-B23424C17C51}"/>
                  </a:ext>
                </a:extLst>
              </p:cNvPr>
              <p:cNvSpPr txBox="1"/>
              <p:nvPr/>
            </p:nvSpPr>
            <p:spPr>
              <a:xfrm>
                <a:off x="3284770" y="4005318"/>
                <a:ext cx="620683" cy="261610"/>
              </a:xfrm>
              <a:prstGeom prst="rect">
                <a:avLst/>
              </a:prstGeom>
              <a:noFill/>
            </p:spPr>
            <p:txBody>
              <a:bodyPr wrap="none" rtlCol="0">
                <a:spAutoFit/>
              </a:bodyPr>
              <a:lstStyle/>
              <a:p>
                <a:pPr algn="ctr"/>
                <a:r>
                  <a:rPr lang="en-US" sz="1100" b="1" dirty="0">
                    <a:cs typeface="Arial" panose="020B0604020202020204" pitchFamily="34" charset="0"/>
                  </a:rPr>
                  <a:t>MARS </a:t>
                </a:r>
                <a:r>
                  <a:rPr lang="en-US" sz="1100" b="1" baseline="30000" dirty="0">
                    <a:cs typeface="Arial" panose="020B0604020202020204" pitchFamily="34" charset="0"/>
                  </a:rPr>
                  <a:t>1</a:t>
                </a:r>
              </a:p>
            </p:txBody>
          </p:sp>
          <p:sp>
            <p:nvSpPr>
              <p:cNvPr id="11" name="TextBox 10">
                <a:extLst>
                  <a:ext uri="{FF2B5EF4-FFF2-40B4-BE49-F238E27FC236}">
                    <a16:creationId xmlns:a16="http://schemas.microsoft.com/office/drawing/2014/main" id="{B36BD93D-B016-8988-E0B4-C730E5AB5CED}"/>
                  </a:ext>
                </a:extLst>
              </p:cNvPr>
              <p:cNvSpPr txBox="1"/>
              <p:nvPr/>
            </p:nvSpPr>
            <p:spPr>
              <a:xfrm>
                <a:off x="4393685" y="4005318"/>
                <a:ext cx="567784" cy="261610"/>
              </a:xfrm>
              <a:prstGeom prst="rect">
                <a:avLst/>
              </a:prstGeom>
              <a:noFill/>
            </p:spPr>
            <p:txBody>
              <a:bodyPr wrap="none" rtlCol="0">
                <a:spAutoFit/>
              </a:bodyPr>
              <a:lstStyle/>
              <a:p>
                <a:pPr algn="ctr"/>
                <a:r>
                  <a:rPr lang="en-US" sz="1100" b="1" dirty="0">
                    <a:cs typeface="Arial" panose="020B0604020202020204" pitchFamily="34" charset="0"/>
                  </a:rPr>
                  <a:t>IPSM </a:t>
                </a:r>
                <a:r>
                  <a:rPr lang="en-US" sz="1100" b="1" baseline="30000" dirty="0">
                    <a:cs typeface="Arial" panose="020B0604020202020204" pitchFamily="34" charset="0"/>
                  </a:rPr>
                  <a:t>2</a:t>
                </a:r>
              </a:p>
            </p:txBody>
          </p:sp>
          <p:sp>
            <p:nvSpPr>
              <p:cNvPr id="12" name="TextBox 11">
                <a:extLst>
                  <a:ext uri="{FF2B5EF4-FFF2-40B4-BE49-F238E27FC236}">
                    <a16:creationId xmlns:a16="http://schemas.microsoft.com/office/drawing/2014/main" id="{EC820A72-E6D6-1078-7D60-515FB631F175}"/>
                  </a:ext>
                </a:extLst>
              </p:cNvPr>
              <p:cNvSpPr txBox="1"/>
              <p:nvPr/>
            </p:nvSpPr>
            <p:spPr>
              <a:xfrm>
                <a:off x="5427631" y="4005318"/>
                <a:ext cx="649537" cy="261610"/>
              </a:xfrm>
              <a:prstGeom prst="rect">
                <a:avLst/>
              </a:prstGeom>
              <a:noFill/>
            </p:spPr>
            <p:txBody>
              <a:bodyPr wrap="none" rtlCol="0">
                <a:spAutoFit/>
              </a:bodyPr>
              <a:lstStyle/>
              <a:p>
                <a:pPr algn="ctr"/>
                <a:r>
                  <a:rPr lang="en-US" sz="1100" b="1" dirty="0">
                    <a:cs typeface="Arial" panose="020B0604020202020204" pitchFamily="34" charset="0"/>
                  </a:rPr>
                  <a:t>WHO </a:t>
                </a:r>
                <a:r>
                  <a:rPr lang="en-US" sz="1100" b="1" baseline="30000" dirty="0">
                    <a:cs typeface="Arial" panose="020B0604020202020204" pitchFamily="34" charset="0"/>
                  </a:rPr>
                  <a:t>a,3</a:t>
                </a:r>
              </a:p>
            </p:txBody>
          </p:sp>
        </p:grpSp>
        <p:sp>
          <p:nvSpPr>
            <p:cNvPr id="2" name="Textfeld 82">
              <a:extLst>
                <a:ext uri="{FF2B5EF4-FFF2-40B4-BE49-F238E27FC236}">
                  <a16:creationId xmlns:a16="http://schemas.microsoft.com/office/drawing/2014/main" id="{3F3FDF42-C606-7638-6D47-B3C58134AE74}"/>
                </a:ext>
              </a:extLst>
            </p:cNvPr>
            <p:cNvSpPr txBox="1"/>
            <p:nvPr/>
          </p:nvSpPr>
          <p:spPr>
            <a:xfrm rot="16200000">
              <a:off x="-478584" y="2440944"/>
              <a:ext cx="1656671" cy="261610"/>
            </a:xfrm>
            <a:prstGeom prst="rect">
              <a:avLst/>
            </a:prstGeom>
            <a:solidFill>
              <a:schemeClr val="bg1"/>
            </a:solidFill>
          </p:spPr>
          <p:txBody>
            <a:bodyPr wrap="square" rtlCol="0">
              <a:spAutoFit/>
            </a:bodyPr>
            <a:lstStyle/>
            <a:p>
              <a:pPr algn="ctr"/>
              <a:r>
                <a:rPr lang="en-US" sz="1100" b="1" dirty="0"/>
                <a:t>Concordance index</a:t>
              </a:r>
            </a:p>
          </p:txBody>
        </p:sp>
      </p:grpSp>
    </p:spTree>
    <p:extLst>
      <p:ext uri="{BB962C8B-B14F-4D97-AF65-F5344CB8AC3E}">
        <p14:creationId xmlns:p14="http://schemas.microsoft.com/office/powerpoint/2010/main" val="336256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A9EDBA-4A05-3157-EE52-E4249EBC28BB}"/>
              </a:ext>
            </a:extLst>
          </p:cNvPr>
          <p:cNvSpPr txBox="1">
            <a:spLocks/>
          </p:cNvSpPr>
          <p:nvPr/>
        </p:nvSpPr>
        <p:spPr>
          <a:xfrm>
            <a:off x="266700" y="58201"/>
            <a:ext cx="8643020"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000" b="1" dirty="0">
                <a:solidFill>
                  <a:srgbClr val="2E75B6"/>
                </a:solidFill>
                <a:latin typeface="+mn-lt"/>
                <a:cs typeface="Arial" panose="020B0604020202020204" pitchFamily="34" charset="0"/>
              </a:rPr>
              <a:t>Avapritinib demonstrates longer OS vs midostaurin in all 3 MARS-R risk groups</a:t>
            </a:r>
          </a:p>
        </p:txBody>
      </p:sp>
      <p:sp>
        <p:nvSpPr>
          <p:cNvPr id="3" name="Textfeld 2">
            <a:extLst>
              <a:ext uri="{FF2B5EF4-FFF2-40B4-BE49-F238E27FC236}">
                <a16:creationId xmlns:a16="http://schemas.microsoft.com/office/drawing/2014/main" id="{492DEBEC-23CC-4596-9B8B-1D5AC60D28C1}"/>
              </a:ext>
            </a:extLst>
          </p:cNvPr>
          <p:cNvSpPr txBox="1"/>
          <p:nvPr/>
        </p:nvSpPr>
        <p:spPr>
          <a:xfrm rot="16200000">
            <a:off x="2967927" y="4260997"/>
            <a:ext cx="805029" cy="261610"/>
          </a:xfrm>
          <a:prstGeom prst="rect">
            <a:avLst/>
          </a:prstGeom>
          <a:noFill/>
        </p:spPr>
        <p:txBody>
          <a:bodyPr wrap="none" rtlCol="0">
            <a:spAutoFit/>
          </a:bodyPr>
          <a:lstStyle/>
          <a:p>
            <a:pPr algn="ctr"/>
            <a:r>
              <a:rPr lang="en-US" sz="1100" b="1" dirty="0"/>
              <a:t>Treatment</a:t>
            </a:r>
          </a:p>
        </p:txBody>
      </p:sp>
      <p:graphicFrame>
        <p:nvGraphicFramePr>
          <p:cNvPr id="4" name="Tabelle 3">
            <a:extLst>
              <a:ext uri="{FF2B5EF4-FFF2-40B4-BE49-F238E27FC236}">
                <a16:creationId xmlns:a16="http://schemas.microsoft.com/office/drawing/2014/main" id="{8BF767B7-6C72-C3D1-0270-69745624488E}"/>
              </a:ext>
            </a:extLst>
          </p:cNvPr>
          <p:cNvGraphicFramePr>
            <a:graphicFrameLocks noGrp="1"/>
          </p:cNvGraphicFramePr>
          <p:nvPr>
            <p:extLst>
              <p:ext uri="{D42A27DB-BD31-4B8C-83A1-F6EECF244321}">
                <p14:modId xmlns:p14="http://schemas.microsoft.com/office/powerpoint/2010/main" val="882934461"/>
              </p:ext>
            </p:extLst>
          </p:nvPr>
        </p:nvGraphicFramePr>
        <p:xfrm>
          <a:off x="3498685" y="4117048"/>
          <a:ext cx="2514598" cy="512764"/>
        </p:xfrm>
        <a:graphic>
          <a:graphicData uri="http://schemas.openxmlformats.org/drawingml/2006/table">
            <a:tbl>
              <a:tblPr firstRow="1" bandRow="1">
                <a:tableStyleId>{5940675A-B579-460E-94D1-54222C63F5DA}</a:tableStyleId>
              </a:tblPr>
              <a:tblGrid>
                <a:gridCol w="512063">
                  <a:extLst>
                    <a:ext uri="{9D8B030D-6E8A-4147-A177-3AD203B41FA5}">
                      <a16:colId xmlns:a16="http://schemas.microsoft.com/office/drawing/2014/main" val="2930514017"/>
                    </a:ext>
                  </a:extLst>
                </a:gridCol>
                <a:gridCol w="400507">
                  <a:extLst>
                    <a:ext uri="{9D8B030D-6E8A-4147-A177-3AD203B41FA5}">
                      <a16:colId xmlns:a16="http://schemas.microsoft.com/office/drawing/2014/main" val="3510637004"/>
                    </a:ext>
                  </a:extLst>
                </a:gridCol>
                <a:gridCol w="400507">
                  <a:extLst>
                    <a:ext uri="{9D8B030D-6E8A-4147-A177-3AD203B41FA5}">
                      <a16:colId xmlns:a16="http://schemas.microsoft.com/office/drawing/2014/main" val="1038381530"/>
                    </a:ext>
                  </a:extLst>
                </a:gridCol>
                <a:gridCol w="400507">
                  <a:extLst>
                    <a:ext uri="{9D8B030D-6E8A-4147-A177-3AD203B41FA5}">
                      <a16:colId xmlns:a16="http://schemas.microsoft.com/office/drawing/2014/main" val="2102152752"/>
                    </a:ext>
                  </a:extLst>
                </a:gridCol>
                <a:gridCol w="400507">
                  <a:extLst>
                    <a:ext uri="{9D8B030D-6E8A-4147-A177-3AD203B41FA5}">
                      <a16:colId xmlns:a16="http://schemas.microsoft.com/office/drawing/2014/main" val="4039540128"/>
                    </a:ext>
                  </a:extLst>
                </a:gridCol>
                <a:gridCol w="400507">
                  <a:extLst>
                    <a:ext uri="{9D8B030D-6E8A-4147-A177-3AD203B41FA5}">
                      <a16:colId xmlns:a16="http://schemas.microsoft.com/office/drawing/2014/main" val="1000985540"/>
                    </a:ext>
                  </a:extLst>
                </a:gridCol>
              </a:tblGrid>
              <a:tr h="256382">
                <a:tc>
                  <a:txBody>
                    <a:bodyPr/>
                    <a:lstStyle/>
                    <a:p>
                      <a:pPr algn="ctr"/>
                      <a:r>
                        <a:rPr lang="en-US" sz="1050" b="1">
                          <a:solidFill>
                            <a:schemeClr val="bg1"/>
                          </a:solidFill>
                        </a:rPr>
                        <a:t>Ava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05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50"/>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5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032267"/>
                  </a:ext>
                </a:extLst>
              </a:tr>
              <a:tr h="256382">
                <a:tc>
                  <a:txBody>
                    <a:bodyPr/>
                    <a:lstStyle/>
                    <a:p>
                      <a:pPr algn="ctr"/>
                      <a:r>
                        <a:rPr lang="en-US" sz="1050" b="1">
                          <a:solidFill>
                            <a:schemeClr val="bg1"/>
                          </a:solidFill>
                        </a:rPr>
                        <a:t>Mido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05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dirty="0"/>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dirty="0"/>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9920627"/>
                  </a:ext>
                </a:extLst>
              </a:tr>
            </a:tbl>
          </a:graphicData>
        </a:graphic>
      </p:graphicFrame>
      <p:sp>
        <p:nvSpPr>
          <p:cNvPr id="24" name="Textfeld 23">
            <a:extLst>
              <a:ext uri="{FF2B5EF4-FFF2-40B4-BE49-F238E27FC236}">
                <a16:creationId xmlns:a16="http://schemas.microsoft.com/office/drawing/2014/main" id="{CAD20408-099D-1CD4-64D7-1DCFE65DFFD3}"/>
              </a:ext>
            </a:extLst>
          </p:cNvPr>
          <p:cNvSpPr txBox="1"/>
          <p:nvPr/>
        </p:nvSpPr>
        <p:spPr>
          <a:xfrm>
            <a:off x="3409112" y="3719774"/>
            <a:ext cx="619080" cy="261610"/>
          </a:xfrm>
          <a:prstGeom prst="rect">
            <a:avLst/>
          </a:prstGeom>
          <a:noFill/>
        </p:spPr>
        <p:txBody>
          <a:bodyPr wrap="none" rtlCol="0">
            <a:spAutoFit/>
          </a:bodyPr>
          <a:lstStyle/>
          <a:p>
            <a:pPr algn="r"/>
            <a:r>
              <a:rPr lang="en-US" sz="1100" b="1" dirty="0"/>
              <a:t>By year</a:t>
            </a:r>
            <a:endParaRPr lang="en-US" sz="2000" b="1" dirty="0"/>
          </a:p>
        </p:txBody>
      </p:sp>
      <p:sp>
        <p:nvSpPr>
          <p:cNvPr id="25" name="Textfeld 24">
            <a:extLst>
              <a:ext uri="{FF2B5EF4-FFF2-40B4-BE49-F238E27FC236}">
                <a16:creationId xmlns:a16="http://schemas.microsoft.com/office/drawing/2014/main" id="{DAE4BDDE-2735-E043-0BC8-F707A68A4AFF}"/>
              </a:ext>
            </a:extLst>
          </p:cNvPr>
          <p:cNvSpPr txBox="1"/>
          <p:nvPr/>
        </p:nvSpPr>
        <p:spPr>
          <a:xfrm>
            <a:off x="4364839" y="3466423"/>
            <a:ext cx="1266693" cy="253916"/>
          </a:xfrm>
          <a:prstGeom prst="rect">
            <a:avLst/>
          </a:prstGeom>
          <a:noFill/>
        </p:spPr>
        <p:txBody>
          <a:bodyPr wrap="none" rtlCol="0">
            <a:spAutoFit/>
          </a:bodyPr>
          <a:lstStyle/>
          <a:p>
            <a:pPr algn="ctr"/>
            <a:r>
              <a:rPr lang="en-US" sz="1050" b="1" dirty="0"/>
              <a:t>Overall survival (%)</a:t>
            </a:r>
          </a:p>
        </p:txBody>
      </p:sp>
      <p:sp>
        <p:nvSpPr>
          <p:cNvPr id="27" name="Textfeld 26">
            <a:extLst>
              <a:ext uri="{FF2B5EF4-FFF2-40B4-BE49-F238E27FC236}">
                <a16:creationId xmlns:a16="http://schemas.microsoft.com/office/drawing/2014/main" id="{C932FB04-1F80-3A51-5F6D-F149B54E35D1}"/>
              </a:ext>
            </a:extLst>
          </p:cNvPr>
          <p:cNvSpPr txBox="1"/>
          <p:nvPr/>
        </p:nvSpPr>
        <p:spPr>
          <a:xfrm rot="16200000">
            <a:off x="7537" y="4260997"/>
            <a:ext cx="805029" cy="261610"/>
          </a:xfrm>
          <a:prstGeom prst="rect">
            <a:avLst/>
          </a:prstGeom>
          <a:noFill/>
        </p:spPr>
        <p:txBody>
          <a:bodyPr wrap="none" rtlCol="0">
            <a:spAutoFit/>
          </a:bodyPr>
          <a:lstStyle/>
          <a:p>
            <a:pPr algn="ctr"/>
            <a:r>
              <a:rPr lang="en-US" sz="1100" b="1" dirty="0"/>
              <a:t>Treatment</a:t>
            </a:r>
          </a:p>
        </p:txBody>
      </p:sp>
      <p:graphicFrame>
        <p:nvGraphicFramePr>
          <p:cNvPr id="28" name="Tabelle 27">
            <a:extLst>
              <a:ext uri="{FF2B5EF4-FFF2-40B4-BE49-F238E27FC236}">
                <a16:creationId xmlns:a16="http://schemas.microsoft.com/office/drawing/2014/main" id="{47944AC1-5191-5553-5D57-5640B323F79F}"/>
              </a:ext>
            </a:extLst>
          </p:cNvPr>
          <p:cNvGraphicFramePr>
            <a:graphicFrameLocks noGrp="1"/>
          </p:cNvGraphicFramePr>
          <p:nvPr>
            <p:extLst>
              <p:ext uri="{D42A27DB-BD31-4B8C-83A1-F6EECF244321}">
                <p14:modId xmlns:p14="http://schemas.microsoft.com/office/powerpoint/2010/main" val="1389122109"/>
              </p:ext>
            </p:extLst>
          </p:nvPr>
        </p:nvGraphicFramePr>
        <p:xfrm>
          <a:off x="541114" y="4117048"/>
          <a:ext cx="2514598" cy="512764"/>
        </p:xfrm>
        <a:graphic>
          <a:graphicData uri="http://schemas.openxmlformats.org/drawingml/2006/table">
            <a:tbl>
              <a:tblPr firstRow="1" bandRow="1">
                <a:tableStyleId>{5940675A-B579-460E-94D1-54222C63F5DA}</a:tableStyleId>
              </a:tblPr>
              <a:tblGrid>
                <a:gridCol w="512063">
                  <a:extLst>
                    <a:ext uri="{9D8B030D-6E8A-4147-A177-3AD203B41FA5}">
                      <a16:colId xmlns:a16="http://schemas.microsoft.com/office/drawing/2014/main" val="2930514017"/>
                    </a:ext>
                  </a:extLst>
                </a:gridCol>
                <a:gridCol w="400507">
                  <a:extLst>
                    <a:ext uri="{9D8B030D-6E8A-4147-A177-3AD203B41FA5}">
                      <a16:colId xmlns:a16="http://schemas.microsoft.com/office/drawing/2014/main" val="3510637004"/>
                    </a:ext>
                  </a:extLst>
                </a:gridCol>
                <a:gridCol w="400507">
                  <a:extLst>
                    <a:ext uri="{9D8B030D-6E8A-4147-A177-3AD203B41FA5}">
                      <a16:colId xmlns:a16="http://schemas.microsoft.com/office/drawing/2014/main" val="1038381530"/>
                    </a:ext>
                  </a:extLst>
                </a:gridCol>
                <a:gridCol w="400507">
                  <a:extLst>
                    <a:ext uri="{9D8B030D-6E8A-4147-A177-3AD203B41FA5}">
                      <a16:colId xmlns:a16="http://schemas.microsoft.com/office/drawing/2014/main" val="2102152752"/>
                    </a:ext>
                  </a:extLst>
                </a:gridCol>
                <a:gridCol w="400507">
                  <a:extLst>
                    <a:ext uri="{9D8B030D-6E8A-4147-A177-3AD203B41FA5}">
                      <a16:colId xmlns:a16="http://schemas.microsoft.com/office/drawing/2014/main" val="4039540128"/>
                    </a:ext>
                  </a:extLst>
                </a:gridCol>
                <a:gridCol w="400507">
                  <a:extLst>
                    <a:ext uri="{9D8B030D-6E8A-4147-A177-3AD203B41FA5}">
                      <a16:colId xmlns:a16="http://schemas.microsoft.com/office/drawing/2014/main" val="1000985540"/>
                    </a:ext>
                  </a:extLst>
                </a:gridCol>
              </a:tblGrid>
              <a:tr h="256382">
                <a:tc>
                  <a:txBody>
                    <a:bodyPr/>
                    <a:lstStyle/>
                    <a:p>
                      <a:pPr algn="ctr"/>
                      <a:r>
                        <a:rPr lang="en-US" sz="1050" b="1">
                          <a:solidFill>
                            <a:schemeClr val="bg1"/>
                          </a:solidFill>
                        </a:rPr>
                        <a:t>Ava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05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5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5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032267"/>
                  </a:ext>
                </a:extLst>
              </a:tr>
              <a:tr h="256382">
                <a:tc>
                  <a:txBody>
                    <a:bodyPr/>
                    <a:lstStyle/>
                    <a:p>
                      <a:pPr algn="ctr"/>
                      <a:r>
                        <a:rPr lang="en-US" sz="1050" b="1">
                          <a:solidFill>
                            <a:schemeClr val="bg1"/>
                          </a:solidFill>
                        </a:rPr>
                        <a:t>Mido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05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dirty="0"/>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9920627"/>
                  </a:ext>
                </a:extLst>
              </a:tr>
            </a:tbl>
          </a:graphicData>
        </a:graphic>
      </p:graphicFrame>
      <p:sp>
        <p:nvSpPr>
          <p:cNvPr id="44" name="Textfeld 43">
            <a:extLst>
              <a:ext uri="{FF2B5EF4-FFF2-40B4-BE49-F238E27FC236}">
                <a16:creationId xmlns:a16="http://schemas.microsoft.com/office/drawing/2014/main" id="{932543BC-48FD-AA36-A7FF-D326C42F0EF4}"/>
              </a:ext>
            </a:extLst>
          </p:cNvPr>
          <p:cNvSpPr txBox="1"/>
          <p:nvPr/>
        </p:nvSpPr>
        <p:spPr>
          <a:xfrm>
            <a:off x="451210" y="3719774"/>
            <a:ext cx="619080" cy="261610"/>
          </a:xfrm>
          <a:prstGeom prst="rect">
            <a:avLst/>
          </a:prstGeom>
          <a:noFill/>
        </p:spPr>
        <p:txBody>
          <a:bodyPr wrap="none" rtlCol="0">
            <a:spAutoFit/>
          </a:bodyPr>
          <a:lstStyle/>
          <a:p>
            <a:pPr algn="r"/>
            <a:r>
              <a:rPr lang="en-US" sz="1100" b="1"/>
              <a:t>By year</a:t>
            </a:r>
            <a:endParaRPr lang="en-US" sz="2000" b="1"/>
          </a:p>
        </p:txBody>
      </p:sp>
      <p:sp>
        <p:nvSpPr>
          <p:cNvPr id="45" name="Textfeld 44">
            <a:extLst>
              <a:ext uri="{FF2B5EF4-FFF2-40B4-BE49-F238E27FC236}">
                <a16:creationId xmlns:a16="http://schemas.microsoft.com/office/drawing/2014/main" id="{A0C10563-5E9B-14DB-493F-EEEE29761960}"/>
              </a:ext>
            </a:extLst>
          </p:cNvPr>
          <p:cNvSpPr txBox="1"/>
          <p:nvPr/>
        </p:nvSpPr>
        <p:spPr>
          <a:xfrm rot="16200000">
            <a:off x="5939153" y="4260997"/>
            <a:ext cx="805029" cy="261610"/>
          </a:xfrm>
          <a:prstGeom prst="rect">
            <a:avLst/>
          </a:prstGeom>
          <a:noFill/>
        </p:spPr>
        <p:txBody>
          <a:bodyPr wrap="none" rtlCol="0">
            <a:spAutoFit/>
          </a:bodyPr>
          <a:lstStyle/>
          <a:p>
            <a:pPr algn="ctr"/>
            <a:r>
              <a:rPr lang="en-US" sz="1100" b="1" dirty="0"/>
              <a:t>Treatment</a:t>
            </a:r>
          </a:p>
        </p:txBody>
      </p:sp>
      <p:graphicFrame>
        <p:nvGraphicFramePr>
          <p:cNvPr id="46" name="Tabelle 45">
            <a:extLst>
              <a:ext uri="{FF2B5EF4-FFF2-40B4-BE49-F238E27FC236}">
                <a16:creationId xmlns:a16="http://schemas.microsoft.com/office/drawing/2014/main" id="{8D4333F4-127A-E609-C409-F511B0C15951}"/>
              </a:ext>
            </a:extLst>
          </p:cNvPr>
          <p:cNvGraphicFramePr>
            <a:graphicFrameLocks noGrp="1"/>
          </p:cNvGraphicFramePr>
          <p:nvPr>
            <p:extLst>
              <p:ext uri="{D42A27DB-BD31-4B8C-83A1-F6EECF244321}">
                <p14:modId xmlns:p14="http://schemas.microsoft.com/office/powerpoint/2010/main" val="1451355281"/>
              </p:ext>
            </p:extLst>
          </p:nvPr>
        </p:nvGraphicFramePr>
        <p:xfrm>
          <a:off x="6470294" y="4117048"/>
          <a:ext cx="2514598" cy="512764"/>
        </p:xfrm>
        <a:graphic>
          <a:graphicData uri="http://schemas.openxmlformats.org/drawingml/2006/table">
            <a:tbl>
              <a:tblPr firstRow="1" bandRow="1">
                <a:tableStyleId>{5940675A-B579-460E-94D1-54222C63F5DA}</a:tableStyleId>
              </a:tblPr>
              <a:tblGrid>
                <a:gridCol w="512063">
                  <a:extLst>
                    <a:ext uri="{9D8B030D-6E8A-4147-A177-3AD203B41FA5}">
                      <a16:colId xmlns:a16="http://schemas.microsoft.com/office/drawing/2014/main" val="2930514017"/>
                    </a:ext>
                  </a:extLst>
                </a:gridCol>
                <a:gridCol w="400507">
                  <a:extLst>
                    <a:ext uri="{9D8B030D-6E8A-4147-A177-3AD203B41FA5}">
                      <a16:colId xmlns:a16="http://schemas.microsoft.com/office/drawing/2014/main" val="3510637004"/>
                    </a:ext>
                  </a:extLst>
                </a:gridCol>
                <a:gridCol w="400507">
                  <a:extLst>
                    <a:ext uri="{9D8B030D-6E8A-4147-A177-3AD203B41FA5}">
                      <a16:colId xmlns:a16="http://schemas.microsoft.com/office/drawing/2014/main" val="1038381530"/>
                    </a:ext>
                  </a:extLst>
                </a:gridCol>
                <a:gridCol w="400507">
                  <a:extLst>
                    <a:ext uri="{9D8B030D-6E8A-4147-A177-3AD203B41FA5}">
                      <a16:colId xmlns:a16="http://schemas.microsoft.com/office/drawing/2014/main" val="2102152752"/>
                    </a:ext>
                  </a:extLst>
                </a:gridCol>
                <a:gridCol w="400507">
                  <a:extLst>
                    <a:ext uri="{9D8B030D-6E8A-4147-A177-3AD203B41FA5}">
                      <a16:colId xmlns:a16="http://schemas.microsoft.com/office/drawing/2014/main" val="4039540128"/>
                    </a:ext>
                  </a:extLst>
                </a:gridCol>
                <a:gridCol w="400507">
                  <a:extLst>
                    <a:ext uri="{9D8B030D-6E8A-4147-A177-3AD203B41FA5}">
                      <a16:colId xmlns:a16="http://schemas.microsoft.com/office/drawing/2014/main" val="1000985540"/>
                    </a:ext>
                  </a:extLst>
                </a:gridCol>
              </a:tblGrid>
              <a:tr h="256382">
                <a:tc>
                  <a:txBody>
                    <a:bodyPr/>
                    <a:lstStyle/>
                    <a:p>
                      <a:pPr algn="ctr"/>
                      <a:r>
                        <a:rPr lang="en-US" sz="1050" b="1">
                          <a:solidFill>
                            <a:schemeClr val="bg1"/>
                          </a:solidFill>
                        </a:rPr>
                        <a:t>Ava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67583"/>
                    </a:solidFill>
                  </a:tcPr>
                </a:tc>
                <a:tc>
                  <a:txBody>
                    <a:bodyPr/>
                    <a:lstStyle/>
                    <a:p>
                      <a:pPr algn="ctr"/>
                      <a:r>
                        <a:rPr lang="en-US" sz="1050"/>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5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050" dirty="0"/>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6032267"/>
                  </a:ext>
                </a:extLst>
              </a:tr>
              <a:tr h="256382">
                <a:tc>
                  <a:txBody>
                    <a:bodyPr/>
                    <a:lstStyle/>
                    <a:p>
                      <a:pPr algn="ctr"/>
                      <a:r>
                        <a:rPr lang="en-US" sz="1050" b="1">
                          <a:solidFill>
                            <a:schemeClr val="bg1"/>
                          </a:solidFill>
                        </a:rPr>
                        <a:t>Mido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050"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dirty="0"/>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59920627"/>
                  </a:ext>
                </a:extLst>
              </a:tr>
            </a:tbl>
          </a:graphicData>
        </a:graphic>
      </p:graphicFrame>
      <p:sp>
        <p:nvSpPr>
          <p:cNvPr id="62" name="Textfeld 61">
            <a:extLst>
              <a:ext uri="{FF2B5EF4-FFF2-40B4-BE49-F238E27FC236}">
                <a16:creationId xmlns:a16="http://schemas.microsoft.com/office/drawing/2014/main" id="{F98A08EC-F3DC-20F1-C140-1F85AF093601}"/>
              </a:ext>
            </a:extLst>
          </p:cNvPr>
          <p:cNvSpPr txBox="1"/>
          <p:nvPr/>
        </p:nvSpPr>
        <p:spPr>
          <a:xfrm>
            <a:off x="6389401" y="3719774"/>
            <a:ext cx="619080" cy="261610"/>
          </a:xfrm>
          <a:prstGeom prst="rect">
            <a:avLst/>
          </a:prstGeom>
          <a:noFill/>
        </p:spPr>
        <p:txBody>
          <a:bodyPr wrap="none" rtlCol="0">
            <a:spAutoFit/>
          </a:bodyPr>
          <a:lstStyle/>
          <a:p>
            <a:pPr algn="r"/>
            <a:r>
              <a:rPr lang="en-US" sz="1100" b="1" dirty="0"/>
              <a:t>By year</a:t>
            </a:r>
            <a:endParaRPr lang="en-US" sz="2000" b="1" dirty="0"/>
          </a:p>
        </p:txBody>
      </p:sp>
      <p:sp>
        <p:nvSpPr>
          <p:cNvPr id="63" name="Textfeld 62">
            <a:extLst>
              <a:ext uri="{FF2B5EF4-FFF2-40B4-BE49-F238E27FC236}">
                <a16:creationId xmlns:a16="http://schemas.microsoft.com/office/drawing/2014/main" id="{08EA5069-6240-6FA6-C956-F89A529F5BF0}"/>
              </a:ext>
            </a:extLst>
          </p:cNvPr>
          <p:cNvSpPr txBox="1"/>
          <p:nvPr/>
        </p:nvSpPr>
        <p:spPr>
          <a:xfrm>
            <a:off x="7333617" y="3466423"/>
            <a:ext cx="1266693" cy="253916"/>
          </a:xfrm>
          <a:prstGeom prst="rect">
            <a:avLst/>
          </a:prstGeom>
          <a:noFill/>
        </p:spPr>
        <p:txBody>
          <a:bodyPr wrap="none" rtlCol="0">
            <a:spAutoFit/>
          </a:bodyPr>
          <a:lstStyle/>
          <a:p>
            <a:pPr algn="ctr"/>
            <a:r>
              <a:rPr lang="en-US" sz="1050" b="1" dirty="0"/>
              <a:t>Overall survival (%)</a:t>
            </a:r>
          </a:p>
        </p:txBody>
      </p:sp>
      <p:sp>
        <p:nvSpPr>
          <p:cNvPr id="65" name="Textfeld 64">
            <a:extLst>
              <a:ext uri="{FF2B5EF4-FFF2-40B4-BE49-F238E27FC236}">
                <a16:creationId xmlns:a16="http://schemas.microsoft.com/office/drawing/2014/main" id="{FDE12F94-1667-46E8-DB84-0E4223520AD1}"/>
              </a:ext>
            </a:extLst>
          </p:cNvPr>
          <p:cNvSpPr txBox="1"/>
          <p:nvPr/>
        </p:nvSpPr>
        <p:spPr>
          <a:xfrm>
            <a:off x="1419539" y="3466423"/>
            <a:ext cx="1266693" cy="253916"/>
          </a:xfrm>
          <a:prstGeom prst="rect">
            <a:avLst/>
          </a:prstGeom>
          <a:noFill/>
        </p:spPr>
        <p:txBody>
          <a:bodyPr wrap="none" rtlCol="0">
            <a:spAutoFit/>
          </a:bodyPr>
          <a:lstStyle/>
          <a:p>
            <a:pPr algn="ctr"/>
            <a:r>
              <a:rPr lang="en-US" sz="1050" b="1" dirty="0"/>
              <a:t>Overall survival (%)</a:t>
            </a:r>
          </a:p>
        </p:txBody>
      </p:sp>
      <p:sp>
        <p:nvSpPr>
          <p:cNvPr id="26" name="Textfeld 25">
            <a:extLst>
              <a:ext uri="{FF2B5EF4-FFF2-40B4-BE49-F238E27FC236}">
                <a16:creationId xmlns:a16="http://schemas.microsoft.com/office/drawing/2014/main" id="{F916918B-2A5C-FA20-68D4-FFC3FF42787C}"/>
              </a:ext>
            </a:extLst>
          </p:cNvPr>
          <p:cNvSpPr txBox="1"/>
          <p:nvPr/>
        </p:nvSpPr>
        <p:spPr>
          <a:xfrm>
            <a:off x="541112" y="674851"/>
            <a:ext cx="2514600" cy="261610"/>
          </a:xfrm>
          <a:prstGeom prst="rect">
            <a:avLst/>
          </a:prstGeom>
          <a:solidFill>
            <a:srgbClr val="CBB9AE"/>
          </a:solidFill>
          <a:ln>
            <a:solidFill>
              <a:schemeClr val="accent1">
                <a:shade val="15000"/>
              </a:schemeClr>
            </a:solidFill>
          </a:ln>
        </p:spPr>
        <p:txBody>
          <a:bodyPr wrap="square" rtlCol="0">
            <a:spAutoFit/>
          </a:bodyPr>
          <a:lstStyle/>
          <a:p>
            <a:pPr algn="ctr"/>
            <a:r>
              <a:rPr lang="en-US" sz="1100" b="1" dirty="0"/>
              <a:t>Low risk</a:t>
            </a:r>
          </a:p>
        </p:txBody>
      </p:sp>
      <p:sp>
        <p:nvSpPr>
          <p:cNvPr id="66" name="Textfeld 65">
            <a:extLst>
              <a:ext uri="{FF2B5EF4-FFF2-40B4-BE49-F238E27FC236}">
                <a16:creationId xmlns:a16="http://schemas.microsoft.com/office/drawing/2014/main" id="{5A6C3710-2800-4D9F-873D-BEFC8D038D4E}"/>
              </a:ext>
            </a:extLst>
          </p:cNvPr>
          <p:cNvSpPr txBox="1"/>
          <p:nvPr/>
        </p:nvSpPr>
        <p:spPr>
          <a:xfrm>
            <a:off x="3498683" y="669375"/>
            <a:ext cx="2514600" cy="261610"/>
          </a:xfrm>
          <a:prstGeom prst="rect">
            <a:avLst/>
          </a:prstGeom>
          <a:solidFill>
            <a:srgbClr val="A67E8D"/>
          </a:solidFill>
          <a:ln>
            <a:solidFill>
              <a:schemeClr val="accent1">
                <a:shade val="15000"/>
              </a:schemeClr>
            </a:solidFill>
          </a:ln>
        </p:spPr>
        <p:txBody>
          <a:bodyPr wrap="square" rtlCol="0">
            <a:spAutoFit/>
          </a:bodyPr>
          <a:lstStyle/>
          <a:p>
            <a:pPr algn="ctr"/>
            <a:r>
              <a:rPr lang="en-US" sz="1100" b="1">
                <a:solidFill>
                  <a:schemeClr val="bg1"/>
                </a:solidFill>
              </a:rPr>
              <a:t>Intermediate risk</a:t>
            </a:r>
          </a:p>
        </p:txBody>
      </p:sp>
      <p:sp>
        <p:nvSpPr>
          <p:cNvPr id="67" name="Textfeld 66">
            <a:extLst>
              <a:ext uri="{FF2B5EF4-FFF2-40B4-BE49-F238E27FC236}">
                <a16:creationId xmlns:a16="http://schemas.microsoft.com/office/drawing/2014/main" id="{B801C333-E2A7-7F7A-2A83-A55886696B96}"/>
              </a:ext>
            </a:extLst>
          </p:cNvPr>
          <p:cNvSpPr txBox="1"/>
          <p:nvPr/>
        </p:nvSpPr>
        <p:spPr>
          <a:xfrm>
            <a:off x="6470292" y="675880"/>
            <a:ext cx="2514600" cy="261610"/>
          </a:xfrm>
          <a:prstGeom prst="rect">
            <a:avLst/>
          </a:prstGeom>
          <a:solidFill>
            <a:srgbClr val="555264"/>
          </a:solidFill>
          <a:ln>
            <a:solidFill>
              <a:schemeClr val="accent1">
                <a:shade val="15000"/>
              </a:schemeClr>
            </a:solidFill>
          </a:ln>
        </p:spPr>
        <p:txBody>
          <a:bodyPr wrap="square" rtlCol="0">
            <a:spAutoFit/>
          </a:bodyPr>
          <a:lstStyle/>
          <a:p>
            <a:pPr algn="ctr"/>
            <a:r>
              <a:rPr lang="en-US" sz="1100" b="1">
                <a:solidFill>
                  <a:schemeClr val="bg1"/>
                </a:solidFill>
              </a:rPr>
              <a:t>High risk</a:t>
            </a:r>
          </a:p>
        </p:txBody>
      </p:sp>
      <p:pic>
        <p:nvPicPr>
          <p:cNvPr id="6" name="Grafik 5">
            <a:extLst>
              <a:ext uri="{FF2B5EF4-FFF2-40B4-BE49-F238E27FC236}">
                <a16:creationId xmlns:a16="http://schemas.microsoft.com/office/drawing/2014/main" id="{64046C9C-E60D-2D2E-4791-A58B0D635E52}"/>
              </a:ext>
            </a:extLst>
          </p:cNvPr>
          <p:cNvPicPr>
            <a:picLocks noChangeAspect="1"/>
          </p:cNvPicPr>
          <p:nvPr/>
        </p:nvPicPr>
        <p:blipFill>
          <a:blip r:embed="rId3"/>
          <a:stretch>
            <a:fillRect/>
          </a:stretch>
        </p:blipFill>
        <p:spPr>
          <a:xfrm>
            <a:off x="275949" y="1166810"/>
            <a:ext cx="2728437" cy="2112339"/>
          </a:xfrm>
          <a:prstGeom prst="rect">
            <a:avLst/>
          </a:prstGeom>
        </p:spPr>
      </p:pic>
      <p:pic>
        <p:nvPicPr>
          <p:cNvPr id="7" name="Grafik 6">
            <a:extLst>
              <a:ext uri="{FF2B5EF4-FFF2-40B4-BE49-F238E27FC236}">
                <a16:creationId xmlns:a16="http://schemas.microsoft.com/office/drawing/2014/main" id="{C963E7F7-67A1-DD40-B07B-04718B9957CE}"/>
              </a:ext>
            </a:extLst>
          </p:cNvPr>
          <p:cNvPicPr>
            <a:picLocks noChangeAspect="1"/>
          </p:cNvPicPr>
          <p:nvPr/>
        </p:nvPicPr>
        <p:blipFill>
          <a:blip r:embed="rId4"/>
          <a:stretch>
            <a:fillRect/>
          </a:stretch>
        </p:blipFill>
        <p:spPr>
          <a:xfrm>
            <a:off x="3235697" y="1166810"/>
            <a:ext cx="2738353" cy="2112339"/>
          </a:xfrm>
          <a:prstGeom prst="rect">
            <a:avLst/>
          </a:prstGeom>
        </p:spPr>
      </p:pic>
      <p:pic>
        <p:nvPicPr>
          <p:cNvPr id="8" name="Grafik 7">
            <a:extLst>
              <a:ext uri="{FF2B5EF4-FFF2-40B4-BE49-F238E27FC236}">
                <a16:creationId xmlns:a16="http://schemas.microsoft.com/office/drawing/2014/main" id="{3C5281CF-94AB-8B3E-9224-BC8D538F4913}"/>
              </a:ext>
            </a:extLst>
          </p:cNvPr>
          <p:cNvPicPr>
            <a:picLocks noChangeAspect="1"/>
          </p:cNvPicPr>
          <p:nvPr/>
        </p:nvPicPr>
        <p:blipFill>
          <a:blip r:embed="rId5"/>
          <a:stretch>
            <a:fillRect/>
          </a:stretch>
        </p:blipFill>
        <p:spPr>
          <a:xfrm>
            <a:off x="6205361" y="1166810"/>
            <a:ext cx="2757775" cy="2112339"/>
          </a:xfrm>
          <a:prstGeom prst="rect">
            <a:avLst/>
          </a:prstGeom>
        </p:spPr>
      </p:pic>
      <p:grpSp>
        <p:nvGrpSpPr>
          <p:cNvPr id="71" name="Group 70">
            <a:extLst>
              <a:ext uri="{FF2B5EF4-FFF2-40B4-BE49-F238E27FC236}">
                <a16:creationId xmlns:a16="http://schemas.microsoft.com/office/drawing/2014/main" id="{E57A36FD-13A0-65DF-58DF-1D8FC384779D}"/>
              </a:ext>
            </a:extLst>
          </p:cNvPr>
          <p:cNvGrpSpPr/>
          <p:nvPr/>
        </p:nvGrpSpPr>
        <p:grpSpPr>
          <a:xfrm>
            <a:off x="1117308" y="3759261"/>
            <a:ext cx="1887078" cy="323236"/>
            <a:chOff x="1161698" y="3762001"/>
            <a:chExt cx="1862253" cy="323236"/>
          </a:xfrm>
          <a:solidFill>
            <a:srgbClr val="CBBAAE"/>
          </a:solidFill>
        </p:grpSpPr>
        <p:sp>
          <p:nvSpPr>
            <p:cNvPr id="2" name="Freeform 1">
              <a:extLst>
                <a:ext uri="{FF2B5EF4-FFF2-40B4-BE49-F238E27FC236}">
                  <a16:creationId xmlns:a16="http://schemas.microsoft.com/office/drawing/2014/main" id="{288C4D97-95EC-4EA6-F98D-B4B1BCB300C2}"/>
                </a:ext>
              </a:extLst>
            </p:cNvPr>
            <p:cNvSpPr/>
            <p:nvPr/>
          </p:nvSpPr>
          <p:spPr>
            <a:xfrm>
              <a:off x="1161698"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1</a:t>
              </a:r>
            </a:p>
          </p:txBody>
        </p:sp>
        <p:sp>
          <p:nvSpPr>
            <p:cNvPr id="64" name="Freeform 63">
              <a:extLst>
                <a:ext uri="{FF2B5EF4-FFF2-40B4-BE49-F238E27FC236}">
                  <a16:creationId xmlns:a16="http://schemas.microsoft.com/office/drawing/2014/main" id="{3D3B0903-EC28-C2BB-0BD4-125A47B5564B}"/>
                </a:ext>
              </a:extLst>
            </p:cNvPr>
            <p:cNvSpPr/>
            <p:nvPr/>
          </p:nvSpPr>
          <p:spPr>
            <a:xfrm>
              <a:off x="1555261"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2</a:t>
              </a:r>
            </a:p>
          </p:txBody>
        </p:sp>
        <p:sp>
          <p:nvSpPr>
            <p:cNvPr id="68" name="Freeform 67">
              <a:extLst>
                <a:ext uri="{FF2B5EF4-FFF2-40B4-BE49-F238E27FC236}">
                  <a16:creationId xmlns:a16="http://schemas.microsoft.com/office/drawing/2014/main" id="{2BE025C9-C25A-94FB-05A8-40BFC167C82B}"/>
                </a:ext>
              </a:extLst>
            </p:cNvPr>
            <p:cNvSpPr/>
            <p:nvPr/>
          </p:nvSpPr>
          <p:spPr>
            <a:xfrm>
              <a:off x="1948824"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3</a:t>
              </a:r>
            </a:p>
          </p:txBody>
        </p:sp>
        <p:sp>
          <p:nvSpPr>
            <p:cNvPr id="69" name="Freeform 68">
              <a:extLst>
                <a:ext uri="{FF2B5EF4-FFF2-40B4-BE49-F238E27FC236}">
                  <a16:creationId xmlns:a16="http://schemas.microsoft.com/office/drawing/2014/main" id="{B092B457-C3AB-6747-9357-D997D6998635}"/>
                </a:ext>
              </a:extLst>
            </p:cNvPr>
            <p:cNvSpPr/>
            <p:nvPr/>
          </p:nvSpPr>
          <p:spPr>
            <a:xfrm>
              <a:off x="2342387"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4</a:t>
              </a:r>
            </a:p>
          </p:txBody>
        </p:sp>
        <p:sp>
          <p:nvSpPr>
            <p:cNvPr id="70" name="Freeform 69">
              <a:extLst>
                <a:ext uri="{FF2B5EF4-FFF2-40B4-BE49-F238E27FC236}">
                  <a16:creationId xmlns:a16="http://schemas.microsoft.com/office/drawing/2014/main" id="{DBD16DF2-181F-5542-2149-50298215C9DB}"/>
                </a:ext>
              </a:extLst>
            </p:cNvPr>
            <p:cNvSpPr/>
            <p:nvPr/>
          </p:nvSpPr>
          <p:spPr>
            <a:xfrm>
              <a:off x="2735950" y="3765039"/>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tx1"/>
                  </a:solidFill>
                </a:rPr>
                <a:t>5</a:t>
              </a:r>
            </a:p>
          </p:txBody>
        </p:sp>
      </p:grpSp>
      <p:grpSp>
        <p:nvGrpSpPr>
          <p:cNvPr id="72" name="Group 71">
            <a:extLst>
              <a:ext uri="{FF2B5EF4-FFF2-40B4-BE49-F238E27FC236}">
                <a16:creationId xmlns:a16="http://schemas.microsoft.com/office/drawing/2014/main" id="{E424001D-9A62-4C83-1DE4-C9534922FC7F}"/>
              </a:ext>
            </a:extLst>
          </p:cNvPr>
          <p:cNvGrpSpPr/>
          <p:nvPr/>
        </p:nvGrpSpPr>
        <p:grpSpPr>
          <a:xfrm>
            <a:off x="4067513" y="3759261"/>
            <a:ext cx="1887078" cy="323236"/>
            <a:chOff x="1161698" y="3762001"/>
            <a:chExt cx="1862253" cy="323236"/>
          </a:xfrm>
          <a:solidFill>
            <a:srgbClr val="A57D8C"/>
          </a:solidFill>
        </p:grpSpPr>
        <p:sp>
          <p:nvSpPr>
            <p:cNvPr id="73" name="Freeform 72">
              <a:extLst>
                <a:ext uri="{FF2B5EF4-FFF2-40B4-BE49-F238E27FC236}">
                  <a16:creationId xmlns:a16="http://schemas.microsoft.com/office/drawing/2014/main" id="{C1939608-386D-C6E0-8992-AFDC4FED3588}"/>
                </a:ext>
              </a:extLst>
            </p:cNvPr>
            <p:cNvSpPr/>
            <p:nvPr/>
          </p:nvSpPr>
          <p:spPr>
            <a:xfrm>
              <a:off x="1161698"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1</a:t>
              </a:r>
            </a:p>
          </p:txBody>
        </p:sp>
        <p:sp>
          <p:nvSpPr>
            <p:cNvPr id="74" name="Freeform 73">
              <a:extLst>
                <a:ext uri="{FF2B5EF4-FFF2-40B4-BE49-F238E27FC236}">
                  <a16:creationId xmlns:a16="http://schemas.microsoft.com/office/drawing/2014/main" id="{479129A9-9D8D-A8A0-F720-1A7FFF4BBF49}"/>
                </a:ext>
              </a:extLst>
            </p:cNvPr>
            <p:cNvSpPr/>
            <p:nvPr/>
          </p:nvSpPr>
          <p:spPr>
            <a:xfrm>
              <a:off x="1555261"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2</a:t>
              </a:r>
            </a:p>
          </p:txBody>
        </p:sp>
        <p:sp>
          <p:nvSpPr>
            <p:cNvPr id="75" name="Freeform 74">
              <a:extLst>
                <a:ext uri="{FF2B5EF4-FFF2-40B4-BE49-F238E27FC236}">
                  <a16:creationId xmlns:a16="http://schemas.microsoft.com/office/drawing/2014/main" id="{C4E91F15-B875-E921-9B1B-76D79D8573E8}"/>
                </a:ext>
              </a:extLst>
            </p:cNvPr>
            <p:cNvSpPr/>
            <p:nvPr/>
          </p:nvSpPr>
          <p:spPr>
            <a:xfrm>
              <a:off x="1948824"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3</a:t>
              </a:r>
            </a:p>
          </p:txBody>
        </p:sp>
        <p:sp>
          <p:nvSpPr>
            <p:cNvPr id="76" name="Freeform 75">
              <a:extLst>
                <a:ext uri="{FF2B5EF4-FFF2-40B4-BE49-F238E27FC236}">
                  <a16:creationId xmlns:a16="http://schemas.microsoft.com/office/drawing/2014/main" id="{E2A19795-8E88-9787-601A-9F96BA9BCBCE}"/>
                </a:ext>
              </a:extLst>
            </p:cNvPr>
            <p:cNvSpPr/>
            <p:nvPr/>
          </p:nvSpPr>
          <p:spPr>
            <a:xfrm>
              <a:off x="2342387"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4</a:t>
              </a:r>
            </a:p>
          </p:txBody>
        </p:sp>
        <p:sp>
          <p:nvSpPr>
            <p:cNvPr id="77" name="Freeform 76">
              <a:extLst>
                <a:ext uri="{FF2B5EF4-FFF2-40B4-BE49-F238E27FC236}">
                  <a16:creationId xmlns:a16="http://schemas.microsoft.com/office/drawing/2014/main" id="{F5BA4386-14E1-FBCA-7F35-4C67ED64CF28}"/>
                </a:ext>
              </a:extLst>
            </p:cNvPr>
            <p:cNvSpPr/>
            <p:nvPr/>
          </p:nvSpPr>
          <p:spPr>
            <a:xfrm>
              <a:off x="2735950" y="3765039"/>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5</a:t>
              </a:r>
            </a:p>
          </p:txBody>
        </p:sp>
      </p:grpSp>
      <p:grpSp>
        <p:nvGrpSpPr>
          <p:cNvPr id="78" name="Group 77">
            <a:extLst>
              <a:ext uri="{FF2B5EF4-FFF2-40B4-BE49-F238E27FC236}">
                <a16:creationId xmlns:a16="http://schemas.microsoft.com/office/drawing/2014/main" id="{CC7CB7AA-587C-2073-A00B-936B1913EE9C}"/>
              </a:ext>
            </a:extLst>
          </p:cNvPr>
          <p:cNvGrpSpPr/>
          <p:nvPr/>
        </p:nvGrpSpPr>
        <p:grpSpPr>
          <a:xfrm>
            <a:off x="7031520" y="3759261"/>
            <a:ext cx="1887078" cy="323236"/>
            <a:chOff x="1161698" y="3762001"/>
            <a:chExt cx="1862253" cy="323236"/>
          </a:xfrm>
          <a:solidFill>
            <a:srgbClr val="545264"/>
          </a:solidFill>
        </p:grpSpPr>
        <p:sp>
          <p:nvSpPr>
            <p:cNvPr id="79" name="Freeform 78">
              <a:extLst>
                <a:ext uri="{FF2B5EF4-FFF2-40B4-BE49-F238E27FC236}">
                  <a16:creationId xmlns:a16="http://schemas.microsoft.com/office/drawing/2014/main" id="{487BF5E0-A45F-AA47-C1B9-24579538EFEB}"/>
                </a:ext>
              </a:extLst>
            </p:cNvPr>
            <p:cNvSpPr/>
            <p:nvPr/>
          </p:nvSpPr>
          <p:spPr>
            <a:xfrm>
              <a:off x="1161698"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1</a:t>
              </a:r>
            </a:p>
          </p:txBody>
        </p:sp>
        <p:sp>
          <p:nvSpPr>
            <p:cNvPr id="80" name="Freeform 79">
              <a:extLst>
                <a:ext uri="{FF2B5EF4-FFF2-40B4-BE49-F238E27FC236}">
                  <a16:creationId xmlns:a16="http://schemas.microsoft.com/office/drawing/2014/main" id="{1DEA1A8E-5F84-64F5-E77D-5E629E4ACC5E}"/>
                </a:ext>
              </a:extLst>
            </p:cNvPr>
            <p:cNvSpPr/>
            <p:nvPr/>
          </p:nvSpPr>
          <p:spPr>
            <a:xfrm>
              <a:off x="1555261"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2</a:t>
              </a:r>
            </a:p>
          </p:txBody>
        </p:sp>
        <p:sp>
          <p:nvSpPr>
            <p:cNvPr id="81" name="Freeform 80">
              <a:extLst>
                <a:ext uri="{FF2B5EF4-FFF2-40B4-BE49-F238E27FC236}">
                  <a16:creationId xmlns:a16="http://schemas.microsoft.com/office/drawing/2014/main" id="{C62C7E69-297F-08B1-C401-BC59BC23448E}"/>
                </a:ext>
              </a:extLst>
            </p:cNvPr>
            <p:cNvSpPr/>
            <p:nvPr/>
          </p:nvSpPr>
          <p:spPr>
            <a:xfrm>
              <a:off x="1948824"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3</a:t>
              </a:r>
            </a:p>
          </p:txBody>
        </p:sp>
        <p:sp>
          <p:nvSpPr>
            <p:cNvPr id="82" name="Freeform 81">
              <a:extLst>
                <a:ext uri="{FF2B5EF4-FFF2-40B4-BE49-F238E27FC236}">
                  <a16:creationId xmlns:a16="http://schemas.microsoft.com/office/drawing/2014/main" id="{EFDEAA1C-0A0A-6F0F-5A7A-F86BDE03EBB9}"/>
                </a:ext>
              </a:extLst>
            </p:cNvPr>
            <p:cNvSpPr/>
            <p:nvPr/>
          </p:nvSpPr>
          <p:spPr>
            <a:xfrm>
              <a:off x="2342387" y="3762001"/>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4</a:t>
              </a:r>
            </a:p>
          </p:txBody>
        </p:sp>
        <p:sp>
          <p:nvSpPr>
            <p:cNvPr id="83" name="Freeform 82">
              <a:extLst>
                <a:ext uri="{FF2B5EF4-FFF2-40B4-BE49-F238E27FC236}">
                  <a16:creationId xmlns:a16="http://schemas.microsoft.com/office/drawing/2014/main" id="{1BED8483-1F46-7829-CCAD-20ACB9B97633}"/>
                </a:ext>
              </a:extLst>
            </p:cNvPr>
            <p:cNvSpPr/>
            <p:nvPr/>
          </p:nvSpPr>
          <p:spPr>
            <a:xfrm>
              <a:off x="2735950" y="3765039"/>
              <a:ext cx="288001" cy="320198"/>
            </a:xfrm>
            <a:custGeom>
              <a:avLst/>
              <a:gdLst>
                <a:gd name="connsiteX0" fmla="*/ 0 w 288001"/>
                <a:gd name="connsiteY0" fmla="*/ 0 h 320198"/>
                <a:gd name="connsiteX1" fmla="*/ 288000 w 288001"/>
                <a:gd name="connsiteY1" fmla="*/ 0 h 320198"/>
                <a:gd name="connsiteX2" fmla="*/ 288000 w 288001"/>
                <a:gd name="connsiteY2" fmla="*/ 175157 h 320198"/>
                <a:gd name="connsiteX3" fmla="*/ 288001 w 288001"/>
                <a:gd name="connsiteY3" fmla="*/ 175157 h 320198"/>
                <a:gd name="connsiteX4" fmla="*/ 288000 w 288001"/>
                <a:gd name="connsiteY4" fmla="*/ 175158 h 320198"/>
                <a:gd name="connsiteX5" fmla="*/ 288000 w 288001"/>
                <a:gd name="connsiteY5" fmla="*/ 176935 h 320198"/>
                <a:gd name="connsiteX6" fmla="*/ 286236 w 288001"/>
                <a:gd name="connsiteY6" fmla="*/ 176935 h 320198"/>
                <a:gd name="connsiteX7" fmla="*/ 144001 w 288001"/>
                <a:gd name="connsiteY7" fmla="*/ 320198 h 320198"/>
                <a:gd name="connsiteX8" fmla="*/ 1766 w 288001"/>
                <a:gd name="connsiteY8" fmla="*/ 176935 h 320198"/>
                <a:gd name="connsiteX9" fmla="*/ 0 w 288001"/>
                <a:gd name="connsiteY9" fmla="*/ 176935 h 32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01" h="320198">
                  <a:moveTo>
                    <a:pt x="0" y="0"/>
                  </a:moveTo>
                  <a:lnTo>
                    <a:pt x="288000" y="0"/>
                  </a:lnTo>
                  <a:lnTo>
                    <a:pt x="288000" y="175157"/>
                  </a:lnTo>
                  <a:lnTo>
                    <a:pt x="288001" y="175157"/>
                  </a:lnTo>
                  <a:lnTo>
                    <a:pt x="288000" y="175158"/>
                  </a:lnTo>
                  <a:lnTo>
                    <a:pt x="288000" y="176935"/>
                  </a:lnTo>
                  <a:lnTo>
                    <a:pt x="286236" y="176935"/>
                  </a:lnTo>
                  <a:lnTo>
                    <a:pt x="144001" y="320198"/>
                  </a:lnTo>
                  <a:lnTo>
                    <a:pt x="1766" y="176935"/>
                  </a:lnTo>
                  <a:lnTo>
                    <a:pt x="0" y="17693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bIns="91440" rtlCol="0" anchor="ctr">
              <a:noAutofit/>
            </a:bodyPr>
            <a:lstStyle/>
            <a:p>
              <a:pPr algn="ctr"/>
              <a:r>
                <a:rPr lang="en-US" sz="1100" dirty="0">
                  <a:solidFill>
                    <a:schemeClr val="bg1"/>
                  </a:solidFill>
                </a:rPr>
                <a:t>5</a:t>
              </a:r>
            </a:p>
          </p:txBody>
        </p:sp>
      </p:grpSp>
    </p:spTree>
    <p:extLst>
      <p:ext uri="{BB962C8B-B14F-4D97-AF65-F5344CB8AC3E}">
        <p14:creationId xmlns:p14="http://schemas.microsoft.com/office/powerpoint/2010/main" val="2361456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754E-220B-6338-C837-195639906ED5}"/>
              </a:ext>
            </a:extLst>
          </p:cNvPr>
          <p:cNvSpPr txBox="1">
            <a:spLocks/>
          </p:cNvSpPr>
          <p:nvPr/>
        </p:nvSpPr>
        <p:spPr>
          <a:xfrm>
            <a:off x="517714" y="50452"/>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Conclusions</a:t>
            </a:r>
          </a:p>
        </p:txBody>
      </p:sp>
      <p:grpSp>
        <p:nvGrpSpPr>
          <p:cNvPr id="11" name="Gruppieren 10">
            <a:extLst>
              <a:ext uri="{FF2B5EF4-FFF2-40B4-BE49-F238E27FC236}">
                <a16:creationId xmlns:a16="http://schemas.microsoft.com/office/drawing/2014/main" id="{99AD35B6-EF54-0C45-684D-50D9CA985229}"/>
              </a:ext>
            </a:extLst>
          </p:cNvPr>
          <p:cNvGrpSpPr/>
          <p:nvPr/>
        </p:nvGrpSpPr>
        <p:grpSpPr>
          <a:xfrm>
            <a:off x="265012" y="668412"/>
            <a:ext cx="2700000" cy="4140000"/>
            <a:chOff x="3225618" y="668412"/>
            <a:chExt cx="2700000" cy="4140000"/>
          </a:xfrm>
        </p:grpSpPr>
        <p:grpSp>
          <p:nvGrpSpPr>
            <p:cNvPr id="85" name="Gruppieren 84">
              <a:extLst>
                <a:ext uri="{FF2B5EF4-FFF2-40B4-BE49-F238E27FC236}">
                  <a16:creationId xmlns:a16="http://schemas.microsoft.com/office/drawing/2014/main" id="{A480FBEB-24B2-22A0-830B-F43CEFBD7A63}"/>
                </a:ext>
              </a:extLst>
            </p:cNvPr>
            <p:cNvGrpSpPr/>
            <p:nvPr/>
          </p:nvGrpSpPr>
          <p:grpSpPr>
            <a:xfrm>
              <a:off x="3225618" y="668412"/>
              <a:ext cx="2700000" cy="4140000"/>
              <a:chOff x="3225618" y="668412"/>
              <a:chExt cx="2700000" cy="4140000"/>
            </a:xfrm>
          </p:grpSpPr>
          <p:sp>
            <p:nvSpPr>
              <p:cNvPr id="3" name="Rechteck 2">
                <a:extLst>
                  <a:ext uri="{FF2B5EF4-FFF2-40B4-BE49-F238E27FC236}">
                    <a16:creationId xmlns:a16="http://schemas.microsoft.com/office/drawing/2014/main" id="{69A47FF3-CA45-01C3-6B5F-0120D960ECAC}"/>
                  </a:ext>
                </a:extLst>
              </p:cNvPr>
              <p:cNvSpPr/>
              <p:nvPr/>
            </p:nvSpPr>
            <p:spPr>
              <a:xfrm>
                <a:off x="3225618" y="668412"/>
                <a:ext cx="2700000" cy="4140000"/>
              </a:xfrm>
              <a:prstGeom prst="rect">
                <a:avLst/>
              </a:prstGeom>
              <a:noFill/>
              <a:ln w="19050">
                <a:solidFill>
                  <a:srgbClr val="5552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feld 99">
                <a:extLst>
                  <a:ext uri="{FF2B5EF4-FFF2-40B4-BE49-F238E27FC236}">
                    <a16:creationId xmlns:a16="http://schemas.microsoft.com/office/drawing/2014/main" id="{C7A4503A-0E52-C3DE-05B8-11A0575483A4}"/>
                  </a:ext>
                </a:extLst>
              </p:cNvPr>
              <p:cNvSpPr txBox="1"/>
              <p:nvPr/>
            </p:nvSpPr>
            <p:spPr>
              <a:xfrm>
                <a:off x="3610034" y="727643"/>
                <a:ext cx="1931171" cy="276999"/>
              </a:xfrm>
              <a:prstGeom prst="rect">
                <a:avLst/>
              </a:prstGeom>
              <a:noFill/>
            </p:spPr>
            <p:txBody>
              <a:bodyPr wrap="none" rtlCol="0">
                <a:spAutoFit/>
              </a:bodyPr>
              <a:lstStyle/>
              <a:p>
                <a:pPr algn="ctr"/>
                <a:r>
                  <a:rPr lang="en-US" sz="1200" b="1">
                    <a:solidFill>
                      <a:schemeClr val="accent5">
                        <a:lumMod val="75000"/>
                      </a:schemeClr>
                    </a:solidFill>
                  </a:rPr>
                  <a:t>Prognostication by MARS-R</a:t>
                </a:r>
              </a:p>
            </p:txBody>
          </p:sp>
          <p:sp>
            <p:nvSpPr>
              <p:cNvPr id="77" name="Textfeld 76">
                <a:extLst>
                  <a:ext uri="{FF2B5EF4-FFF2-40B4-BE49-F238E27FC236}">
                    <a16:creationId xmlns:a16="http://schemas.microsoft.com/office/drawing/2014/main" id="{7D423B39-E42F-4A14-05F6-15CBE6650859}"/>
                  </a:ext>
                </a:extLst>
              </p:cNvPr>
              <p:cNvSpPr txBox="1"/>
              <p:nvPr/>
            </p:nvSpPr>
            <p:spPr>
              <a:xfrm>
                <a:off x="4803134" y="4147262"/>
                <a:ext cx="981003" cy="558909"/>
              </a:xfrm>
              <a:prstGeom prst="rect">
                <a:avLst/>
              </a:prstGeom>
              <a:solidFill>
                <a:srgbClr val="555265"/>
              </a:solidFill>
              <a:ln w="12700">
                <a:solidFill>
                  <a:schemeClr val="tx1"/>
                </a:solidFill>
              </a:ln>
            </p:spPr>
            <p:txBody>
              <a:bodyPr wrap="square" lIns="36000" tIns="0" rIns="36000" bIns="0" rtlCol="0" anchor="ctr">
                <a:noAutofit/>
              </a:bodyPr>
              <a:lstStyle/>
              <a:p>
                <a:pPr algn="ctr"/>
                <a:r>
                  <a:rPr lang="en-US" sz="1100" b="1">
                    <a:solidFill>
                      <a:schemeClr val="bg1"/>
                    </a:solidFill>
                  </a:rPr>
                  <a:t>Categorical</a:t>
                </a:r>
              </a:p>
              <a:p>
                <a:pPr algn="ctr"/>
                <a:r>
                  <a:rPr lang="en-US" sz="1100" b="1">
                    <a:solidFill>
                      <a:schemeClr val="bg1"/>
                    </a:solidFill>
                  </a:rPr>
                  <a:t>score</a:t>
                </a:r>
              </a:p>
              <a:p>
                <a:pPr algn="ctr"/>
                <a:r>
                  <a:rPr lang="en-US" sz="1050" b="1">
                    <a:solidFill>
                      <a:schemeClr val="bg1"/>
                    </a:solidFill>
                  </a:rPr>
                  <a:t>LR vs. IR vs. HR</a:t>
                </a:r>
              </a:p>
            </p:txBody>
          </p:sp>
          <p:sp>
            <p:nvSpPr>
              <p:cNvPr id="81" name="Textfeld 80">
                <a:extLst>
                  <a:ext uri="{FF2B5EF4-FFF2-40B4-BE49-F238E27FC236}">
                    <a16:creationId xmlns:a16="http://schemas.microsoft.com/office/drawing/2014/main" id="{794C5730-A5FD-071F-AC76-73718C66AE07}"/>
                  </a:ext>
                </a:extLst>
              </p:cNvPr>
              <p:cNvSpPr txBox="1"/>
              <p:nvPr/>
            </p:nvSpPr>
            <p:spPr>
              <a:xfrm>
                <a:off x="3359467" y="2626143"/>
                <a:ext cx="900000" cy="558000"/>
              </a:xfrm>
              <a:prstGeom prst="rect">
                <a:avLst/>
              </a:prstGeom>
              <a:solidFill>
                <a:srgbClr val="2F5597"/>
              </a:solidFill>
              <a:ln w="12700">
                <a:solidFill>
                  <a:schemeClr val="tx1"/>
                </a:solidFill>
              </a:ln>
            </p:spPr>
            <p:txBody>
              <a:bodyPr wrap="square" lIns="36000" tIns="0" rIns="36000" bIns="0" rtlCol="0" anchor="ctr">
                <a:noAutofit/>
              </a:bodyPr>
              <a:lstStyle/>
              <a:p>
                <a:pPr algn="ctr"/>
                <a:r>
                  <a:rPr lang="en-US" sz="1100" b="1" dirty="0">
                    <a:solidFill>
                      <a:schemeClr val="bg1"/>
                    </a:solidFill>
                  </a:rPr>
                  <a:t>Continuous</a:t>
                </a:r>
              </a:p>
              <a:p>
                <a:pPr algn="ctr"/>
                <a:r>
                  <a:rPr lang="en-US" sz="1100" b="1" dirty="0">
                    <a:solidFill>
                      <a:schemeClr val="bg1"/>
                    </a:solidFill>
                  </a:rPr>
                  <a:t>score</a:t>
                </a:r>
              </a:p>
            </p:txBody>
          </p:sp>
          <p:cxnSp>
            <p:nvCxnSpPr>
              <p:cNvPr id="99" name="Gewinkelte Verbindung 98">
                <a:extLst>
                  <a:ext uri="{FF2B5EF4-FFF2-40B4-BE49-F238E27FC236}">
                    <a16:creationId xmlns:a16="http://schemas.microsoft.com/office/drawing/2014/main" id="{83E17069-F902-BE85-119B-8C275AF2BA4C}"/>
                  </a:ext>
                </a:extLst>
              </p:cNvPr>
              <p:cNvCxnSpPr>
                <a:cxnSpLocks/>
                <a:stCxn id="81" idx="2"/>
                <a:endCxn id="77" idx="1"/>
              </p:cNvCxnSpPr>
              <p:nvPr/>
            </p:nvCxnSpPr>
            <p:spPr>
              <a:xfrm rot="16200000" flipH="1">
                <a:off x="3685013" y="3308596"/>
                <a:ext cx="1242574" cy="99366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feld 109">
                <a:extLst>
                  <a:ext uri="{FF2B5EF4-FFF2-40B4-BE49-F238E27FC236}">
                    <a16:creationId xmlns:a16="http://schemas.microsoft.com/office/drawing/2014/main" id="{C5060A8A-C650-5986-ABE0-62C324806BB3}"/>
                  </a:ext>
                </a:extLst>
              </p:cNvPr>
              <p:cNvSpPr txBox="1"/>
              <p:nvPr/>
            </p:nvSpPr>
            <p:spPr>
              <a:xfrm>
                <a:off x="3792963" y="3294471"/>
                <a:ext cx="2024159" cy="754053"/>
              </a:xfrm>
              <a:prstGeom prst="rect">
                <a:avLst/>
              </a:prstGeom>
              <a:noFill/>
            </p:spPr>
            <p:txBody>
              <a:bodyPr wrap="square" rtlCol="0">
                <a:spAutoFit/>
              </a:bodyPr>
              <a:lstStyle/>
              <a:p>
                <a:r>
                  <a:rPr lang="en-US" sz="1000" b="1"/>
                  <a:t>Summary risk metric:</a:t>
                </a:r>
              </a:p>
              <a:p>
                <a:r>
                  <a:rPr lang="en-US" sz="900"/>
                  <a:t>  Median OS (95% CI) in</a:t>
                </a:r>
              </a:p>
              <a:p>
                <a:r>
                  <a:rPr lang="en-US" sz="800"/>
                  <a:t>   - Low risk (LR): NE (7.4-NE) years</a:t>
                </a:r>
              </a:p>
              <a:p>
                <a:r>
                  <a:rPr lang="en-US" sz="800"/>
                  <a:t>   - Intermediate risk (IR): 5.7 (3.8-NE) years</a:t>
                </a:r>
              </a:p>
              <a:p>
                <a:r>
                  <a:rPr lang="en-US" sz="800"/>
                  <a:t>   - High risk (HR): 1.9 (1.5-4.1) years</a:t>
                </a:r>
              </a:p>
            </p:txBody>
          </p:sp>
        </p:grpSp>
        <p:pic>
          <p:nvPicPr>
            <p:cNvPr id="7" name="Grafik 6">
              <a:extLst>
                <a:ext uri="{FF2B5EF4-FFF2-40B4-BE49-F238E27FC236}">
                  <a16:creationId xmlns:a16="http://schemas.microsoft.com/office/drawing/2014/main" id="{491D4801-7242-F9AE-8868-136F7328B0B5}"/>
                </a:ext>
              </a:extLst>
            </p:cNvPr>
            <p:cNvPicPr>
              <a:picLocks noChangeAspect="1"/>
            </p:cNvPicPr>
            <p:nvPr/>
          </p:nvPicPr>
          <p:blipFill>
            <a:blip r:embed="rId3"/>
            <a:stretch>
              <a:fillRect/>
            </a:stretch>
          </p:blipFill>
          <p:spPr>
            <a:xfrm>
              <a:off x="3272495" y="1082444"/>
              <a:ext cx="2545301" cy="1361350"/>
            </a:xfrm>
            <a:prstGeom prst="rect">
              <a:avLst/>
            </a:prstGeom>
          </p:spPr>
        </p:pic>
      </p:grpSp>
      <p:sp>
        <p:nvSpPr>
          <p:cNvPr id="5" name="Content Placeholder 1">
            <a:extLst>
              <a:ext uri="{FF2B5EF4-FFF2-40B4-BE49-F238E27FC236}">
                <a16:creationId xmlns:a16="http://schemas.microsoft.com/office/drawing/2014/main" id="{B133AD6F-7CCF-6A3F-E03E-CACCEF9FF811}"/>
              </a:ext>
            </a:extLst>
          </p:cNvPr>
          <p:cNvSpPr txBox="1">
            <a:spLocks/>
          </p:cNvSpPr>
          <p:nvPr/>
        </p:nvSpPr>
        <p:spPr>
          <a:xfrm>
            <a:off x="3015099" y="668411"/>
            <a:ext cx="5995607" cy="41400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65100" indent="-165100">
              <a:lnSpc>
                <a:spcPct val="100000"/>
              </a:lnSpc>
            </a:pPr>
            <a:r>
              <a:rPr lang="en-US" sz="1600" dirty="0"/>
              <a:t>The MARS-R was developed using both categorical and continuous variables from patients treated with the KIT inhibitors midostaurin or avapritinib</a:t>
            </a:r>
          </a:p>
          <a:p>
            <a:pPr>
              <a:lnSpc>
                <a:spcPct val="100000"/>
              </a:lnSpc>
            </a:pPr>
            <a:r>
              <a:rPr lang="en-US" sz="1600" dirty="0"/>
              <a:t>Patients can be categorized into 3 distinct risk categories</a:t>
            </a:r>
          </a:p>
          <a:p>
            <a:pPr>
              <a:lnSpc>
                <a:spcPct val="100000"/>
              </a:lnSpc>
            </a:pPr>
            <a:r>
              <a:rPr lang="en-US" sz="1600" dirty="0"/>
              <a:t>This new model offers advantages over the existing models:</a:t>
            </a:r>
          </a:p>
          <a:p>
            <a:pPr lvl="1">
              <a:lnSpc>
                <a:spcPct val="100000"/>
              </a:lnSpc>
            </a:pPr>
            <a:r>
              <a:rPr lang="en-US" sz="1400" dirty="0"/>
              <a:t>A continuous score that provides an individual value for </a:t>
            </a:r>
            <a:br>
              <a:rPr lang="en-US" sz="1400" dirty="0"/>
            </a:br>
            <a:r>
              <a:rPr lang="en-US" sz="1400" dirty="0"/>
              <a:t>each patient</a:t>
            </a:r>
          </a:p>
          <a:p>
            <a:pPr lvl="1">
              <a:lnSpc>
                <a:spcPct val="100000"/>
              </a:lnSpc>
            </a:pPr>
            <a:r>
              <a:rPr lang="en-US" sz="1400" dirty="0"/>
              <a:t>Captures the continuum of OS risk in patients with AdvSM</a:t>
            </a:r>
          </a:p>
          <a:p>
            <a:pPr lvl="1">
              <a:lnSpc>
                <a:spcPct val="100000"/>
              </a:lnSpc>
            </a:pPr>
            <a:r>
              <a:rPr lang="en-US" sz="1400" dirty="0"/>
              <a:t>Highly reproducible and applicable to patients receiving midostaurin or avapritinib</a:t>
            </a:r>
          </a:p>
          <a:p>
            <a:pPr>
              <a:lnSpc>
                <a:spcPct val="100000"/>
              </a:lnSpc>
            </a:pPr>
            <a:r>
              <a:rPr lang="en-US" sz="1600" dirty="0"/>
              <a:t>In the era of KIT inhibitor therapy, the MARS-R can serve as an important new tool helping treatment decisions for </a:t>
            </a:r>
            <a:r>
              <a:rPr lang="en-US" sz="1600" i="1" dirty="0"/>
              <a:t>KIT</a:t>
            </a:r>
            <a:r>
              <a:rPr lang="en-US" sz="1600" dirty="0"/>
              <a:t> D816V-positive patients based on the risk score </a:t>
            </a:r>
            <a:endParaRPr lang="en-US" sz="1600" strike="sngStrike" dirty="0">
              <a:highlight>
                <a:srgbClr val="FFFF00"/>
              </a:highlight>
            </a:endParaRPr>
          </a:p>
        </p:txBody>
      </p:sp>
    </p:spTree>
    <p:extLst>
      <p:ext uri="{BB962C8B-B14F-4D97-AF65-F5344CB8AC3E}">
        <p14:creationId xmlns:p14="http://schemas.microsoft.com/office/powerpoint/2010/main" val="818844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754E-220B-6338-C837-195639906ED5}"/>
              </a:ext>
            </a:extLst>
          </p:cNvPr>
          <p:cNvSpPr txBox="1">
            <a:spLocks/>
          </p:cNvSpPr>
          <p:nvPr/>
        </p:nvSpPr>
        <p:spPr>
          <a:xfrm>
            <a:off x="517714" y="50452"/>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Acknowledgments</a:t>
            </a:r>
          </a:p>
        </p:txBody>
      </p:sp>
      <p:sp>
        <p:nvSpPr>
          <p:cNvPr id="6" name="Content Placeholder 1">
            <a:extLst>
              <a:ext uri="{FF2B5EF4-FFF2-40B4-BE49-F238E27FC236}">
                <a16:creationId xmlns:a16="http://schemas.microsoft.com/office/drawing/2014/main" id="{708A7F49-CEE6-FD3B-44D3-C9B6AC989743}"/>
              </a:ext>
            </a:extLst>
          </p:cNvPr>
          <p:cNvSpPr>
            <a:spLocks noGrp="1"/>
          </p:cNvSpPr>
          <p:nvPr>
            <p:ph idx="1"/>
          </p:nvPr>
        </p:nvSpPr>
        <p:spPr>
          <a:xfrm>
            <a:off x="266699" y="969590"/>
            <a:ext cx="8644825" cy="3263900"/>
          </a:xfrm>
        </p:spPr>
        <p:txBody>
          <a:bodyPr>
            <a:normAutofit/>
          </a:bodyPr>
          <a:lstStyle/>
          <a:p>
            <a:pPr>
              <a:lnSpc>
                <a:spcPct val="150000"/>
              </a:lnSpc>
            </a:pPr>
            <a:r>
              <a:rPr lang="en-US" sz="1400" dirty="0"/>
              <a:t>We thank t</a:t>
            </a:r>
            <a:r>
              <a:rPr lang="en-US" sz="1400" b="0" i="0" u="none" strike="noStrike" baseline="0" dirty="0"/>
              <a:t>he patients and their families for making this study possible </a:t>
            </a:r>
          </a:p>
          <a:p>
            <a:pPr>
              <a:lnSpc>
                <a:spcPct val="150000"/>
              </a:lnSpc>
            </a:pPr>
            <a:r>
              <a:rPr lang="en-US" sz="1400" dirty="0"/>
              <a:t>We thank t</a:t>
            </a:r>
            <a:r>
              <a:rPr lang="en-US" sz="1400" b="0" i="0" u="none" strike="noStrike" baseline="0" dirty="0"/>
              <a:t>he investigators and clinical trial teams for their contributions to the studies</a:t>
            </a:r>
          </a:p>
          <a:p>
            <a:pPr>
              <a:lnSpc>
                <a:spcPct val="150000"/>
              </a:lnSpc>
            </a:pPr>
            <a:r>
              <a:rPr lang="en-US" sz="1400" dirty="0"/>
              <a:t>The EXPLORER and PATHFINDER studies were funded by </a:t>
            </a:r>
            <a:r>
              <a:rPr lang="en-US" sz="1400" b="0" i="0" u="none" strike="noStrike" baseline="0" dirty="0"/>
              <a:t>Blueprint Medicines Corporation, Cambridge, MA</a:t>
            </a:r>
          </a:p>
          <a:p>
            <a:pPr>
              <a:lnSpc>
                <a:spcPct val="150000"/>
              </a:lnSpc>
            </a:pPr>
            <a:r>
              <a:rPr lang="en-US" sz="1400" b="0" i="0" u="none" strike="noStrike" baseline="0" dirty="0"/>
              <a:t>Medical writing and editorial support was provided by William Sinkins, PhD, of HCG, funded by Blueprint Medicines Corporation, Cambridge, MA, according to current policies established by the International Committee of Medical Journal Editors and Good Publication Practice guidelines. The sponsor reviewed and provided feedback on the presentation; however, the authors had full editorial control and provided final approval of all content</a:t>
            </a:r>
          </a:p>
          <a:p>
            <a:pPr marL="0" indent="0">
              <a:buNone/>
            </a:pPr>
            <a:endParaRPr lang="en-US" sz="1400" dirty="0"/>
          </a:p>
        </p:txBody>
      </p:sp>
      <p:pic>
        <p:nvPicPr>
          <p:cNvPr id="3" name="Picture 2" descr="A qr code on a white background&#10;&#10;AI-generated content may be incorrect.">
            <a:extLst>
              <a:ext uri="{FF2B5EF4-FFF2-40B4-BE49-F238E27FC236}">
                <a16:creationId xmlns:a16="http://schemas.microsoft.com/office/drawing/2014/main" id="{64063D91-C82A-76D1-DB28-832293BCDE3D}"/>
              </a:ext>
            </a:extLst>
          </p:cNvPr>
          <p:cNvPicPr>
            <a:picLocks noChangeAspect="1"/>
          </p:cNvPicPr>
          <p:nvPr/>
        </p:nvPicPr>
        <p:blipFill>
          <a:blip r:embed="rId2"/>
          <a:stretch>
            <a:fillRect/>
          </a:stretch>
        </p:blipFill>
        <p:spPr>
          <a:xfrm>
            <a:off x="7600950" y="3795091"/>
            <a:ext cx="914400" cy="1039617"/>
          </a:xfrm>
          <a:prstGeom prst="rect">
            <a:avLst/>
          </a:prstGeom>
        </p:spPr>
      </p:pic>
    </p:spTree>
    <p:extLst>
      <p:ext uri="{BB962C8B-B14F-4D97-AF65-F5344CB8AC3E}">
        <p14:creationId xmlns:p14="http://schemas.microsoft.com/office/powerpoint/2010/main" val="135543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nach rechts 4">
            <a:extLst>
              <a:ext uri="{FF2B5EF4-FFF2-40B4-BE49-F238E27FC236}">
                <a16:creationId xmlns:a16="http://schemas.microsoft.com/office/drawing/2014/main" id="{DD2A9DEF-D819-8B95-0219-6FCF9C529A00}"/>
              </a:ext>
            </a:extLst>
          </p:cNvPr>
          <p:cNvSpPr/>
          <p:nvPr/>
        </p:nvSpPr>
        <p:spPr>
          <a:xfrm>
            <a:off x="1115523" y="4077987"/>
            <a:ext cx="7765760" cy="554421"/>
          </a:xfrm>
          <a:prstGeom prst="rightArrow">
            <a:avLst/>
          </a:prstGeom>
          <a:gradFill flip="none" rotWithShape="1">
            <a:gsLst>
              <a:gs pos="0">
                <a:schemeClr val="bg1">
                  <a:alpha val="49960"/>
                </a:schemeClr>
              </a:gs>
              <a:gs pos="0">
                <a:schemeClr val="tx2">
                  <a:lumMod val="20000"/>
                  <a:lumOff val="80000"/>
                </a:schemeClr>
              </a:gs>
              <a:gs pos="100000">
                <a:srgbClr val="66717E"/>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feld 139">
            <a:extLst>
              <a:ext uri="{FF2B5EF4-FFF2-40B4-BE49-F238E27FC236}">
                <a16:creationId xmlns:a16="http://schemas.microsoft.com/office/drawing/2014/main" id="{2D36F86E-4FD4-9781-1410-0C5F208AADF4}"/>
              </a:ext>
            </a:extLst>
          </p:cNvPr>
          <p:cNvSpPr txBox="1"/>
          <p:nvPr/>
        </p:nvSpPr>
        <p:spPr>
          <a:xfrm>
            <a:off x="7616161" y="4249704"/>
            <a:ext cx="415499" cy="230832"/>
          </a:xfrm>
          <a:prstGeom prst="rect">
            <a:avLst/>
          </a:prstGeom>
          <a:noFill/>
        </p:spPr>
        <p:txBody>
          <a:bodyPr wrap="none" rtlCol="0">
            <a:spAutoFit/>
          </a:bodyPr>
          <a:lstStyle/>
          <a:p>
            <a:pPr algn="ctr"/>
            <a:r>
              <a:rPr lang="en-US" sz="900" b="1">
                <a:solidFill>
                  <a:schemeClr val="bg1"/>
                </a:solidFill>
              </a:rPr>
              <a:t>2023</a:t>
            </a:r>
          </a:p>
        </p:txBody>
      </p:sp>
      <p:sp>
        <p:nvSpPr>
          <p:cNvPr id="142" name="Textfeld 141">
            <a:extLst>
              <a:ext uri="{FF2B5EF4-FFF2-40B4-BE49-F238E27FC236}">
                <a16:creationId xmlns:a16="http://schemas.microsoft.com/office/drawing/2014/main" id="{555AE733-8514-5B76-43E7-A0C820A0714C}"/>
              </a:ext>
            </a:extLst>
          </p:cNvPr>
          <p:cNvSpPr txBox="1"/>
          <p:nvPr/>
        </p:nvSpPr>
        <p:spPr>
          <a:xfrm>
            <a:off x="6688536" y="4249704"/>
            <a:ext cx="415499" cy="230832"/>
          </a:xfrm>
          <a:prstGeom prst="rect">
            <a:avLst/>
          </a:prstGeom>
          <a:noFill/>
        </p:spPr>
        <p:txBody>
          <a:bodyPr wrap="none" rtlCol="0">
            <a:spAutoFit/>
          </a:bodyPr>
          <a:lstStyle/>
          <a:p>
            <a:pPr algn="ctr"/>
            <a:r>
              <a:rPr lang="en-US" sz="900" b="1">
                <a:solidFill>
                  <a:schemeClr val="bg1"/>
                </a:solidFill>
              </a:rPr>
              <a:t>2021</a:t>
            </a:r>
          </a:p>
        </p:txBody>
      </p:sp>
      <p:sp>
        <p:nvSpPr>
          <p:cNvPr id="143" name="Textfeld 142">
            <a:extLst>
              <a:ext uri="{FF2B5EF4-FFF2-40B4-BE49-F238E27FC236}">
                <a16:creationId xmlns:a16="http://schemas.microsoft.com/office/drawing/2014/main" id="{E7D3579D-1C52-7943-6E67-EB502FA189A9}"/>
              </a:ext>
            </a:extLst>
          </p:cNvPr>
          <p:cNvSpPr txBox="1"/>
          <p:nvPr/>
        </p:nvSpPr>
        <p:spPr>
          <a:xfrm>
            <a:off x="4833284" y="4249704"/>
            <a:ext cx="415499" cy="230832"/>
          </a:xfrm>
          <a:prstGeom prst="rect">
            <a:avLst/>
          </a:prstGeom>
          <a:noFill/>
        </p:spPr>
        <p:txBody>
          <a:bodyPr wrap="none" rtlCol="0">
            <a:spAutoFit/>
          </a:bodyPr>
          <a:lstStyle/>
          <a:p>
            <a:pPr algn="ctr"/>
            <a:r>
              <a:rPr lang="en-US" sz="900" b="1">
                <a:solidFill>
                  <a:schemeClr val="bg1"/>
                </a:solidFill>
              </a:rPr>
              <a:t>2017</a:t>
            </a:r>
          </a:p>
        </p:txBody>
      </p:sp>
      <p:sp>
        <p:nvSpPr>
          <p:cNvPr id="144" name="Textfeld 143">
            <a:extLst>
              <a:ext uri="{FF2B5EF4-FFF2-40B4-BE49-F238E27FC236}">
                <a16:creationId xmlns:a16="http://schemas.microsoft.com/office/drawing/2014/main" id="{E37AF83E-B3F1-0265-E96C-7902E300802E}"/>
              </a:ext>
            </a:extLst>
          </p:cNvPr>
          <p:cNvSpPr txBox="1"/>
          <p:nvPr/>
        </p:nvSpPr>
        <p:spPr>
          <a:xfrm>
            <a:off x="3905658" y="4249704"/>
            <a:ext cx="415499" cy="230832"/>
          </a:xfrm>
          <a:prstGeom prst="rect">
            <a:avLst/>
          </a:prstGeom>
          <a:noFill/>
        </p:spPr>
        <p:txBody>
          <a:bodyPr wrap="none" rtlCol="0">
            <a:spAutoFit/>
          </a:bodyPr>
          <a:lstStyle/>
          <a:p>
            <a:pPr algn="ctr"/>
            <a:r>
              <a:rPr lang="en-US" sz="900" b="1">
                <a:solidFill>
                  <a:schemeClr val="tx2"/>
                </a:solidFill>
              </a:rPr>
              <a:t>2015</a:t>
            </a:r>
          </a:p>
        </p:txBody>
      </p:sp>
      <p:sp>
        <p:nvSpPr>
          <p:cNvPr id="145" name="Textfeld 144">
            <a:extLst>
              <a:ext uri="{FF2B5EF4-FFF2-40B4-BE49-F238E27FC236}">
                <a16:creationId xmlns:a16="http://schemas.microsoft.com/office/drawing/2014/main" id="{B7B0B2CE-7E55-5534-FE6F-09399E493E4A}"/>
              </a:ext>
            </a:extLst>
          </p:cNvPr>
          <p:cNvSpPr txBox="1"/>
          <p:nvPr/>
        </p:nvSpPr>
        <p:spPr>
          <a:xfrm>
            <a:off x="2514219" y="4249704"/>
            <a:ext cx="415499" cy="230832"/>
          </a:xfrm>
          <a:prstGeom prst="rect">
            <a:avLst/>
          </a:prstGeom>
          <a:noFill/>
        </p:spPr>
        <p:txBody>
          <a:bodyPr wrap="none" rtlCol="0">
            <a:spAutoFit/>
          </a:bodyPr>
          <a:lstStyle/>
          <a:p>
            <a:pPr algn="ctr"/>
            <a:r>
              <a:rPr lang="en-US" sz="900" b="1">
                <a:solidFill>
                  <a:schemeClr val="tx2"/>
                </a:solidFill>
              </a:rPr>
              <a:t>2012</a:t>
            </a:r>
          </a:p>
        </p:txBody>
      </p:sp>
      <p:sp>
        <p:nvSpPr>
          <p:cNvPr id="146" name="Textfeld 145">
            <a:extLst>
              <a:ext uri="{FF2B5EF4-FFF2-40B4-BE49-F238E27FC236}">
                <a16:creationId xmlns:a16="http://schemas.microsoft.com/office/drawing/2014/main" id="{EAA44C3A-CBA7-47F0-2C37-5ECDFADA3100}"/>
              </a:ext>
            </a:extLst>
          </p:cNvPr>
          <p:cNvSpPr txBox="1"/>
          <p:nvPr/>
        </p:nvSpPr>
        <p:spPr>
          <a:xfrm>
            <a:off x="1122780" y="4249704"/>
            <a:ext cx="415499" cy="230832"/>
          </a:xfrm>
          <a:prstGeom prst="rect">
            <a:avLst/>
          </a:prstGeom>
          <a:noFill/>
        </p:spPr>
        <p:txBody>
          <a:bodyPr wrap="square" rtlCol="0">
            <a:spAutoFit/>
          </a:bodyPr>
          <a:lstStyle/>
          <a:p>
            <a:pPr algn="ctr"/>
            <a:r>
              <a:rPr lang="en-US" sz="900" b="1">
                <a:solidFill>
                  <a:schemeClr val="tx2"/>
                </a:solidFill>
              </a:rPr>
              <a:t>2009</a:t>
            </a:r>
          </a:p>
        </p:txBody>
      </p:sp>
      <p:sp>
        <p:nvSpPr>
          <p:cNvPr id="161" name="Title 1">
            <a:extLst>
              <a:ext uri="{FF2B5EF4-FFF2-40B4-BE49-F238E27FC236}">
                <a16:creationId xmlns:a16="http://schemas.microsoft.com/office/drawing/2014/main" id="{E0FD628D-BF10-F72B-C5AF-B820B0C1189B}"/>
              </a:ext>
            </a:extLst>
          </p:cNvPr>
          <p:cNvSpPr txBox="1">
            <a:spLocks/>
          </p:cNvSpPr>
          <p:nvPr/>
        </p:nvSpPr>
        <p:spPr>
          <a:xfrm>
            <a:off x="517714" y="43873"/>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Evolving standard of care in AdvSM</a:t>
            </a:r>
          </a:p>
        </p:txBody>
      </p:sp>
      <p:sp>
        <p:nvSpPr>
          <p:cNvPr id="190" name="Rechteck 189">
            <a:extLst>
              <a:ext uri="{FF2B5EF4-FFF2-40B4-BE49-F238E27FC236}">
                <a16:creationId xmlns:a16="http://schemas.microsoft.com/office/drawing/2014/main" id="{DB8F0D53-0C81-CA4A-BA0E-8FCA6C222E72}"/>
              </a:ext>
            </a:extLst>
          </p:cNvPr>
          <p:cNvSpPr/>
          <p:nvPr/>
        </p:nvSpPr>
        <p:spPr>
          <a:xfrm>
            <a:off x="925574" y="4220251"/>
            <a:ext cx="116295" cy="270000"/>
          </a:xfrm>
          <a:prstGeom prst="rect">
            <a:avLst/>
          </a:prstGeom>
          <a:solidFill>
            <a:srgbClr val="D6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Rechteck 190">
            <a:extLst>
              <a:ext uri="{FF2B5EF4-FFF2-40B4-BE49-F238E27FC236}">
                <a16:creationId xmlns:a16="http://schemas.microsoft.com/office/drawing/2014/main" id="{42E9EB39-52BF-3151-6E67-8D408A7AD0BE}"/>
              </a:ext>
            </a:extLst>
          </p:cNvPr>
          <p:cNvSpPr/>
          <p:nvPr/>
        </p:nvSpPr>
        <p:spPr>
          <a:xfrm>
            <a:off x="744922" y="4220251"/>
            <a:ext cx="116295" cy="270000"/>
          </a:xfrm>
          <a:prstGeom prst="rect">
            <a:avLst/>
          </a:prstGeom>
          <a:solidFill>
            <a:srgbClr val="D6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Rechteck 191">
            <a:extLst>
              <a:ext uri="{FF2B5EF4-FFF2-40B4-BE49-F238E27FC236}">
                <a16:creationId xmlns:a16="http://schemas.microsoft.com/office/drawing/2014/main" id="{806EF8FD-EC2E-3A5B-5F31-436AA155C162}"/>
              </a:ext>
            </a:extLst>
          </p:cNvPr>
          <p:cNvSpPr/>
          <p:nvPr/>
        </p:nvSpPr>
        <p:spPr>
          <a:xfrm>
            <a:off x="564270" y="4216264"/>
            <a:ext cx="116295" cy="270000"/>
          </a:xfrm>
          <a:prstGeom prst="rect">
            <a:avLst/>
          </a:prstGeom>
          <a:solidFill>
            <a:srgbClr val="D6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Rechteck 192">
            <a:extLst>
              <a:ext uri="{FF2B5EF4-FFF2-40B4-BE49-F238E27FC236}">
                <a16:creationId xmlns:a16="http://schemas.microsoft.com/office/drawing/2014/main" id="{A11520F7-5A68-4B59-9388-624AD0C70555}"/>
              </a:ext>
            </a:extLst>
          </p:cNvPr>
          <p:cNvSpPr/>
          <p:nvPr/>
        </p:nvSpPr>
        <p:spPr>
          <a:xfrm>
            <a:off x="383618" y="4216837"/>
            <a:ext cx="116295" cy="270000"/>
          </a:xfrm>
          <a:prstGeom prst="rect">
            <a:avLst/>
          </a:prstGeom>
          <a:solidFill>
            <a:srgbClr val="D6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Rechteck 193">
            <a:extLst>
              <a:ext uri="{FF2B5EF4-FFF2-40B4-BE49-F238E27FC236}">
                <a16:creationId xmlns:a16="http://schemas.microsoft.com/office/drawing/2014/main" id="{EFC07108-42AA-E262-0209-BFB39756EA3D}"/>
              </a:ext>
            </a:extLst>
          </p:cNvPr>
          <p:cNvSpPr/>
          <p:nvPr/>
        </p:nvSpPr>
        <p:spPr>
          <a:xfrm>
            <a:off x="202966" y="4216264"/>
            <a:ext cx="116295" cy="270000"/>
          </a:xfrm>
          <a:prstGeom prst="rect">
            <a:avLst/>
          </a:prstGeom>
          <a:solidFill>
            <a:srgbClr val="D6DD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5" name="Textfeld 194">
            <a:extLst>
              <a:ext uri="{FF2B5EF4-FFF2-40B4-BE49-F238E27FC236}">
                <a16:creationId xmlns:a16="http://schemas.microsoft.com/office/drawing/2014/main" id="{7A0EC7D2-1E01-4E31-0D4E-28747882DDB3}"/>
              </a:ext>
            </a:extLst>
          </p:cNvPr>
          <p:cNvSpPr txBox="1"/>
          <p:nvPr/>
        </p:nvSpPr>
        <p:spPr>
          <a:xfrm>
            <a:off x="158233" y="4235848"/>
            <a:ext cx="865572" cy="236580"/>
          </a:xfrm>
          <a:prstGeom prst="rect">
            <a:avLst/>
          </a:prstGeom>
          <a:noFill/>
        </p:spPr>
        <p:txBody>
          <a:bodyPr wrap="square" rtlCol="0">
            <a:spAutoFit/>
          </a:bodyPr>
          <a:lstStyle/>
          <a:p>
            <a:pPr algn="ctr"/>
            <a:r>
              <a:rPr lang="en-US" sz="900" b="1">
                <a:solidFill>
                  <a:schemeClr val="tx2"/>
                </a:solidFill>
              </a:rPr>
              <a:t>2004-2008</a:t>
            </a:r>
          </a:p>
        </p:txBody>
      </p:sp>
      <p:grpSp>
        <p:nvGrpSpPr>
          <p:cNvPr id="2" name="Gruppieren 1">
            <a:extLst>
              <a:ext uri="{FF2B5EF4-FFF2-40B4-BE49-F238E27FC236}">
                <a16:creationId xmlns:a16="http://schemas.microsoft.com/office/drawing/2014/main" id="{51E5BFC4-1E2F-63D8-0939-3B639F89AC0B}"/>
              </a:ext>
            </a:extLst>
          </p:cNvPr>
          <p:cNvGrpSpPr/>
          <p:nvPr/>
        </p:nvGrpSpPr>
        <p:grpSpPr>
          <a:xfrm>
            <a:off x="1073712" y="1691297"/>
            <a:ext cx="3962997" cy="2532918"/>
            <a:chOff x="2443944" y="493596"/>
            <a:chExt cx="3962997" cy="2532918"/>
          </a:xfrm>
        </p:grpSpPr>
        <p:sp>
          <p:nvSpPr>
            <p:cNvPr id="3" name="Oval 2">
              <a:extLst>
                <a:ext uri="{FF2B5EF4-FFF2-40B4-BE49-F238E27FC236}">
                  <a16:creationId xmlns:a16="http://schemas.microsoft.com/office/drawing/2014/main" id="{A321D4C4-2D52-EFE5-1058-3987D4B9E14F}"/>
                </a:ext>
              </a:extLst>
            </p:cNvPr>
            <p:cNvSpPr>
              <a:spLocks noChangeAspect="1"/>
            </p:cNvSpPr>
            <p:nvPr/>
          </p:nvSpPr>
          <p:spPr>
            <a:xfrm>
              <a:off x="2443944" y="707876"/>
              <a:ext cx="540000" cy="540000"/>
            </a:xfrm>
            <a:prstGeom prst="ellipse">
              <a:avLst/>
            </a:prstGeom>
            <a:solidFill>
              <a:schemeClr val="tx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50"/>
                <a:t>2009</a:t>
              </a:r>
            </a:p>
          </p:txBody>
        </p:sp>
        <p:sp>
          <p:nvSpPr>
            <p:cNvPr id="4" name="Oval 3">
              <a:extLst>
                <a:ext uri="{FF2B5EF4-FFF2-40B4-BE49-F238E27FC236}">
                  <a16:creationId xmlns:a16="http://schemas.microsoft.com/office/drawing/2014/main" id="{E8E72C0B-7468-A19A-E5EF-FF05D71526E2}"/>
                </a:ext>
              </a:extLst>
            </p:cNvPr>
            <p:cNvSpPr>
              <a:spLocks noChangeAspect="1"/>
            </p:cNvSpPr>
            <p:nvPr/>
          </p:nvSpPr>
          <p:spPr>
            <a:xfrm>
              <a:off x="2623944" y="2775768"/>
              <a:ext cx="180000" cy="180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Gerade Verbindung 5">
              <a:extLst>
                <a:ext uri="{FF2B5EF4-FFF2-40B4-BE49-F238E27FC236}">
                  <a16:creationId xmlns:a16="http://schemas.microsoft.com/office/drawing/2014/main" id="{CAD59286-5A5D-1421-DFAB-0A641E02A6B3}"/>
                </a:ext>
              </a:extLst>
            </p:cNvPr>
            <p:cNvCxnSpPr>
              <a:cxnSpLocks/>
              <a:stCxn id="3" idx="4"/>
            </p:cNvCxnSpPr>
            <p:nvPr/>
          </p:nvCxnSpPr>
          <p:spPr>
            <a:xfrm>
              <a:off x="2713944" y="1247876"/>
              <a:ext cx="0" cy="152789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163D630D-EF34-8B45-3191-BACE45FB2FD0}"/>
                </a:ext>
              </a:extLst>
            </p:cNvPr>
            <p:cNvCxnSpPr>
              <a:cxnSpLocks/>
            </p:cNvCxnSpPr>
            <p:nvPr/>
          </p:nvCxnSpPr>
          <p:spPr>
            <a:xfrm>
              <a:off x="2983944" y="977876"/>
              <a:ext cx="2882997" cy="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B25CEF5-7A0D-0D17-533D-AEA75F04E473}"/>
                </a:ext>
              </a:extLst>
            </p:cNvPr>
            <p:cNvSpPr>
              <a:spLocks noChangeAspect="1"/>
            </p:cNvSpPr>
            <p:nvPr/>
          </p:nvSpPr>
          <p:spPr>
            <a:xfrm>
              <a:off x="5866941" y="692663"/>
              <a:ext cx="540000" cy="540000"/>
            </a:xfrm>
            <a:prstGeom prst="ellipse">
              <a:avLst/>
            </a:prstGeom>
            <a:solidFill>
              <a:schemeClr val="tx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050"/>
                <a:t>2016 2017</a:t>
              </a:r>
            </a:p>
          </p:txBody>
        </p:sp>
        <p:sp>
          <p:nvSpPr>
            <p:cNvPr id="9" name="Textfeld 8">
              <a:extLst>
                <a:ext uri="{FF2B5EF4-FFF2-40B4-BE49-F238E27FC236}">
                  <a16:creationId xmlns:a16="http://schemas.microsoft.com/office/drawing/2014/main" id="{478C5459-1826-82E6-627C-021442FD4435}"/>
                </a:ext>
              </a:extLst>
            </p:cNvPr>
            <p:cNvSpPr txBox="1"/>
            <p:nvPr/>
          </p:nvSpPr>
          <p:spPr>
            <a:xfrm>
              <a:off x="2784106" y="1753393"/>
              <a:ext cx="1257585" cy="507831"/>
            </a:xfrm>
            <a:prstGeom prst="rect">
              <a:avLst/>
            </a:prstGeom>
            <a:noFill/>
          </p:spPr>
          <p:txBody>
            <a:bodyPr wrap="square" lIns="0" rIns="0" rtlCol="0">
              <a:spAutoFit/>
            </a:bodyPr>
            <a:lstStyle/>
            <a:p>
              <a:pPr algn="l"/>
              <a:r>
                <a:rPr lang="en-US" sz="900" b="1" u="none" strike="noStrike" dirty="0">
                  <a:solidFill>
                    <a:srgbClr val="1B1B1B"/>
                  </a:solidFill>
                  <a:effectLst/>
                </a:rPr>
                <a:t>CPKC412D2201:</a:t>
              </a:r>
            </a:p>
            <a:p>
              <a:pPr marL="58738" indent="-58738">
                <a:buFont typeface="Arial" panose="020B0604020202020204" pitchFamily="34" charset="0"/>
                <a:buChar char="•"/>
              </a:pPr>
              <a:r>
                <a:rPr lang="en-US" sz="900" dirty="0">
                  <a:solidFill>
                    <a:srgbClr val="1B1B1B"/>
                  </a:solidFill>
                </a:rPr>
                <a:t>Phase II study </a:t>
              </a:r>
              <a:r>
                <a:rPr lang="en-US" sz="900" b="1" baseline="30000" dirty="0">
                  <a:solidFill>
                    <a:srgbClr val="1B1B1B"/>
                  </a:solidFill>
                </a:rPr>
                <a:t>c, 1</a:t>
              </a:r>
            </a:p>
            <a:p>
              <a:pPr marL="58738" indent="-58738">
                <a:buFont typeface="Arial" panose="020B0604020202020204" pitchFamily="34" charset="0"/>
                <a:buChar char="•"/>
              </a:pPr>
              <a:r>
                <a:rPr lang="en-US" sz="900" dirty="0">
                  <a:solidFill>
                    <a:srgbClr val="1B1B1B"/>
                  </a:solidFill>
                </a:rPr>
                <a:t>N=116</a:t>
              </a:r>
            </a:p>
          </p:txBody>
        </p:sp>
        <p:sp>
          <p:nvSpPr>
            <p:cNvPr id="10" name="Textfeld 9">
              <a:extLst>
                <a:ext uri="{FF2B5EF4-FFF2-40B4-BE49-F238E27FC236}">
                  <a16:creationId xmlns:a16="http://schemas.microsoft.com/office/drawing/2014/main" id="{9F9DAEDC-1805-AF14-1232-312FA269AF11}"/>
                </a:ext>
              </a:extLst>
            </p:cNvPr>
            <p:cNvSpPr txBox="1"/>
            <p:nvPr/>
          </p:nvSpPr>
          <p:spPr>
            <a:xfrm>
              <a:off x="4019587" y="658575"/>
              <a:ext cx="811711" cy="276999"/>
            </a:xfrm>
            <a:prstGeom prst="rect">
              <a:avLst/>
            </a:prstGeom>
            <a:noFill/>
          </p:spPr>
          <p:txBody>
            <a:bodyPr wrap="square" lIns="0" rIns="0" rtlCol="0">
              <a:spAutoFit/>
            </a:bodyPr>
            <a:lstStyle/>
            <a:p>
              <a:pPr algn="ctr"/>
              <a:r>
                <a:rPr lang="en-US" sz="1200" b="1" u="none" strike="noStrike" dirty="0" err="1">
                  <a:solidFill>
                    <a:srgbClr val="1B1B1B"/>
                  </a:solidFill>
                  <a:effectLst/>
                </a:rPr>
                <a:t>Midostaurin</a:t>
              </a:r>
              <a:endParaRPr lang="en-US" sz="1200" u="none" strike="noStrike" dirty="0">
                <a:solidFill>
                  <a:srgbClr val="1B1B1B"/>
                </a:solidFill>
                <a:effectLst/>
              </a:endParaRPr>
            </a:p>
          </p:txBody>
        </p:sp>
        <p:sp>
          <p:nvSpPr>
            <p:cNvPr id="11" name="Textfeld 10">
              <a:extLst>
                <a:ext uri="{FF2B5EF4-FFF2-40B4-BE49-F238E27FC236}">
                  <a16:creationId xmlns:a16="http://schemas.microsoft.com/office/drawing/2014/main" id="{E1F56772-5BE0-68E6-5BD5-9EF423D8E0A3}"/>
                </a:ext>
              </a:extLst>
            </p:cNvPr>
            <p:cNvSpPr txBox="1"/>
            <p:nvPr/>
          </p:nvSpPr>
          <p:spPr>
            <a:xfrm>
              <a:off x="2836787" y="2795682"/>
              <a:ext cx="424796" cy="230832"/>
            </a:xfrm>
            <a:prstGeom prst="rect">
              <a:avLst/>
            </a:prstGeom>
            <a:noFill/>
          </p:spPr>
          <p:txBody>
            <a:bodyPr wrap="none" lIns="0" rIns="0" rtlCol="0">
              <a:spAutoFit/>
            </a:bodyPr>
            <a:lstStyle/>
            <a:p>
              <a:pPr algn="ctr"/>
              <a:r>
                <a:rPr lang="en-US" sz="900"/>
                <a:t>Initiation</a:t>
              </a:r>
            </a:p>
          </p:txBody>
        </p:sp>
        <p:sp>
          <p:nvSpPr>
            <p:cNvPr id="12" name="Textfeld 11">
              <a:extLst>
                <a:ext uri="{FF2B5EF4-FFF2-40B4-BE49-F238E27FC236}">
                  <a16:creationId xmlns:a16="http://schemas.microsoft.com/office/drawing/2014/main" id="{7111237D-CE90-EDD8-6D6A-3378DB46383E}"/>
                </a:ext>
              </a:extLst>
            </p:cNvPr>
            <p:cNvSpPr txBox="1"/>
            <p:nvPr/>
          </p:nvSpPr>
          <p:spPr>
            <a:xfrm>
              <a:off x="5911335" y="493596"/>
              <a:ext cx="440826" cy="230832"/>
            </a:xfrm>
            <a:prstGeom prst="rect">
              <a:avLst/>
            </a:prstGeom>
            <a:noFill/>
          </p:spPr>
          <p:txBody>
            <a:bodyPr wrap="none" lIns="0" rIns="0" rtlCol="0">
              <a:spAutoFit/>
            </a:bodyPr>
            <a:lstStyle/>
            <a:p>
              <a:pPr algn="ctr"/>
              <a:r>
                <a:rPr lang="en-US" sz="900"/>
                <a:t>Approval</a:t>
              </a:r>
            </a:p>
          </p:txBody>
        </p:sp>
      </p:grpSp>
      <p:grpSp>
        <p:nvGrpSpPr>
          <p:cNvPr id="47" name="Gruppieren 46">
            <a:extLst>
              <a:ext uri="{FF2B5EF4-FFF2-40B4-BE49-F238E27FC236}">
                <a16:creationId xmlns:a16="http://schemas.microsoft.com/office/drawing/2014/main" id="{E554F97E-C204-B122-E9F9-EDBC47CBA559}"/>
              </a:ext>
            </a:extLst>
          </p:cNvPr>
          <p:cNvGrpSpPr/>
          <p:nvPr/>
        </p:nvGrpSpPr>
        <p:grpSpPr>
          <a:xfrm>
            <a:off x="3632931" y="2440917"/>
            <a:ext cx="3990761" cy="1783298"/>
            <a:chOff x="3651403" y="1305428"/>
            <a:chExt cx="3990761" cy="1783298"/>
          </a:xfrm>
        </p:grpSpPr>
        <p:sp>
          <p:nvSpPr>
            <p:cNvPr id="14" name="Oval 13">
              <a:extLst>
                <a:ext uri="{FF2B5EF4-FFF2-40B4-BE49-F238E27FC236}">
                  <a16:creationId xmlns:a16="http://schemas.microsoft.com/office/drawing/2014/main" id="{C82B9C79-70F0-96F7-0D72-7D1534BCDD14}"/>
                </a:ext>
              </a:extLst>
            </p:cNvPr>
            <p:cNvSpPr>
              <a:spLocks noChangeAspect="1"/>
            </p:cNvSpPr>
            <p:nvPr/>
          </p:nvSpPr>
          <p:spPr>
            <a:xfrm>
              <a:off x="4331517" y="1535613"/>
              <a:ext cx="540000" cy="540000"/>
            </a:xfrm>
            <a:prstGeom prst="ellipse">
              <a:avLst/>
            </a:prstGeom>
            <a:solidFill>
              <a:srgbClr val="1D787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50"/>
                <a:t>2016</a:t>
              </a:r>
            </a:p>
          </p:txBody>
        </p:sp>
        <p:sp>
          <p:nvSpPr>
            <p:cNvPr id="15" name="Oval 14">
              <a:extLst>
                <a:ext uri="{FF2B5EF4-FFF2-40B4-BE49-F238E27FC236}">
                  <a16:creationId xmlns:a16="http://schemas.microsoft.com/office/drawing/2014/main" id="{C13B3140-5C46-5349-EB39-4A1495766AC7}"/>
                </a:ext>
              </a:extLst>
            </p:cNvPr>
            <p:cNvSpPr>
              <a:spLocks noChangeAspect="1"/>
            </p:cNvSpPr>
            <p:nvPr/>
          </p:nvSpPr>
          <p:spPr>
            <a:xfrm>
              <a:off x="4515181" y="2822583"/>
              <a:ext cx="180000" cy="180000"/>
            </a:xfrm>
            <a:prstGeom prst="ellipse">
              <a:avLst/>
            </a:prstGeom>
            <a:solidFill>
              <a:srgbClr val="1D7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Gerade Verbindung 15">
              <a:extLst>
                <a:ext uri="{FF2B5EF4-FFF2-40B4-BE49-F238E27FC236}">
                  <a16:creationId xmlns:a16="http://schemas.microsoft.com/office/drawing/2014/main" id="{F6C09063-15F7-30D2-516F-95FC88CA9F2B}"/>
                </a:ext>
              </a:extLst>
            </p:cNvPr>
            <p:cNvCxnSpPr>
              <a:cxnSpLocks/>
            </p:cNvCxnSpPr>
            <p:nvPr/>
          </p:nvCxnSpPr>
          <p:spPr>
            <a:xfrm>
              <a:off x="4601517" y="2075613"/>
              <a:ext cx="3664" cy="746970"/>
            </a:xfrm>
            <a:prstGeom prst="line">
              <a:avLst/>
            </a:prstGeom>
            <a:solidFill>
              <a:srgbClr val="679289"/>
            </a:solidFill>
            <a:ln w="19050">
              <a:solidFill>
                <a:srgbClr val="1D7873"/>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A2B6BB82-DB1F-E802-A827-5543CDB2732B}"/>
                </a:ext>
              </a:extLst>
            </p:cNvPr>
            <p:cNvCxnSpPr>
              <a:cxnSpLocks/>
              <a:stCxn id="14" idx="6"/>
              <a:endCxn id="18" idx="2"/>
            </p:cNvCxnSpPr>
            <p:nvPr/>
          </p:nvCxnSpPr>
          <p:spPr>
            <a:xfrm>
              <a:off x="4871517" y="1805613"/>
              <a:ext cx="2230647" cy="0"/>
            </a:xfrm>
            <a:prstGeom prst="straightConnector1">
              <a:avLst/>
            </a:prstGeom>
            <a:ln w="25400">
              <a:solidFill>
                <a:srgbClr val="1D7873"/>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7B64A29-E7B2-AD80-43F7-D3DAD7191C82}"/>
                </a:ext>
              </a:extLst>
            </p:cNvPr>
            <p:cNvSpPr>
              <a:spLocks noChangeAspect="1"/>
            </p:cNvSpPr>
            <p:nvPr/>
          </p:nvSpPr>
          <p:spPr>
            <a:xfrm>
              <a:off x="7102164" y="1535613"/>
              <a:ext cx="540000" cy="540000"/>
            </a:xfrm>
            <a:prstGeom prst="ellipse">
              <a:avLst/>
            </a:prstGeom>
            <a:solidFill>
              <a:srgbClr val="1D787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US" sz="1050"/>
            </a:p>
          </p:txBody>
        </p:sp>
        <p:sp>
          <p:nvSpPr>
            <p:cNvPr id="19" name="Oval 18">
              <a:extLst>
                <a:ext uri="{FF2B5EF4-FFF2-40B4-BE49-F238E27FC236}">
                  <a16:creationId xmlns:a16="http://schemas.microsoft.com/office/drawing/2014/main" id="{3AEB7ABA-623E-8733-E145-0EF7E21E3163}"/>
                </a:ext>
              </a:extLst>
            </p:cNvPr>
            <p:cNvSpPr>
              <a:spLocks noChangeAspect="1"/>
            </p:cNvSpPr>
            <p:nvPr/>
          </p:nvSpPr>
          <p:spPr>
            <a:xfrm>
              <a:off x="5252937" y="1762451"/>
              <a:ext cx="540000" cy="540000"/>
            </a:xfrm>
            <a:prstGeom prst="ellipse">
              <a:avLst/>
            </a:prstGeom>
            <a:solidFill>
              <a:srgbClr val="67928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50"/>
                <a:t>2018</a:t>
              </a:r>
            </a:p>
          </p:txBody>
        </p:sp>
        <p:sp>
          <p:nvSpPr>
            <p:cNvPr id="20" name="Oval 19">
              <a:extLst>
                <a:ext uri="{FF2B5EF4-FFF2-40B4-BE49-F238E27FC236}">
                  <a16:creationId xmlns:a16="http://schemas.microsoft.com/office/drawing/2014/main" id="{D7758D5F-658D-6F7E-6586-FA6311382E5E}"/>
                </a:ext>
              </a:extLst>
            </p:cNvPr>
            <p:cNvSpPr>
              <a:spLocks noChangeAspect="1"/>
            </p:cNvSpPr>
            <p:nvPr/>
          </p:nvSpPr>
          <p:spPr>
            <a:xfrm>
              <a:off x="7102164" y="1762451"/>
              <a:ext cx="540000" cy="540000"/>
            </a:xfrm>
            <a:prstGeom prst="ellipse">
              <a:avLst/>
            </a:prstGeom>
            <a:solidFill>
              <a:srgbClr val="67928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endParaRPr lang="en-US" sz="1050"/>
            </a:p>
          </p:txBody>
        </p:sp>
        <p:sp>
          <p:nvSpPr>
            <p:cNvPr id="21" name="Textfeld 20">
              <a:extLst>
                <a:ext uri="{FF2B5EF4-FFF2-40B4-BE49-F238E27FC236}">
                  <a16:creationId xmlns:a16="http://schemas.microsoft.com/office/drawing/2014/main" id="{7314D176-78F6-C63B-B2AF-76F268116D27}"/>
                </a:ext>
              </a:extLst>
            </p:cNvPr>
            <p:cNvSpPr txBox="1"/>
            <p:nvPr/>
          </p:nvSpPr>
          <p:spPr>
            <a:xfrm>
              <a:off x="7163761" y="1781063"/>
              <a:ext cx="400180" cy="253916"/>
            </a:xfrm>
            <a:prstGeom prst="rect">
              <a:avLst/>
            </a:prstGeom>
            <a:noFill/>
          </p:spPr>
          <p:txBody>
            <a:bodyPr wrap="square" lIns="0" rIns="0" rtlCol="0">
              <a:spAutoFit/>
            </a:bodyPr>
            <a:lstStyle/>
            <a:p>
              <a:pPr algn="ctr"/>
              <a:r>
                <a:rPr lang="en-US" sz="1050" dirty="0">
                  <a:solidFill>
                    <a:schemeClr val="bg1"/>
                  </a:solidFill>
                </a:rPr>
                <a:t>2022</a:t>
              </a:r>
            </a:p>
          </p:txBody>
        </p:sp>
        <p:cxnSp>
          <p:nvCxnSpPr>
            <p:cNvPr id="22" name="Gerade Verbindung mit Pfeil 21">
              <a:extLst>
                <a:ext uri="{FF2B5EF4-FFF2-40B4-BE49-F238E27FC236}">
                  <a16:creationId xmlns:a16="http://schemas.microsoft.com/office/drawing/2014/main" id="{88E680C5-70A3-E7D3-BE0E-B6BB99CD44F8}"/>
                </a:ext>
              </a:extLst>
            </p:cNvPr>
            <p:cNvCxnSpPr>
              <a:cxnSpLocks/>
              <a:stCxn id="19" idx="6"/>
              <a:endCxn id="20" idx="2"/>
            </p:cNvCxnSpPr>
            <p:nvPr/>
          </p:nvCxnSpPr>
          <p:spPr>
            <a:xfrm>
              <a:off x="5792937" y="2032451"/>
              <a:ext cx="1309227" cy="0"/>
            </a:xfrm>
            <a:prstGeom prst="straightConnector1">
              <a:avLst/>
            </a:prstGeom>
            <a:solidFill>
              <a:srgbClr val="9AA180">
                <a:alpha val="95000"/>
              </a:srgbClr>
            </a:solidFill>
            <a:ln w="25400">
              <a:solidFill>
                <a:srgbClr val="679289">
                  <a:alpha val="95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6584E5A-C680-9EE8-4FD7-EBC681CAB4F4}"/>
                </a:ext>
              </a:extLst>
            </p:cNvPr>
            <p:cNvSpPr>
              <a:spLocks noChangeAspect="1"/>
            </p:cNvSpPr>
            <p:nvPr/>
          </p:nvSpPr>
          <p:spPr>
            <a:xfrm>
              <a:off x="5432937" y="2824250"/>
              <a:ext cx="180000" cy="180000"/>
            </a:xfrm>
            <a:prstGeom prst="ellipse">
              <a:avLst/>
            </a:prstGeom>
            <a:solidFill>
              <a:srgbClr val="679289">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Gerade Verbindung 23">
              <a:extLst>
                <a:ext uri="{FF2B5EF4-FFF2-40B4-BE49-F238E27FC236}">
                  <a16:creationId xmlns:a16="http://schemas.microsoft.com/office/drawing/2014/main" id="{7B9E1DBF-0770-92D8-1200-8E9C326FA938}"/>
                </a:ext>
              </a:extLst>
            </p:cNvPr>
            <p:cNvCxnSpPr>
              <a:cxnSpLocks/>
              <a:stCxn id="19" idx="4"/>
              <a:endCxn id="23" idx="0"/>
            </p:cNvCxnSpPr>
            <p:nvPr/>
          </p:nvCxnSpPr>
          <p:spPr>
            <a:xfrm>
              <a:off x="5522937" y="2302451"/>
              <a:ext cx="0" cy="521799"/>
            </a:xfrm>
            <a:prstGeom prst="line">
              <a:avLst/>
            </a:prstGeom>
            <a:solidFill>
              <a:srgbClr val="9AA180">
                <a:alpha val="95000"/>
              </a:srgbClr>
            </a:solidFill>
            <a:ln w="19050">
              <a:solidFill>
                <a:srgbClr val="679289">
                  <a:alpha val="95000"/>
                </a:srgbClr>
              </a:solidFill>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C3F90C7A-D3F8-2A2D-FD25-86E9069A71E2}"/>
                </a:ext>
              </a:extLst>
            </p:cNvPr>
            <p:cNvSpPr txBox="1"/>
            <p:nvPr/>
          </p:nvSpPr>
          <p:spPr>
            <a:xfrm>
              <a:off x="3651403" y="2125933"/>
              <a:ext cx="1113407" cy="507831"/>
            </a:xfrm>
            <a:prstGeom prst="rect">
              <a:avLst/>
            </a:prstGeom>
            <a:noFill/>
          </p:spPr>
          <p:txBody>
            <a:bodyPr wrap="square" lIns="0" rIns="0" rtlCol="0">
              <a:spAutoFit/>
            </a:bodyPr>
            <a:lstStyle/>
            <a:p>
              <a:pPr algn="l"/>
              <a:r>
                <a:rPr lang="en-US" sz="900" b="1" u="none" strike="noStrike" dirty="0">
                  <a:solidFill>
                    <a:srgbClr val="1B1B1B"/>
                  </a:solidFill>
                  <a:effectLst/>
                </a:rPr>
                <a:t>EXPLORER:</a:t>
              </a:r>
            </a:p>
            <a:p>
              <a:pPr marL="58738" indent="-58738">
                <a:buFont typeface="Arial" panose="020B0604020202020204" pitchFamily="34" charset="0"/>
                <a:buChar char="•"/>
              </a:pPr>
              <a:r>
                <a:rPr lang="en-US" sz="900" dirty="0">
                  <a:solidFill>
                    <a:srgbClr val="1B1B1B"/>
                  </a:solidFill>
                </a:rPr>
                <a:t>Phase I study </a:t>
              </a:r>
              <a:r>
                <a:rPr lang="en-US" sz="900" b="1" baseline="30000" dirty="0">
                  <a:solidFill>
                    <a:srgbClr val="1B1B1B"/>
                  </a:solidFill>
                </a:rPr>
                <a:t>d, 2</a:t>
              </a:r>
            </a:p>
            <a:p>
              <a:pPr marL="58738" indent="-58738">
                <a:buFont typeface="Arial" panose="020B0604020202020204" pitchFamily="34" charset="0"/>
                <a:buChar char="•"/>
              </a:pPr>
              <a:r>
                <a:rPr lang="en-US" sz="900" dirty="0">
                  <a:solidFill>
                    <a:srgbClr val="1B1B1B"/>
                  </a:solidFill>
                </a:rPr>
                <a:t>N=86</a:t>
              </a:r>
            </a:p>
          </p:txBody>
        </p:sp>
        <p:sp>
          <p:nvSpPr>
            <p:cNvPr id="26" name="Textfeld 25">
              <a:extLst>
                <a:ext uri="{FF2B5EF4-FFF2-40B4-BE49-F238E27FC236}">
                  <a16:creationId xmlns:a16="http://schemas.microsoft.com/office/drawing/2014/main" id="{761F091E-FB18-8C3D-722A-1EA0ACC6F039}"/>
                </a:ext>
              </a:extLst>
            </p:cNvPr>
            <p:cNvSpPr txBox="1"/>
            <p:nvPr/>
          </p:nvSpPr>
          <p:spPr>
            <a:xfrm>
              <a:off x="5645006" y="2245272"/>
              <a:ext cx="1315627" cy="507831"/>
            </a:xfrm>
            <a:prstGeom prst="rect">
              <a:avLst/>
            </a:prstGeom>
            <a:noFill/>
          </p:spPr>
          <p:txBody>
            <a:bodyPr wrap="square" lIns="0" rIns="0" rtlCol="0">
              <a:spAutoFit/>
            </a:bodyPr>
            <a:lstStyle/>
            <a:p>
              <a:pPr algn="l"/>
              <a:r>
                <a:rPr lang="en-US" sz="900" b="1" u="none" strike="noStrike" dirty="0">
                  <a:solidFill>
                    <a:srgbClr val="1B1B1B"/>
                  </a:solidFill>
                  <a:effectLst/>
                </a:rPr>
                <a:t>PATHFINDER:</a:t>
              </a:r>
            </a:p>
            <a:p>
              <a:pPr marL="58738" indent="-58738">
                <a:buFont typeface="Arial" panose="020B0604020202020204" pitchFamily="34" charset="0"/>
                <a:buChar char="•"/>
              </a:pPr>
              <a:r>
                <a:rPr lang="en-US" sz="900" dirty="0">
                  <a:solidFill>
                    <a:srgbClr val="1B1B1B"/>
                  </a:solidFill>
                </a:rPr>
                <a:t>Phase II study </a:t>
              </a:r>
              <a:r>
                <a:rPr lang="en-US" sz="900" b="1" baseline="30000" dirty="0">
                  <a:solidFill>
                    <a:srgbClr val="1B1B1B"/>
                  </a:solidFill>
                </a:rPr>
                <a:t>e, 3</a:t>
              </a:r>
            </a:p>
            <a:p>
              <a:pPr marL="58738" indent="-58738">
                <a:buFont typeface="Arial" panose="020B0604020202020204" pitchFamily="34" charset="0"/>
                <a:buChar char="•"/>
              </a:pPr>
              <a:r>
                <a:rPr lang="en-US" sz="900" dirty="0">
                  <a:solidFill>
                    <a:srgbClr val="1B1B1B"/>
                  </a:solidFill>
                </a:rPr>
                <a:t>N=107</a:t>
              </a:r>
            </a:p>
          </p:txBody>
        </p:sp>
        <p:sp>
          <p:nvSpPr>
            <p:cNvPr id="27" name="Textfeld 26">
              <a:extLst>
                <a:ext uri="{FF2B5EF4-FFF2-40B4-BE49-F238E27FC236}">
                  <a16:creationId xmlns:a16="http://schemas.microsoft.com/office/drawing/2014/main" id="{5EA424BF-90D2-2646-D781-849BD0203BC2}"/>
                </a:ext>
              </a:extLst>
            </p:cNvPr>
            <p:cNvSpPr txBox="1"/>
            <p:nvPr/>
          </p:nvSpPr>
          <p:spPr>
            <a:xfrm>
              <a:off x="4715404" y="2857894"/>
              <a:ext cx="424796" cy="230832"/>
            </a:xfrm>
            <a:prstGeom prst="rect">
              <a:avLst/>
            </a:prstGeom>
            <a:noFill/>
          </p:spPr>
          <p:txBody>
            <a:bodyPr wrap="none" lIns="0" rIns="0" rtlCol="0">
              <a:spAutoFit/>
            </a:bodyPr>
            <a:lstStyle/>
            <a:p>
              <a:pPr algn="ctr"/>
              <a:r>
                <a:rPr lang="en-US" sz="900"/>
                <a:t>Initiation</a:t>
              </a:r>
            </a:p>
          </p:txBody>
        </p:sp>
        <p:sp>
          <p:nvSpPr>
            <p:cNvPr id="28" name="Textfeld 27">
              <a:extLst>
                <a:ext uri="{FF2B5EF4-FFF2-40B4-BE49-F238E27FC236}">
                  <a16:creationId xmlns:a16="http://schemas.microsoft.com/office/drawing/2014/main" id="{646F42E0-5C54-CCD4-DA50-DE00AAA1D8B6}"/>
                </a:ext>
              </a:extLst>
            </p:cNvPr>
            <p:cNvSpPr txBox="1"/>
            <p:nvPr/>
          </p:nvSpPr>
          <p:spPr>
            <a:xfrm>
              <a:off x="5680839" y="2857894"/>
              <a:ext cx="424796" cy="230832"/>
            </a:xfrm>
            <a:prstGeom prst="rect">
              <a:avLst/>
            </a:prstGeom>
            <a:noFill/>
          </p:spPr>
          <p:txBody>
            <a:bodyPr wrap="none" lIns="0" rIns="0" rtlCol="0">
              <a:spAutoFit/>
            </a:bodyPr>
            <a:lstStyle/>
            <a:p>
              <a:pPr algn="ctr"/>
              <a:r>
                <a:rPr lang="en-US" sz="900"/>
                <a:t>Initiation</a:t>
              </a:r>
            </a:p>
          </p:txBody>
        </p:sp>
        <p:sp>
          <p:nvSpPr>
            <p:cNvPr id="29" name="Textfeld 28">
              <a:extLst>
                <a:ext uri="{FF2B5EF4-FFF2-40B4-BE49-F238E27FC236}">
                  <a16:creationId xmlns:a16="http://schemas.microsoft.com/office/drawing/2014/main" id="{5A0997C8-1AAC-0849-C548-D1548E9E66B2}"/>
                </a:ext>
              </a:extLst>
            </p:cNvPr>
            <p:cNvSpPr txBox="1"/>
            <p:nvPr/>
          </p:nvSpPr>
          <p:spPr>
            <a:xfrm>
              <a:off x="5337199" y="1420305"/>
              <a:ext cx="811711" cy="276999"/>
            </a:xfrm>
            <a:prstGeom prst="rect">
              <a:avLst/>
            </a:prstGeom>
            <a:noFill/>
          </p:spPr>
          <p:txBody>
            <a:bodyPr wrap="square" lIns="0" rIns="0" rtlCol="0">
              <a:spAutoFit/>
            </a:bodyPr>
            <a:lstStyle/>
            <a:p>
              <a:pPr algn="ctr"/>
              <a:r>
                <a:rPr lang="en-US" sz="1200" b="1" u="none" strike="noStrike">
                  <a:solidFill>
                    <a:srgbClr val="1B1B1B"/>
                  </a:solidFill>
                  <a:effectLst/>
                </a:rPr>
                <a:t>Avapritinib</a:t>
              </a:r>
              <a:endParaRPr lang="en-US" sz="1200" u="none" strike="noStrike">
                <a:solidFill>
                  <a:srgbClr val="1B1B1B"/>
                </a:solidFill>
                <a:effectLst/>
              </a:endParaRPr>
            </a:p>
          </p:txBody>
        </p:sp>
        <p:sp>
          <p:nvSpPr>
            <p:cNvPr id="30" name="Textfeld 29">
              <a:extLst>
                <a:ext uri="{FF2B5EF4-FFF2-40B4-BE49-F238E27FC236}">
                  <a16:creationId xmlns:a16="http://schemas.microsoft.com/office/drawing/2014/main" id="{4974DD79-479B-C5EC-E1EC-48822D31FF14}"/>
                </a:ext>
              </a:extLst>
            </p:cNvPr>
            <p:cNvSpPr txBox="1"/>
            <p:nvPr/>
          </p:nvSpPr>
          <p:spPr>
            <a:xfrm>
              <a:off x="7126904" y="1305428"/>
              <a:ext cx="490520" cy="230832"/>
            </a:xfrm>
            <a:prstGeom prst="rect">
              <a:avLst/>
            </a:prstGeom>
            <a:noFill/>
          </p:spPr>
          <p:txBody>
            <a:bodyPr wrap="none" lIns="0" rIns="0" rtlCol="0">
              <a:spAutoFit/>
            </a:bodyPr>
            <a:lstStyle/>
            <a:p>
              <a:pPr algn="ctr"/>
              <a:r>
                <a:rPr lang="en-US" sz="900" dirty="0"/>
                <a:t>Approval </a:t>
              </a:r>
              <a:r>
                <a:rPr lang="en-US" sz="900" b="1" baseline="30000" dirty="0"/>
                <a:t>b</a:t>
              </a:r>
            </a:p>
          </p:txBody>
        </p:sp>
      </p:grpSp>
      <p:sp>
        <p:nvSpPr>
          <p:cNvPr id="51" name="Textfeld 50">
            <a:extLst>
              <a:ext uri="{FF2B5EF4-FFF2-40B4-BE49-F238E27FC236}">
                <a16:creationId xmlns:a16="http://schemas.microsoft.com/office/drawing/2014/main" id="{D9E71EF9-2F37-B3D3-2185-F842962F98DD}"/>
              </a:ext>
            </a:extLst>
          </p:cNvPr>
          <p:cNvSpPr txBox="1"/>
          <p:nvPr/>
        </p:nvSpPr>
        <p:spPr>
          <a:xfrm>
            <a:off x="1586593" y="4249704"/>
            <a:ext cx="415499" cy="230832"/>
          </a:xfrm>
          <a:prstGeom prst="rect">
            <a:avLst/>
          </a:prstGeom>
          <a:noFill/>
        </p:spPr>
        <p:txBody>
          <a:bodyPr wrap="square" rtlCol="0">
            <a:spAutoFit/>
          </a:bodyPr>
          <a:lstStyle/>
          <a:p>
            <a:pPr algn="ctr"/>
            <a:r>
              <a:rPr lang="en-US" sz="900" b="1">
                <a:solidFill>
                  <a:schemeClr val="tx2"/>
                </a:solidFill>
              </a:rPr>
              <a:t>2010</a:t>
            </a:r>
          </a:p>
        </p:txBody>
      </p:sp>
      <p:sp>
        <p:nvSpPr>
          <p:cNvPr id="52" name="Textfeld 51">
            <a:extLst>
              <a:ext uri="{FF2B5EF4-FFF2-40B4-BE49-F238E27FC236}">
                <a16:creationId xmlns:a16="http://schemas.microsoft.com/office/drawing/2014/main" id="{C75E01E8-BA44-2981-F50A-D661AFA5D6C8}"/>
              </a:ext>
            </a:extLst>
          </p:cNvPr>
          <p:cNvSpPr txBox="1"/>
          <p:nvPr/>
        </p:nvSpPr>
        <p:spPr>
          <a:xfrm>
            <a:off x="2050406" y="4249704"/>
            <a:ext cx="415499" cy="230832"/>
          </a:xfrm>
          <a:prstGeom prst="rect">
            <a:avLst/>
          </a:prstGeom>
          <a:noFill/>
        </p:spPr>
        <p:txBody>
          <a:bodyPr wrap="square" rtlCol="0">
            <a:spAutoFit/>
          </a:bodyPr>
          <a:lstStyle/>
          <a:p>
            <a:pPr algn="ctr"/>
            <a:r>
              <a:rPr lang="en-US" sz="900" b="1">
                <a:solidFill>
                  <a:schemeClr val="tx2"/>
                </a:solidFill>
              </a:rPr>
              <a:t>2011</a:t>
            </a:r>
          </a:p>
        </p:txBody>
      </p:sp>
      <p:sp>
        <p:nvSpPr>
          <p:cNvPr id="53" name="Textfeld 52">
            <a:extLst>
              <a:ext uri="{FF2B5EF4-FFF2-40B4-BE49-F238E27FC236}">
                <a16:creationId xmlns:a16="http://schemas.microsoft.com/office/drawing/2014/main" id="{E6BF723C-8569-4B0F-4F41-D98BD0A0D865}"/>
              </a:ext>
            </a:extLst>
          </p:cNvPr>
          <p:cNvSpPr txBox="1"/>
          <p:nvPr/>
        </p:nvSpPr>
        <p:spPr>
          <a:xfrm>
            <a:off x="2978032" y="4249704"/>
            <a:ext cx="415499" cy="230832"/>
          </a:xfrm>
          <a:prstGeom prst="rect">
            <a:avLst/>
          </a:prstGeom>
          <a:noFill/>
        </p:spPr>
        <p:txBody>
          <a:bodyPr wrap="none" rtlCol="0">
            <a:spAutoFit/>
          </a:bodyPr>
          <a:lstStyle/>
          <a:p>
            <a:pPr algn="ctr"/>
            <a:r>
              <a:rPr lang="en-US" sz="900" b="1">
                <a:solidFill>
                  <a:schemeClr val="tx2"/>
                </a:solidFill>
              </a:rPr>
              <a:t>2013</a:t>
            </a:r>
          </a:p>
        </p:txBody>
      </p:sp>
      <p:sp>
        <p:nvSpPr>
          <p:cNvPr id="54" name="Textfeld 53">
            <a:extLst>
              <a:ext uri="{FF2B5EF4-FFF2-40B4-BE49-F238E27FC236}">
                <a16:creationId xmlns:a16="http://schemas.microsoft.com/office/drawing/2014/main" id="{8EB3AB70-F3D5-0672-70E3-F8C43E73EC27}"/>
              </a:ext>
            </a:extLst>
          </p:cNvPr>
          <p:cNvSpPr txBox="1"/>
          <p:nvPr/>
        </p:nvSpPr>
        <p:spPr>
          <a:xfrm>
            <a:off x="3441845" y="4249704"/>
            <a:ext cx="415499" cy="230832"/>
          </a:xfrm>
          <a:prstGeom prst="rect">
            <a:avLst/>
          </a:prstGeom>
          <a:noFill/>
        </p:spPr>
        <p:txBody>
          <a:bodyPr wrap="none" rtlCol="0">
            <a:spAutoFit/>
          </a:bodyPr>
          <a:lstStyle/>
          <a:p>
            <a:pPr algn="ctr"/>
            <a:r>
              <a:rPr lang="en-US" sz="900" b="1">
                <a:solidFill>
                  <a:schemeClr val="tx2"/>
                </a:solidFill>
              </a:rPr>
              <a:t>2014</a:t>
            </a:r>
          </a:p>
        </p:txBody>
      </p:sp>
      <p:sp>
        <p:nvSpPr>
          <p:cNvPr id="55" name="Textfeld 54">
            <a:extLst>
              <a:ext uri="{FF2B5EF4-FFF2-40B4-BE49-F238E27FC236}">
                <a16:creationId xmlns:a16="http://schemas.microsoft.com/office/drawing/2014/main" id="{1F084E89-B10B-CBD3-1ED4-44635B4B0287}"/>
              </a:ext>
            </a:extLst>
          </p:cNvPr>
          <p:cNvSpPr txBox="1"/>
          <p:nvPr/>
        </p:nvSpPr>
        <p:spPr>
          <a:xfrm>
            <a:off x="4369471" y="4249704"/>
            <a:ext cx="415499" cy="230832"/>
          </a:xfrm>
          <a:prstGeom prst="rect">
            <a:avLst/>
          </a:prstGeom>
          <a:noFill/>
        </p:spPr>
        <p:txBody>
          <a:bodyPr wrap="none" rtlCol="0">
            <a:spAutoFit/>
          </a:bodyPr>
          <a:lstStyle/>
          <a:p>
            <a:pPr algn="ctr"/>
            <a:r>
              <a:rPr lang="en-US" sz="900" b="1">
                <a:solidFill>
                  <a:schemeClr val="tx2"/>
                </a:solidFill>
              </a:rPr>
              <a:t>2016</a:t>
            </a:r>
          </a:p>
        </p:txBody>
      </p:sp>
      <p:sp>
        <p:nvSpPr>
          <p:cNvPr id="56" name="Textfeld 55">
            <a:extLst>
              <a:ext uri="{FF2B5EF4-FFF2-40B4-BE49-F238E27FC236}">
                <a16:creationId xmlns:a16="http://schemas.microsoft.com/office/drawing/2014/main" id="{94B05FA8-1CD4-98CF-B3F2-3B2091D7BFEF}"/>
              </a:ext>
            </a:extLst>
          </p:cNvPr>
          <p:cNvSpPr txBox="1"/>
          <p:nvPr/>
        </p:nvSpPr>
        <p:spPr>
          <a:xfrm>
            <a:off x="5297097" y="4249704"/>
            <a:ext cx="415499" cy="230832"/>
          </a:xfrm>
          <a:prstGeom prst="rect">
            <a:avLst/>
          </a:prstGeom>
          <a:noFill/>
        </p:spPr>
        <p:txBody>
          <a:bodyPr wrap="none" rtlCol="0">
            <a:spAutoFit/>
          </a:bodyPr>
          <a:lstStyle/>
          <a:p>
            <a:pPr algn="ctr"/>
            <a:r>
              <a:rPr lang="en-US" sz="900" b="1">
                <a:solidFill>
                  <a:schemeClr val="bg1"/>
                </a:solidFill>
              </a:rPr>
              <a:t>2018</a:t>
            </a:r>
          </a:p>
        </p:txBody>
      </p:sp>
      <p:sp>
        <p:nvSpPr>
          <p:cNvPr id="57" name="Textfeld 56">
            <a:extLst>
              <a:ext uri="{FF2B5EF4-FFF2-40B4-BE49-F238E27FC236}">
                <a16:creationId xmlns:a16="http://schemas.microsoft.com/office/drawing/2014/main" id="{FE76C8C2-339E-651A-B08C-140BD3BD655E}"/>
              </a:ext>
            </a:extLst>
          </p:cNvPr>
          <p:cNvSpPr txBox="1"/>
          <p:nvPr/>
        </p:nvSpPr>
        <p:spPr>
          <a:xfrm>
            <a:off x="5760910" y="4249704"/>
            <a:ext cx="415499" cy="230832"/>
          </a:xfrm>
          <a:prstGeom prst="rect">
            <a:avLst/>
          </a:prstGeom>
          <a:noFill/>
        </p:spPr>
        <p:txBody>
          <a:bodyPr wrap="none" rtlCol="0">
            <a:spAutoFit/>
          </a:bodyPr>
          <a:lstStyle/>
          <a:p>
            <a:pPr algn="ctr"/>
            <a:r>
              <a:rPr lang="en-US" sz="900" b="1">
                <a:solidFill>
                  <a:schemeClr val="bg1"/>
                </a:solidFill>
              </a:rPr>
              <a:t>2019</a:t>
            </a:r>
          </a:p>
        </p:txBody>
      </p:sp>
      <p:sp>
        <p:nvSpPr>
          <p:cNvPr id="58" name="Textfeld 57">
            <a:extLst>
              <a:ext uri="{FF2B5EF4-FFF2-40B4-BE49-F238E27FC236}">
                <a16:creationId xmlns:a16="http://schemas.microsoft.com/office/drawing/2014/main" id="{C2A9150C-D1EF-5532-E050-80613F8FAD33}"/>
              </a:ext>
            </a:extLst>
          </p:cNvPr>
          <p:cNvSpPr txBox="1"/>
          <p:nvPr/>
        </p:nvSpPr>
        <p:spPr>
          <a:xfrm>
            <a:off x="6224723" y="4249704"/>
            <a:ext cx="415499" cy="230832"/>
          </a:xfrm>
          <a:prstGeom prst="rect">
            <a:avLst/>
          </a:prstGeom>
          <a:noFill/>
        </p:spPr>
        <p:txBody>
          <a:bodyPr wrap="none" rtlCol="0">
            <a:spAutoFit/>
          </a:bodyPr>
          <a:lstStyle/>
          <a:p>
            <a:pPr algn="ctr"/>
            <a:r>
              <a:rPr lang="en-US" sz="900" b="1">
                <a:solidFill>
                  <a:schemeClr val="bg1"/>
                </a:solidFill>
              </a:rPr>
              <a:t>2020</a:t>
            </a:r>
          </a:p>
        </p:txBody>
      </p:sp>
      <p:sp>
        <p:nvSpPr>
          <p:cNvPr id="59" name="Textfeld 58">
            <a:extLst>
              <a:ext uri="{FF2B5EF4-FFF2-40B4-BE49-F238E27FC236}">
                <a16:creationId xmlns:a16="http://schemas.microsoft.com/office/drawing/2014/main" id="{B4AA7826-9295-07E5-CAC4-753096217320}"/>
              </a:ext>
            </a:extLst>
          </p:cNvPr>
          <p:cNvSpPr txBox="1"/>
          <p:nvPr/>
        </p:nvSpPr>
        <p:spPr>
          <a:xfrm>
            <a:off x="7152349" y="4249704"/>
            <a:ext cx="415499" cy="230832"/>
          </a:xfrm>
          <a:prstGeom prst="rect">
            <a:avLst/>
          </a:prstGeom>
          <a:noFill/>
        </p:spPr>
        <p:txBody>
          <a:bodyPr wrap="none" rtlCol="0">
            <a:spAutoFit/>
          </a:bodyPr>
          <a:lstStyle/>
          <a:p>
            <a:pPr algn="ctr"/>
            <a:r>
              <a:rPr lang="en-US" sz="900" b="1">
                <a:solidFill>
                  <a:schemeClr val="bg1"/>
                </a:solidFill>
              </a:rPr>
              <a:t>2022</a:t>
            </a:r>
          </a:p>
        </p:txBody>
      </p:sp>
      <p:sp>
        <p:nvSpPr>
          <p:cNvPr id="60" name="Textfeld 59">
            <a:extLst>
              <a:ext uri="{FF2B5EF4-FFF2-40B4-BE49-F238E27FC236}">
                <a16:creationId xmlns:a16="http://schemas.microsoft.com/office/drawing/2014/main" id="{4858645F-089D-7D91-4705-F47EB6BDABBC}"/>
              </a:ext>
            </a:extLst>
          </p:cNvPr>
          <p:cNvSpPr txBox="1"/>
          <p:nvPr/>
        </p:nvSpPr>
        <p:spPr>
          <a:xfrm>
            <a:off x="8059923" y="4249704"/>
            <a:ext cx="415499" cy="230832"/>
          </a:xfrm>
          <a:prstGeom prst="rect">
            <a:avLst/>
          </a:prstGeom>
          <a:noFill/>
        </p:spPr>
        <p:txBody>
          <a:bodyPr wrap="none" rtlCol="0">
            <a:spAutoFit/>
          </a:bodyPr>
          <a:lstStyle/>
          <a:p>
            <a:pPr algn="ctr"/>
            <a:r>
              <a:rPr lang="en-US" sz="900" b="1">
                <a:solidFill>
                  <a:schemeClr val="bg1"/>
                </a:solidFill>
              </a:rPr>
              <a:t>2024</a:t>
            </a:r>
          </a:p>
        </p:txBody>
      </p:sp>
      <p:grpSp>
        <p:nvGrpSpPr>
          <p:cNvPr id="49" name="Gruppieren 48">
            <a:extLst>
              <a:ext uri="{FF2B5EF4-FFF2-40B4-BE49-F238E27FC236}">
                <a16:creationId xmlns:a16="http://schemas.microsoft.com/office/drawing/2014/main" id="{BFC0DB30-94A8-8256-DB15-94135EFB3C6E}"/>
              </a:ext>
            </a:extLst>
          </p:cNvPr>
          <p:cNvGrpSpPr/>
          <p:nvPr/>
        </p:nvGrpSpPr>
        <p:grpSpPr>
          <a:xfrm>
            <a:off x="536067" y="3142303"/>
            <a:ext cx="180000" cy="1002660"/>
            <a:chOff x="2623944" y="1953108"/>
            <a:chExt cx="180000" cy="1002660"/>
          </a:xfrm>
        </p:grpSpPr>
        <p:sp>
          <p:nvSpPr>
            <p:cNvPr id="61" name="Oval 60">
              <a:extLst>
                <a:ext uri="{FF2B5EF4-FFF2-40B4-BE49-F238E27FC236}">
                  <a16:creationId xmlns:a16="http://schemas.microsoft.com/office/drawing/2014/main" id="{3FF40A1C-F84A-D5F4-5617-97869BCD1A06}"/>
                </a:ext>
              </a:extLst>
            </p:cNvPr>
            <p:cNvSpPr>
              <a:spLocks noChangeAspect="1"/>
            </p:cNvSpPr>
            <p:nvPr/>
          </p:nvSpPr>
          <p:spPr>
            <a:xfrm>
              <a:off x="2623944" y="2775768"/>
              <a:ext cx="180000" cy="18000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Gerade Verbindung 61">
              <a:extLst>
                <a:ext uri="{FF2B5EF4-FFF2-40B4-BE49-F238E27FC236}">
                  <a16:creationId xmlns:a16="http://schemas.microsoft.com/office/drawing/2014/main" id="{E6D2FC8D-950B-0F9E-A83F-7CC8DC3C0303}"/>
                </a:ext>
              </a:extLst>
            </p:cNvPr>
            <p:cNvCxnSpPr>
              <a:cxnSpLocks/>
            </p:cNvCxnSpPr>
            <p:nvPr/>
          </p:nvCxnSpPr>
          <p:spPr>
            <a:xfrm>
              <a:off x="2713944" y="1953108"/>
              <a:ext cx="0" cy="82266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3" name="Textfeld 62">
            <a:extLst>
              <a:ext uri="{FF2B5EF4-FFF2-40B4-BE49-F238E27FC236}">
                <a16:creationId xmlns:a16="http://schemas.microsoft.com/office/drawing/2014/main" id="{2AF9868B-615B-A464-A2AF-2487AC9EA0B0}"/>
              </a:ext>
            </a:extLst>
          </p:cNvPr>
          <p:cNvSpPr txBox="1"/>
          <p:nvPr/>
        </p:nvSpPr>
        <p:spPr>
          <a:xfrm>
            <a:off x="0" y="4681835"/>
            <a:ext cx="8493894" cy="461665"/>
          </a:xfrm>
          <a:prstGeom prst="rect">
            <a:avLst/>
          </a:prstGeom>
          <a:noFill/>
        </p:spPr>
        <p:txBody>
          <a:bodyPr wrap="square" rtlCol="0">
            <a:spAutoFit/>
          </a:bodyPr>
          <a:lstStyle/>
          <a:p>
            <a:pPr defTabSz="914400" eaLnBrk="0" fontAlgn="base" hangingPunct="0">
              <a:spcBef>
                <a:spcPct val="0"/>
              </a:spcBef>
              <a:spcAft>
                <a:spcPct val="0"/>
              </a:spcAft>
              <a:defRPr/>
            </a:pPr>
            <a:r>
              <a:rPr kumimoji="0" lang="de-DE" sz="800" b="1" i="0" u="none" strike="noStrike" kern="1200" cap="none" spc="0" normalizeH="0" baseline="30000" noProof="0" dirty="0">
                <a:ln>
                  <a:noFill/>
                </a:ln>
                <a:effectLst/>
                <a:uLnTx/>
                <a:uFillTx/>
                <a:ea typeface="Calibri" charset="0"/>
                <a:cs typeface="Calibri" charset="0"/>
              </a:rPr>
              <a:t>a</a:t>
            </a:r>
            <a:r>
              <a:rPr kumimoji="0" lang="de-DE" sz="800" b="0" i="0" u="none" strike="noStrike" kern="1200" cap="none" spc="0" normalizeH="0" baseline="30000" noProof="0" dirty="0">
                <a:ln>
                  <a:noFill/>
                </a:ln>
                <a:effectLst/>
                <a:uLnTx/>
                <a:uFillTx/>
                <a:ea typeface="Calibri" charset="0"/>
                <a:cs typeface="Calibri" charset="0"/>
              </a:rPr>
              <a:t> </a:t>
            </a:r>
            <a:r>
              <a:rPr kumimoji="0" lang="de-DE" sz="800" b="0" i="0" u="none" strike="noStrike" kern="1200" cap="none" spc="0" normalizeH="0" baseline="0" noProof="0" dirty="0" err="1">
                <a:ln>
                  <a:noFill/>
                </a:ln>
                <a:effectLst/>
                <a:uLnTx/>
                <a:uFillTx/>
                <a:ea typeface="Calibri" charset="0"/>
                <a:cs typeface="Calibri" charset="0"/>
              </a:rPr>
              <a:t>Cladribine</a:t>
            </a:r>
            <a:r>
              <a:rPr kumimoji="0" lang="de-DE" sz="800" b="0" i="0" u="none" strike="noStrike" kern="1200" cap="none" spc="0" normalizeH="0" baseline="0" noProof="0" dirty="0">
                <a:ln>
                  <a:noFill/>
                </a:ln>
                <a:effectLst/>
                <a:uLnTx/>
                <a:uFillTx/>
                <a:ea typeface="Calibri" charset="0"/>
                <a:cs typeface="Calibri" charset="0"/>
              </a:rPr>
              <a:t> is not approved for the treatment of AdvSM. </a:t>
            </a:r>
            <a:r>
              <a:rPr lang="de-DE" sz="800" b="1" baseline="30000" dirty="0">
                <a:ea typeface="Calibri" charset="0"/>
                <a:cs typeface="Calibri" charset="0"/>
              </a:rPr>
              <a:t>b</a:t>
            </a:r>
            <a:r>
              <a:rPr lang="de-DE" sz="800" baseline="30000" dirty="0">
                <a:ea typeface="Calibri" charset="0"/>
                <a:cs typeface="Calibri" charset="0"/>
              </a:rPr>
              <a:t> </a:t>
            </a:r>
            <a:r>
              <a:rPr lang="en-US" sz="800" dirty="0"/>
              <a:t>Avapritinib is approved for any line by FDA and after at least 1 systemic therapy by EMA.</a:t>
            </a:r>
          </a:p>
          <a:p>
            <a:pPr defTabSz="914400" eaLnBrk="0" fontAlgn="base" hangingPunct="0">
              <a:spcBef>
                <a:spcPct val="0"/>
              </a:spcBef>
              <a:spcAft>
                <a:spcPct val="0"/>
              </a:spcAft>
              <a:defRPr/>
            </a:pPr>
            <a:r>
              <a:rPr lang="en-US" sz="800" b="1" baseline="30000" dirty="0"/>
              <a:t>c</a:t>
            </a:r>
            <a:r>
              <a:rPr lang="en-US" sz="800" baseline="30000" dirty="0"/>
              <a:t> </a:t>
            </a:r>
            <a:r>
              <a:rPr lang="en-US" sz="800" dirty="0"/>
              <a:t>Data cutoff date July 9, 2013. </a:t>
            </a:r>
            <a:r>
              <a:rPr lang="en-US" sz="800" b="1" baseline="30000" dirty="0"/>
              <a:t>d</a:t>
            </a:r>
            <a:r>
              <a:rPr lang="en-US" sz="800" baseline="30000" dirty="0"/>
              <a:t> </a:t>
            </a:r>
            <a:r>
              <a:rPr lang="en-US" sz="800" dirty="0"/>
              <a:t>Data cutoff date May 27, 2020. </a:t>
            </a:r>
            <a:r>
              <a:rPr lang="en-US" sz="800" b="1" baseline="30000" dirty="0"/>
              <a:t>e</a:t>
            </a:r>
            <a:r>
              <a:rPr lang="en-US" sz="800" baseline="30000" dirty="0"/>
              <a:t> </a:t>
            </a:r>
            <a:r>
              <a:rPr lang="en-US" sz="800" dirty="0"/>
              <a:t>Data cutoff date June 23, 2020.</a:t>
            </a:r>
          </a:p>
          <a:p>
            <a:pPr defTabSz="914400" eaLnBrk="0" fontAlgn="base" hangingPunct="0">
              <a:spcBef>
                <a:spcPct val="0"/>
              </a:spcBef>
              <a:spcAft>
                <a:spcPct val="0"/>
              </a:spcAft>
              <a:defRPr/>
            </a:pPr>
            <a:r>
              <a:rPr lang="en-US" sz="800" b="1" baseline="30000" dirty="0"/>
              <a:t>1 </a:t>
            </a:r>
            <a:r>
              <a:rPr lang="en-US" sz="800" dirty="0"/>
              <a:t>Gotlib J, et al. </a:t>
            </a:r>
            <a:r>
              <a:rPr lang="en-US" sz="800" i="1" dirty="0"/>
              <a:t>N Engl J Med.</a:t>
            </a:r>
            <a:r>
              <a:rPr lang="en-US" sz="800" dirty="0"/>
              <a:t> 2016;374:2530-2541. </a:t>
            </a:r>
            <a:r>
              <a:rPr lang="en-US" sz="800" b="1" baseline="30000" dirty="0"/>
              <a:t>2</a:t>
            </a:r>
            <a:r>
              <a:rPr lang="en-US" sz="800" dirty="0"/>
              <a:t> DeAngelo DJ, et al. </a:t>
            </a:r>
            <a:r>
              <a:rPr lang="en-US" sz="800" i="1" dirty="0"/>
              <a:t>Nature Med</a:t>
            </a:r>
            <a:r>
              <a:rPr lang="en-US" sz="800" dirty="0"/>
              <a:t>. 2021;27:2183-2191. </a:t>
            </a:r>
            <a:r>
              <a:rPr lang="en-US" sz="800" b="1" baseline="30000" dirty="0"/>
              <a:t>3</a:t>
            </a:r>
            <a:r>
              <a:rPr lang="en-US" sz="800" dirty="0"/>
              <a:t> </a:t>
            </a:r>
            <a:r>
              <a:rPr lang="en-US" sz="800" dirty="0" err="1"/>
              <a:t>Gotlib</a:t>
            </a:r>
            <a:r>
              <a:rPr lang="en-US" sz="800" dirty="0"/>
              <a:t> J, et al. </a:t>
            </a:r>
            <a:r>
              <a:rPr lang="en-US" sz="800" i="1" dirty="0"/>
              <a:t>Nature Med</a:t>
            </a:r>
            <a:r>
              <a:rPr lang="en-US" sz="800" dirty="0"/>
              <a:t>. 2021;27:2192-2199.</a:t>
            </a:r>
          </a:p>
        </p:txBody>
      </p:sp>
      <p:sp>
        <p:nvSpPr>
          <p:cNvPr id="129" name="Textfeld 128">
            <a:extLst>
              <a:ext uri="{FF2B5EF4-FFF2-40B4-BE49-F238E27FC236}">
                <a16:creationId xmlns:a16="http://schemas.microsoft.com/office/drawing/2014/main" id="{C98AA5F2-CEC4-DD3A-7E3B-00DB51C16B5D}"/>
              </a:ext>
            </a:extLst>
          </p:cNvPr>
          <p:cNvSpPr txBox="1"/>
          <p:nvPr/>
        </p:nvSpPr>
        <p:spPr>
          <a:xfrm>
            <a:off x="158234" y="2866448"/>
            <a:ext cx="964546" cy="276999"/>
          </a:xfrm>
          <a:prstGeom prst="rect">
            <a:avLst/>
          </a:prstGeom>
          <a:noFill/>
          <a:ln w="19050">
            <a:noFill/>
          </a:ln>
        </p:spPr>
        <p:txBody>
          <a:bodyPr wrap="square">
            <a:spAutoFit/>
          </a:bodyPr>
          <a:lstStyle/>
          <a:p>
            <a:pPr algn="ctr"/>
            <a:r>
              <a:rPr lang="en-US" sz="1200" b="1" dirty="0">
                <a:solidFill>
                  <a:prstClr val="black"/>
                </a:solidFill>
                <a:latin typeface="Calibri" panose="020F0502020204030204"/>
                <a:cs typeface="Arial" panose="020B0604020202020204" pitchFamily="34" charset="0"/>
              </a:rPr>
              <a:t>Cladribine </a:t>
            </a:r>
            <a:r>
              <a:rPr lang="en-US" sz="1200" b="1" baseline="30000" dirty="0">
                <a:solidFill>
                  <a:prstClr val="black"/>
                </a:solidFill>
                <a:latin typeface="Calibri" panose="020F0502020204030204"/>
                <a:cs typeface="Arial" panose="020B0604020202020204" pitchFamily="34" charset="0"/>
              </a:rPr>
              <a:t>a</a:t>
            </a:r>
            <a:endParaRPr lang="en-US" sz="1200" baseline="30000" dirty="0"/>
          </a:p>
        </p:txBody>
      </p:sp>
      <p:sp>
        <p:nvSpPr>
          <p:cNvPr id="13" name="Textfeld 12">
            <a:extLst>
              <a:ext uri="{FF2B5EF4-FFF2-40B4-BE49-F238E27FC236}">
                <a16:creationId xmlns:a16="http://schemas.microsoft.com/office/drawing/2014/main" id="{0A52ACF6-3C43-F5B3-91B5-23208B180562}"/>
              </a:ext>
            </a:extLst>
          </p:cNvPr>
          <p:cNvSpPr txBox="1"/>
          <p:nvPr/>
        </p:nvSpPr>
        <p:spPr>
          <a:xfrm>
            <a:off x="199736" y="602151"/>
            <a:ext cx="8803188" cy="954107"/>
          </a:xfrm>
          <a:prstGeom prst="rect">
            <a:avLst/>
          </a:prstGeom>
          <a:noFill/>
        </p:spPr>
        <p:txBody>
          <a:bodyPr wrap="square">
            <a:spAutoFit/>
          </a:bodyPr>
          <a:lstStyle/>
          <a:p>
            <a:r>
              <a:rPr lang="en-US" sz="1400" b="1" dirty="0"/>
              <a:t>Advanced systemic mastocytosis </a:t>
            </a:r>
            <a:r>
              <a:rPr lang="en-US" sz="1400" dirty="0"/>
              <a:t>(AdvSM)</a:t>
            </a:r>
          </a:p>
          <a:p>
            <a:pPr marL="742950" lvl="1" indent="-285750">
              <a:buFont typeface="Arial" panose="020B0604020202020204" pitchFamily="34" charset="0"/>
              <a:buChar char="•"/>
            </a:pPr>
            <a:r>
              <a:rPr lang="en-US" sz="1400" dirty="0"/>
              <a:t>Rare myeloid neoplasm driven by</a:t>
            </a:r>
            <a:r>
              <a:rPr lang="en-US" sz="1400" b="1" dirty="0"/>
              <a:t> </a:t>
            </a:r>
            <a:r>
              <a:rPr lang="en-US" sz="1400" b="1" i="1" dirty="0"/>
              <a:t>KIT</a:t>
            </a:r>
            <a:r>
              <a:rPr lang="en-US" sz="1400" b="1" dirty="0"/>
              <a:t> D816V </a:t>
            </a:r>
            <a:r>
              <a:rPr lang="en-US" sz="1400" dirty="0"/>
              <a:t>in &gt;95% of patients</a:t>
            </a:r>
          </a:p>
          <a:p>
            <a:pPr marL="742950" lvl="1" indent="-285750">
              <a:buFont typeface="Arial" panose="020B0604020202020204" pitchFamily="34" charset="0"/>
              <a:buChar char="•"/>
            </a:pPr>
            <a:r>
              <a:rPr lang="en-US" sz="1400" dirty="0"/>
              <a:t>Genetically complex disease, especially with associated hematologic neoplasm present and </a:t>
            </a:r>
            <a:r>
              <a:rPr lang="en-US" sz="1400" b="1" dirty="0"/>
              <a:t>relevant additional somatic mutations (e.g., </a:t>
            </a:r>
            <a:r>
              <a:rPr lang="en-US" sz="1400" b="1" i="1" dirty="0"/>
              <a:t>SRSF2, ASXL1, RUNX1, NRAS</a:t>
            </a:r>
            <a:r>
              <a:rPr lang="en-US" sz="1400" b="1" dirty="0"/>
              <a:t>)</a:t>
            </a:r>
            <a:endParaRPr lang="en-US" sz="1400" dirty="0"/>
          </a:p>
        </p:txBody>
      </p:sp>
    </p:spTree>
    <p:extLst>
      <p:ext uri="{BB962C8B-B14F-4D97-AF65-F5344CB8AC3E}">
        <p14:creationId xmlns:p14="http://schemas.microsoft.com/office/powerpoint/2010/main" val="37250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9B6F4572-C1FB-A130-FA6F-ED20FA74BFC5}"/>
              </a:ext>
            </a:extLst>
          </p:cNvPr>
          <p:cNvGrpSpPr/>
          <p:nvPr/>
        </p:nvGrpSpPr>
        <p:grpSpPr>
          <a:xfrm>
            <a:off x="733683" y="1110235"/>
            <a:ext cx="7668078" cy="360000"/>
            <a:chOff x="264122" y="683549"/>
            <a:chExt cx="8117378" cy="360000"/>
          </a:xfrm>
        </p:grpSpPr>
        <p:sp>
          <p:nvSpPr>
            <p:cNvPr id="9" name="Oval 8">
              <a:extLst>
                <a:ext uri="{FF2B5EF4-FFF2-40B4-BE49-F238E27FC236}">
                  <a16:creationId xmlns:a16="http://schemas.microsoft.com/office/drawing/2014/main" id="{E724FA01-F1B4-3A84-1F7A-D29F975837DA}"/>
                </a:ext>
              </a:extLst>
            </p:cNvPr>
            <p:cNvSpPr/>
            <p:nvPr/>
          </p:nvSpPr>
          <p:spPr>
            <a:xfrm>
              <a:off x="264122" y="683549"/>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a:t>A.</a:t>
              </a:r>
            </a:p>
          </p:txBody>
        </p:sp>
        <p:sp>
          <p:nvSpPr>
            <p:cNvPr id="10" name="Textfeld 9">
              <a:extLst>
                <a:ext uri="{FF2B5EF4-FFF2-40B4-BE49-F238E27FC236}">
                  <a16:creationId xmlns:a16="http://schemas.microsoft.com/office/drawing/2014/main" id="{84F0A296-5AF6-A403-1EBF-9014BDA7156E}"/>
                </a:ext>
              </a:extLst>
            </p:cNvPr>
            <p:cNvSpPr txBox="1"/>
            <p:nvPr/>
          </p:nvSpPr>
          <p:spPr>
            <a:xfrm>
              <a:off x="705563" y="709661"/>
              <a:ext cx="7675937" cy="307777"/>
            </a:xfrm>
            <a:prstGeom prst="rect">
              <a:avLst/>
            </a:prstGeom>
            <a:noFill/>
          </p:spPr>
          <p:txBody>
            <a:bodyPr wrap="square" rtlCol="0">
              <a:spAutoFit/>
            </a:bodyPr>
            <a:lstStyle/>
            <a:p>
              <a:r>
                <a:rPr lang="en-US" sz="1400" b="1" dirty="0">
                  <a:solidFill>
                    <a:schemeClr val="accent1"/>
                  </a:solidFill>
                </a:rPr>
                <a:t>Changing treatment landscape </a:t>
              </a:r>
              <a:r>
                <a:rPr lang="en-US" sz="1400" dirty="0"/>
                <a:t>led to </a:t>
              </a:r>
              <a:r>
                <a:rPr lang="en-US" sz="1400" b="1" dirty="0">
                  <a:solidFill>
                    <a:schemeClr val="accent1"/>
                  </a:solidFill>
                </a:rPr>
                <a:t>improved prognosis </a:t>
              </a:r>
              <a:r>
                <a:rPr lang="en-US" sz="1400" dirty="0"/>
                <a:t>of patients with AdvSM.</a:t>
              </a:r>
            </a:p>
          </p:txBody>
        </p:sp>
      </p:grpSp>
      <p:sp>
        <p:nvSpPr>
          <p:cNvPr id="26" name="Textfeld 25">
            <a:extLst>
              <a:ext uri="{FF2B5EF4-FFF2-40B4-BE49-F238E27FC236}">
                <a16:creationId xmlns:a16="http://schemas.microsoft.com/office/drawing/2014/main" id="{911C9901-3A0F-84F4-2775-2D0499DA2CCB}"/>
              </a:ext>
            </a:extLst>
          </p:cNvPr>
          <p:cNvSpPr txBox="1"/>
          <p:nvPr/>
        </p:nvSpPr>
        <p:spPr>
          <a:xfrm>
            <a:off x="202910" y="601141"/>
            <a:ext cx="1368452" cy="307777"/>
          </a:xfrm>
          <a:prstGeom prst="rect">
            <a:avLst/>
          </a:prstGeom>
          <a:noFill/>
        </p:spPr>
        <p:txBody>
          <a:bodyPr wrap="none" rtlCol="0">
            <a:spAutoFit/>
          </a:bodyPr>
          <a:lstStyle/>
          <a:p>
            <a:r>
              <a:rPr lang="en-US" sz="1400" b="1" dirty="0"/>
              <a:t>Study rationale:</a:t>
            </a:r>
          </a:p>
        </p:txBody>
      </p:sp>
      <p:sp>
        <p:nvSpPr>
          <p:cNvPr id="54" name="Textfeld 53">
            <a:extLst>
              <a:ext uri="{FF2B5EF4-FFF2-40B4-BE49-F238E27FC236}">
                <a16:creationId xmlns:a16="http://schemas.microsoft.com/office/drawing/2014/main" id="{E99C5037-D738-B4F6-F188-7348143CE705}"/>
              </a:ext>
            </a:extLst>
          </p:cNvPr>
          <p:cNvSpPr txBox="1"/>
          <p:nvPr/>
        </p:nvSpPr>
        <p:spPr>
          <a:xfrm>
            <a:off x="1150690" y="3933639"/>
            <a:ext cx="1095173" cy="292388"/>
          </a:xfrm>
          <a:prstGeom prst="rect">
            <a:avLst/>
          </a:prstGeom>
          <a:noFill/>
        </p:spPr>
        <p:txBody>
          <a:bodyPr wrap="none" rtlCol="0">
            <a:spAutoFit/>
          </a:bodyPr>
          <a:lstStyle/>
          <a:p>
            <a:pPr algn="ctr"/>
            <a:r>
              <a:rPr lang="de-DE" sz="1300" b="1" dirty="0" err="1"/>
              <a:t>Cladribine</a:t>
            </a:r>
            <a:r>
              <a:rPr lang="de-DE" sz="1300" b="1" dirty="0"/>
              <a:t> </a:t>
            </a:r>
            <a:r>
              <a:rPr lang="de-DE" sz="1300" b="1" baseline="30000" dirty="0"/>
              <a:t>a, 1</a:t>
            </a:r>
            <a:endParaRPr lang="de-DE" sz="1300" b="1" dirty="0"/>
          </a:p>
        </p:txBody>
      </p:sp>
      <p:sp>
        <p:nvSpPr>
          <p:cNvPr id="55" name="Textfeld 54">
            <a:extLst>
              <a:ext uri="{FF2B5EF4-FFF2-40B4-BE49-F238E27FC236}">
                <a16:creationId xmlns:a16="http://schemas.microsoft.com/office/drawing/2014/main" id="{EEA8C8D2-8393-704D-45D5-70A3257003D3}"/>
              </a:ext>
            </a:extLst>
          </p:cNvPr>
          <p:cNvSpPr txBox="1"/>
          <p:nvPr/>
        </p:nvSpPr>
        <p:spPr>
          <a:xfrm>
            <a:off x="3287261" y="3933639"/>
            <a:ext cx="2192460" cy="292388"/>
          </a:xfrm>
          <a:prstGeom prst="rect">
            <a:avLst/>
          </a:prstGeom>
          <a:noFill/>
        </p:spPr>
        <p:txBody>
          <a:bodyPr wrap="none" rtlCol="0">
            <a:spAutoFit/>
          </a:bodyPr>
          <a:lstStyle/>
          <a:p>
            <a:pPr algn="ctr"/>
            <a:r>
              <a:rPr lang="de-DE" sz="1300" b="1" dirty="0"/>
              <a:t>Midostaurin vs. </a:t>
            </a:r>
            <a:r>
              <a:rPr lang="de-DE" sz="1300" b="1" dirty="0" err="1"/>
              <a:t>cladribine</a:t>
            </a:r>
            <a:r>
              <a:rPr lang="de-DE" sz="1300" b="1" dirty="0"/>
              <a:t> </a:t>
            </a:r>
            <a:r>
              <a:rPr lang="de-DE" sz="1300" b="1" baseline="30000" dirty="0"/>
              <a:t>a, 2</a:t>
            </a:r>
            <a:endParaRPr lang="de-DE" sz="1300" b="1" i="1" baseline="30000" dirty="0"/>
          </a:p>
        </p:txBody>
      </p:sp>
      <p:sp>
        <p:nvSpPr>
          <p:cNvPr id="56" name="Textfeld 55">
            <a:extLst>
              <a:ext uri="{FF2B5EF4-FFF2-40B4-BE49-F238E27FC236}">
                <a16:creationId xmlns:a16="http://schemas.microsoft.com/office/drawing/2014/main" id="{947834B1-237F-F939-14F2-20BBB4C64D94}"/>
              </a:ext>
            </a:extLst>
          </p:cNvPr>
          <p:cNvSpPr txBox="1"/>
          <p:nvPr/>
        </p:nvSpPr>
        <p:spPr>
          <a:xfrm>
            <a:off x="6161254" y="3833612"/>
            <a:ext cx="2066335" cy="492443"/>
          </a:xfrm>
          <a:prstGeom prst="rect">
            <a:avLst/>
          </a:prstGeom>
          <a:noFill/>
        </p:spPr>
        <p:txBody>
          <a:bodyPr wrap="none" rtlCol="0">
            <a:spAutoFit/>
          </a:bodyPr>
          <a:lstStyle/>
          <a:p>
            <a:pPr algn="ctr"/>
            <a:r>
              <a:rPr lang="de-DE" sz="1300" b="1" dirty="0"/>
              <a:t>Avapritinib </a:t>
            </a:r>
            <a:r>
              <a:rPr lang="de-DE" sz="1300" b="1" baseline="30000" dirty="0"/>
              <a:t>b</a:t>
            </a:r>
            <a:r>
              <a:rPr lang="de-DE" sz="1300" b="1" dirty="0"/>
              <a:t> vs. </a:t>
            </a:r>
            <a:br>
              <a:rPr lang="de-DE" sz="1300" b="1" dirty="0"/>
            </a:br>
            <a:r>
              <a:rPr lang="de-DE" sz="1300" b="1" dirty="0"/>
              <a:t>midostaurin / </a:t>
            </a:r>
            <a:r>
              <a:rPr lang="de-DE" sz="1300" b="1" dirty="0" err="1"/>
              <a:t>cladribine</a:t>
            </a:r>
            <a:r>
              <a:rPr lang="de-DE" sz="1300" b="1" dirty="0"/>
              <a:t> </a:t>
            </a:r>
            <a:r>
              <a:rPr lang="de-DE" sz="1300" b="1" baseline="30000" dirty="0"/>
              <a:t>a, 3</a:t>
            </a:r>
            <a:endParaRPr lang="de-DE" sz="1300" b="1" i="1" baseline="30000" dirty="0"/>
          </a:p>
        </p:txBody>
      </p:sp>
      <p:sp>
        <p:nvSpPr>
          <p:cNvPr id="4" name="Textfeld 3">
            <a:extLst>
              <a:ext uri="{FF2B5EF4-FFF2-40B4-BE49-F238E27FC236}">
                <a16:creationId xmlns:a16="http://schemas.microsoft.com/office/drawing/2014/main" id="{8D50F1B0-BAD3-01E5-4A0C-BA74D7EF394E}"/>
              </a:ext>
            </a:extLst>
          </p:cNvPr>
          <p:cNvSpPr txBox="1"/>
          <p:nvPr/>
        </p:nvSpPr>
        <p:spPr>
          <a:xfrm>
            <a:off x="0" y="4681835"/>
            <a:ext cx="7765026" cy="461665"/>
          </a:xfrm>
          <a:prstGeom prst="rect">
            <a:avLst/>
          </a:prstGeom>
          <a:noFill/>
        </p:spPr>
        <p:txBody>
          <a:bodyPr wrap="square">
            <a:spAutoFit/>
          </a:bodyPr>
          <a:lstStyle/>
          <a:p>
            <a:pPr defTabSz="914400" eaLnBrk="0" fontAlgn="base" hangingPunct="0">
              <a:spcBef>
                <a:spcPct val="0"/>
              </a:spcBef>
              <a:spcAft>
                <a:spcPct val="0"/>
              </a:spcAft>
              <a:defRPr/>
            </a:pPr>
            <a:r>
              <a:rPr lang="de-DE" sz="800" b="1" baseline="30000" dirty="0">
                <a:ea typeface="Calibri" charset="0"/>
                <a:cs typeface="Calibri" charset="0"/>
              </a:rPr>
              <a:t>a </a:t>
            </a:r>
            <a:r>
              <a:rPr kumimoji="0" lang="de-DE" sz="800" b="0" i="0" u="none" strike="noStrike" kern="1200" cap="none" spc="0" normalizeH="0" baseline="0" noProof="0" dirty="0" err="1">
                <a:ln>
                  <a:noFill/>
                </a:ln>
                <a:effectLst/>
                <a:uLnTx/>
                <a:uFillTx/>
                <a:ea typeface="Calibri" charset="0"/>
                <a:cs typeface="Calibri" charset="0"/>
              </a:rPr>
              <a:t>Cladribine</a:t>
            </a:r>
            <a:r>
              <a:rPr kumimoji="0" lang="de-DE" sz="800" b="0" i="0" u="none" strike="noStrike" kern="1200" cap="none" spc="0" normalizeH="0" baseline="0" noProof="0" dirty="0">
                <a:ln>
                  <a:noFill/>
                </a:ln>
                <a:effectLst/>
                <a:uLnTx/>
                <a:uFillTx/>
                <a:ea typeface="Calibri" charset="0"/>
                <a:cs typeface="Calibri" charset="0"/>
              </a:rPr>
              <a:t> is not approved for the treatment of AdvSM.</a:t>
            </a:r>
            <a:br>
              <a:rPr kumimoji="0" lang="de-DE" sz="800" b="0" i="0" u="none" strike="noStrike" kern="1200" cap="none" spc="0" normalizeH="0" baseline="0" noProof="0" dirty="0">
                <a:ln>
                  <a:noFill/>
                </a:ln>
                <a:effectLst/>
                <a:uLnTx/>
                <a:uFillTx/>
                <a:ea typeface="Calibri" charset="0"/>
                <a:cs typeface="Calibri" charset="0"/>
              </a:rPr>
            </a:br>
            <a:r>
              <a:rPr lang="de-DE" sz="800" b="1" baseline="30000" dirty="0">
                <a:ea typeface="Calibri" charset="0"/>
                <a:cs typeface="Calibri" charset="0"/>
              </a:rPr>
              <a:t>b </a:t>
            </a:r>
            <a:r>
              <a:rPr lang="en-US" sz="800" dirty="0"/>
              <a:t>Avapritinib is approved for any line by FDA and after at least 1 systemic therapy by EMA.</a:t>
            </a:r>
          </a:p>
          <a:p>
            <a:pPr defTabSz="914400" eaLnBrk="0" fontAlgn="base" hangingPunct="0">
              <a:spcBef>
                <a:spcPct val="0"/>
              </a:spcBef>
              <a:spcAft>
                <a:spcPct val="0"/>
              </a:spcAft>
              <a:defRPr/>
            </a:pPr>
            <a:r>
              <a:rPr lang="de-DE" sz="800" b="1" baseline="30000" dirty="0"/>
              <a:t>1</a:t>
            </a:r>
            <a:r>
              <a:rPr lang="de-DE" sz="800" dirty="0"/>
              <a:t> Lübke J, et al. </a:t>
            </a:r>
            <a:r>
              <a:rPr lang="de-DE" sz="800" i="1" dirty="0"/>
              <a:t>Ann Hematol. </a:t>
            </a:r>
            <a:r>
              <a:rPr lang="de-DE" sz="800" dirty="0"/>
              <a:t>2023;102:2077-2085. </a:t>
            </a:r>
            <a:r>
              <a:rPr lang="de-DE" sz="800" b="1" baseline="30000" dirty="0"/>
              <a:t>2</a:t>
            </a:r>
            <a:r>
              <a:rPr lang="de-DE" sz="800" dirty="0"/>
              <a:t> Lübke J, et al. </a:t>
            </a:r>
            <a:r>
              <a:rPr lang="de-DE" sz="800" i="1" dirty="0"/>
              <a:t>J Clin Oncol. </a:t>
            </a:r>
            <a:r>
              <a:rPr lang="de-DE" sz="800" dirty="0"/>
              <a:t>2022;40:1783-1794. </a:t>
            </a:r>
            <a:r>
              <a:rPr lang="de-DE" sz="800" b="1" baseline="30000" dirty="0"/>
              <a:t>3</a:t>
            </a:r>
            <a:r>
              <a:rPr lang="de-DE" sz="800" dirty="0"/>
              <a:t> Lübke J, et al. </a:t>
            </a:r>
            <a:r>
              <a:rPr lang="de-DE" sz="800" i="1" dirty="0"/>
              <a:t>DGHO</a:t>
            </a:r>
            <a:r>
              <a:rPr lang="de-DE" sz="800" dirty="0"/>
              <a:t> 2022. Abstract V52.</a:t>
            </a:r>
            <a:endParaRPr lang="de-DE" sz="800" dirty="0">
              <a:highlight>
                <a:srgbClr val="FFFF00"/>
              </a:highlight>
            </a:endParaRPr>
          </a:p>
        </p:txBody>
      </p:sp>
      <p:sp>
        <p:nvSpPr>
          <p:cNvPr id="2" name="Title 1">
            <a:extLst>
              <a:ext uri="{FF2B5EF4-FFF2-40B4-BE49-F238E27FC236}">
                <a16:creationId xmlns:a16="http://schemas.microsoft.com/office/drawing/2014/main" id="{E053EC30-A154-E56F-D931-BB5561E9AB65}"/>
              </a:ext>
            </a:extLst>
          </p:cNvPr>
          <p:cNvSpPr txBox="1">
            <a:spLocks/>
          </p:cNvSpPr>
          <p:nvPr/>
        </p:nvSpPr>
        <p:spPr>
          <a:xfrm>
            <a:off x="517712" y="48532"/>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Study rationale for developing a new risk scoring system</a:t>
            </a:r>
          </a:p>
        </p:txBody>
      </p:sp>
      <p:grpSp>
        <p:nvGrpSpPr>
          <p:cNvPr id="8" name="Group 7">
            <a:extLst>
              <a:ext uri="{FF2B5EF4-FFF2-40B4-BE49-F238E27FC236}">
                <a16:creationId xmlns:a16="http://schemas.microsoft.com/office/drawing/2014/main" id="{810EA846-A95B-4CEC-B4B2-CFE0A8563B01}"/>
              </a:ext>
            </a:extLst>
          </p:cNvPr>
          <p:cNvGrpSpPr/>
          <p:nvPr/>
        </p:nvGrpSpPr>
        <p:grpSpPr>
          <a:xfrm>
            <a:off x="249222" y="1688955"/>
            <a:ext cx="8645556" cy="2118206"/>
            <a:chOff x="408312" y="1703661"/>
            <a:chExt cx="8645556" cy="2118206"/>
          </a:xfrm>
        </p:grpSpPr>
        <p:pic>
          <p:nvPicPr>
            <p:cNvPr id="3" name="Grafik 2">
              <a:extLst>
                <a:ext uri="{FF2B5EF4-FFF2-40B4-BE49-F238E27FC236}">
                  <a16:creationId xmlns:a16="http://schemas.microsoft.com/office/drawing/2014/main" id="{EB0E484B-FFBB-EC9E-5FC8-91DFCBC6D794}"/>
                </a:ext>
              </a:extLst>
            </p:cNvPr>
            <p:cNvPicPr>
              <a:picLocks noChangeAspect="1"/>
            </p:cNvPicPr>
            <p:nvPr/>
          </p:nvPicPr>
          <p:blipFill>
            <a:blip r:embed="rId3"/>
            <a:stretch>
              <a:fillRect/>
            </a:stretch>
          </p:blipFill>
          <p:spPr>
            <a:xfrm>
              <a:off x="408312" y="1703661"/>
              <a:ext cx="8645556" cy="2118206"/>
            </a:xfrm>
            <a:prstGeom prst="rect">
              <a:avLst/>
            </a:prstGeom>
          </p:spPr>
        </p:pic>
        <p:sp>
          <p:nvSpPr>
            <p:cNvPr id="5" name="TextBox 4">
              <a:extLst>
                <a:ext uri="{FF2B5EF4-FFF2-40B4-BE49-F238E27FC236}">
                  <a16:creationId xmlns:a16="http://schemas.microsoft.com/office/drawing/2014/main" id="{2A0AF915-73B8-E9A4-BBDD-64DBA93F3A41}"/>
                </a:ext>
              </a:extLst>
            </p:cNvPr>
            <p:cNvSpPr txBox="1"/>
            <p:nvPr/>
          </p:nvSpPr>
          <p:spPr>
            <a:xfrm rot="16200000">
              <a:off x="-65414" y="2421915"/>
              <a:ext cx="1398140" cy="200055"/>
            </a:xfrm>
            <a:prstGeom prst="rect">
              <a:avLst/>
            </a:prstGeom>
            <a:solidFill>
              <a:schemeClr val="bg1"/>
            </a:solidFill>
          </p:spPr>
          <p:txBody>
            <a:bodyPr wrap="square" rtlCol="0">
              <a:spAutoFit/>
            </a:bodyPr>
            <a:lstStyle/>
            <a:p>
              <a:r>
                <a:rPr lang="en-US" sz="700" dirty="0"/>
                <a:t>Probability of overall survival</a:t>
              </a:r>
            </a:p>
          </p:txBody>
        </p:sp>
        <p:sp>
          <p:nvSpPr>
            <p:cNvPr id="6" name="TextBox 5">
              <a:extLst>
                <a:ext uri="{FF2B5EF4-FFF2-40B4-BE49-F238E27FC236}">
                  <a16:creationId xmlns:a16="http://schemas.microsoft.com/office/drawing/2014/main" id="{EEB0A2EC-F500-8884-4142-A349477A9127}"/>
                </a:ext>
              </a:extLst>
            </p:cNvPr>
            <p:cNvSpPr txBox="1"/>
            <p:nvPr/>
          </p:nvSpPr>
          <p:spPr>
            <a:xfrm rot="16200000">
              <a:off x="2640673" y="2421915"/>
              <a:ext cx="1398140" cy="200055"/>
            </a:xfrm>
            <a:prstGeom prst="rect">
              <a:avLst/>
            </a:prstGeom>
            <a:solidFill>
              <a:schemeClr val="bg1"/>
            </a:solidFill>
          </p:spPr>
          <p:txBody>
            <a:bodyPr wrap="square" rtlCol="0">
              <a:spAutoFit/>
            </a:bodyPr>
            <a:lstStyle/>
            <a:p>
              <a:r>
                <a:rPr lang="en-US" sz="700" dirty="0"/>
                <a:t>Probability of overall survival</a:t>
              </a:r>
            </a:p>
          </p:txBody>
        </p:sp>
        <p:sp>
          <p:nvSpPr>
            <p:cNvPr id="7" name="TextBox 6">
              <a:extLst>
                <a:ext uri="{FF2B5EF4-FFF2-40B4-BE49-F238E27FC236}">
                  <a16:creationId xmlns:a16="http://schemas.microsoft.com/office/drawing/2014/main" id="{9CFAB159-92CF-F431-D494-323EAD1B1474}"/>
                </a:ext>
              </a:extLst>
            </p:cNvPr>
            <p:cNvSpPr txBox="1"/>
            <p:nvPr/>
          </p:nvSpPr>
          <p:spPr>
            <a:xfrm rot="16200000">
              <a:off x="5346295" y="2325665"/>
              <a:ext cx="1398140" cy="200055"/>
            </a:xfrm>
            <a:prstGeom prst="rect">
              <a:avLst/>
            </a:prstGeom>
            <a:solidFill>
              <a:schemeClr val="bg1"/>
            </a:solidFill>
          </p:spPr>
          <p:txBody>
            <a:bodyPr wrap="square" rtlCol="0">
              <a:spAutoFit/>
            </a:bodyPr>
            <a:lstStyle/>
            <a:p>
              <a:r>
                <a:rPr lang="en-US" sz="700" dirty="0"/>
                <a:t>Probability of overall survival</a:t>
              </a:r>
            </a:p>
          </p:txBody>
        </p:sp>
      </p:grpSp>
    </p:spTree>
    <p:extLst>
      <p:ext uri="{BB962C8B-B14F-4D97-AF65-F5344CB8AC3E}">
        <p14:creationId xmlns:p14="http://schemas.microsoft.com/office/powerpoint/2010/main" val="267742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9B6F4572-C1FB-A130-FA6F-ED20FA74BFC5}"/>
              </a:ext>
            </a:extLst>
          </p:cNvPr>
          <p:cNvGrpSpPr/>
          <p:nvPr/>
        </p:nvGrpSpPr>
        <p:grpSpPr>
          <a:xfrm>
            <a:off x="733683" y="1110235"/>
            <a:ext cx="7668078" cy="360000"/>
            <a:chOff x="264122" y="683549"/>
            <a:chExt cx="8117378" cy="360000"/>
          </a:xfrm>
        </p:grpSpPr>
        <p:sp>
          <p:nvSpPr>
            <p:cNvPr id="9" name="Oval 8">
              <a:extLst>
                <a:ext uri="{FF2B5EF4-FFF2-40B4-BE49-F238E27FC236}">
                  <a16:creationId xmlns:a16="http://schemas.microsoft.com/office/drawing/2014/main" id="{E724FA01-F1B4-3A84-1F7A-D29F975837DA}"/>
                </a:ext>
              </a:extLst>
            </p:cNvPr>
            <p:cNvSpPr/>
            <p:nvPr/>
          </p:nvSpPr>
          <p:spPr>
            <a:xfrm>
              <a:off x="264122" y="683549"/>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a:t>A.</a:t>
              </a:r>
            </a:p>
          </p:txBody>
        </p:sp>
        <p:sp>
          <p:nvSpPr>
            <p:cNvPr id="10" name="Textfeld 9">
              <a:extLst>
                <a:ext uri="{FF2B5EF4-FFF2-40B4-BE49-F238E27FC236}">
                  <a16:creationId xmlns:a16="http://schemas.microsoft.com/office/drawing/2014/main" id="{84F0A296-5AF6-A403-1EBF-9014BDA7156E}"/>
                </a:ext>
              </a:extLst>
            </p:cNvPr>
            <p:cNvSpPr txBox="1"/>
            <p:nvPr/>
          </p:nvSpPr>
          <p:spPr>
            <a:xfrm>
              <a:off x="705563" y="709661"/>
              <a:ext cx="7675937" cy="307777"/>
            </a:xfrm>
            <a:prstGeom prst="rect">
              <a:avLst/>
            </a:prstGeom>
            <a:noFill/>
          </p:spPr>
          <p:txBody>
            <a:bodyPr wrap="square" rtlCol="0">
              <a:spAutoFit/>
            </a:bodyPr>
            <a:lstStyle/>
            <a:p>
              <a:r>
                <a:rPr lang="en-US" sz="1400" b="1" dirty="0">
                  <a:solidFill>
                    <a:schemeClr val="accent1"/>
                  </a:solidFill>
                </a:rPr>
                <a:t>Changing treatment landscape </a:t>
              </a:r>
              <a:r>
                <a:rPr lang="en-US" sz="1400" dirty="0"/>
                <a:t>led to </a:t>
              </a:r>
              <a:r>
                <a:rPr lang="en-US" sz="1400" b="1" dirty="0">
                  <a:solidFill>
                    <a:schemeClr val="accent1"/>
                  </a:solidFill>
                </a:rPr>
                <a:t>improved prognosis </a:t>
              </a:r>
              <a:r>
                <a:rPr lang="en-US" sz="1400" dirty="0"/>
                <a:t>of patients with </a:t>
              </a:r>
              <a:r>
                <a:rPr lang="en-US" sz="1400" dirty="0" err="1"/>
                <a:t>AdvSM</a:t>
              </a:r>
              <a:r>
                <a:rPr lang="en-US" sz="1400" dirty="0"/>
                <a:t>.</a:t>
              </a:r>
            </a:p>
          </p:txBody>
        </p:sp>
      </p:grpSp>
      <p:sp>
        <p:nvSpPr>
          <p:cNvPr id="16" name="Oval 15">
            <a:extLst>
              <a:ext uri="{FF2B5EF4-FFF2-40B4-BE49-F238E27FC236}">
                <a16:creationId xmlns:a16="http://schemas.microsoft.com/office/drawing/2014/main" id="{CFFADD79-5891-C946-9FB7-C9B3427CC179}"/>
              </a:ext>
            </a:extLst>
          </p:cNvPr>
          <p:cNvSpPr/>
          <p:nvPr/>
        </p:nvSpPr>
        <p:spPr>
          <a:xfrm>
            <a:off x="733683" y="1781501"/>
            <a:ext cx="356400"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dirty="0"/>
              <a:t>B.</a:t>
            </a:r>
          </a:p>
        </p:txBody>
      </p:sp>
      <p:sp>
        <p:nvSpPr>
          <p:cNvPr id="17" name="Textfeld 16">
            <a:extLst>
              <a:ext uri="{FF2B5EF4-FFF2-40B4-BE49-F238E27FC236}">
                <a16:creationId xmlns:a16="http://schemas.microsoft.com/office/drawing/2014/main" id="{7A0E1A01-F43D-0E08-30DE-4719387A284A}"/>
              </a:ext>
            </a:extLst>
          </p:cNvPr>
          <p:cNvSpPr txBox="1"/>
          <p:nvPr/>
        </p:nvSpPr>
        <p:spPr>
          <a:xfrm>
            <a:off x="1170913" y="1583460"/>
            <a:ext cx="7462089" cy="738664"/>
          </a:xfrm>
          <a:prstGeom prst="rect">
            <a:avLst/>
          </a:prstGeom>
          <a:noFill/>
        </p:spPr>
        <p:txBody>
          <a:bodyPr wrap="square" lIns="91440" tIns="45720" rIns="91440" bIns="45720" rtlCol="0" anchor="t">
            <a:spAutoFit/>
          </a:bodyPr>
          <a:lstStyle/>
          <a:p>
            <a:r>
              <a:rPr lang="en-US" sz="1400" dirty="0"/>
              <a:t>Currently available AdvSM risk scoring systems (e.g., </a:t>
            </a:r>
            <a:r>
              <a:rPr lang="en-US" sz="1400" b="1" dirty="0">
                <a:solidFill>
                  <a:schemeClr val="accent1"/>
                </a:solidFill>
              </a:rPr>
              <a:t>MARS </a:t>
            </a:r>
            <a:r>
              <a:rPr lang="en-US" sz="1400" b="1" baseline="30000" dirty="0">
                <a:solidFill>
                  <a:schemeClr val="accent1"/>
                </a:solidFill>
              </a:rPr>
              <a:t>1</a:t>
            </a:r>
            <a:r>
              <a:rPr lang="en-US" sz="1400" b="1" dirty="0">
                <a:solidFill>
                  <a:schemeClr val="accent1"/>
                </a:solidFill>
              </a:rPr>
              <a:t>, IPSM </a:t>
            </a:r>
            <a:r>
              <a:rPr lang="en-US" sz="1400" b="1" baseline="30000" dirty="0">
                <a:solidFill>
                  <a:schemeClr val="accent1"/>
                </a:solidFill>
              </a:rPr>
              <a:t>2</a:t>
            </a:r>
            <a:r>
              <a:rPr lang="en-US" sz="1400" dirty="0"/>
              <a:t>) do not adequately reflect the current treatment landscape (</a:t>
            </a:r>
            <a:r>
              <a:rPr lang="en-US" sz="1400" b="1" dirty="0">
                <a:solidFill>
                  <a:schemeClr val="accent1"/>
                </a:solidFill>
              </a:rPr>
              <a:t>MARS</a:t>
            </a:r>
            <a:r>
              <a:rPr lang="en-US" sz="1400" dirty="0">
                <a:solidFill>
                  <a:schemeClr val="accent1"/>
                </a:solidFill>
              </a:rPr>
              <a:t>: </a:t>
            </a:r>
            <a:r>
              <a:rPr lang="en-US" sz="1400" b="1" dirty="0">
                <a:solidFill>
                  <a:schemeClr val="accent1"/>
                </a:solidFill>
              </a:rPr>
              <a:t>treatment with midostaurin in &lt;40%</a:t>
            </a:r>
            <a:r>
              <a:rPr lang="en-US" sz="1400" dirty="0"/>
              <a:t>, with midostaurin and/or cladribine &lt;50%, no treatment with avapritinib).</a:t>
            </a:r>
          </a:p>
        </p:txBody>
      </p:sp>
      <p:sp>
        <p:nvSpPr>
          <p:cNvPr id="3" name="Textfeld 2">
            <a:extLst>
              <a:ext uri="{FF2B5EF4-FFF2-40B4-BE49-F238E27FC236}">
                <a16:creationId xmlns:a16="http://schemas.microsoft.com/office/drawing/2014/main" id="{B9897ED3-89D9-94D4-0D2B-5CF052234078}"/>
              </a:ext>
            </a:extLst>
          </p:cNvPr>
          <p:cNvSpPr txBox="1"/>
          <p:nvPr/>
        </p:nvSpPr>
        <p:spPr>
          <a:xfrm>
            <a:off x="0" y="4804946"/>
            <a:ext cx="7042987" cy="338554"/>
          </a:xfrm>
          <a:prstGeom prst="rect">
            <a:avLst/>
          </a:prstGeom>
          <a:noFill/>
        </p:spPr>
        <p:txBody>
          <a:bodyPr wrap="square" rtlCol="0">
            <a:spAutoFit/>
          </a:bodyPr>
          <a:lstStyle/>
          <a:p>
            <a:r>
              <a:rPr lang="en-US" sz="800" dirty="0"/>
              <a:t>IPSM, International Prognostic Scoring System for Mastocytosis; MARS, mutation-adjusted risk score.</a:t>
            </a:r>
          </a:p>
          <a:p>
            <a:r>
              <a:rPr lang="de-DE" sz="800" b="1" baseline="30000" dirty="0"/>
              <a:t>1</a:t>
            </a:r>
            <a:r>
              <a:rPr lang="de-DE" sz="800" dirty="0"/>
              <a:t> </a:t>
            </a:r>
            <a:r>
              <a:rPr lang="de-DE" sz="800" dirty="0" err="1"/>
              <a:t>Jawhar</a:t>
            </a:r>
            <a:r>
              <a:rPr lang="de-DE" sz="800" dirty="0"/>
              <a:t> M, et al. </a:t>
            </a:r>
            <a:r>
              <a:rPr lang="de-DE" sz="800" i="1" dirty="0"/>
              <a:t>J </a:t>
            </a:r>
            <a:r>
              <a:rPr lang="de-DE" sz="800" i="1" dirty="0" err="1"/>
              <a:t>Clin</a:t>
            </a:r>
            <a:r>
              <a:rPr lang="de-DE" sz="800" i="1" dirty="0"/>
              <a:t> </a:t>
            </a:r>
            <a:r>
              <a:rPr lang="de-DE" sz="800" i="1" dirty="0" err="1"/>
              <a:t>Oncol</a:t>
            </a:r>
            <a:r>
              <a:rPr lang="de-DE" sz="800" dirty="0"/>
              <a:t>. 2019;37:2846-2856. </a:t>
            </a:r>
            <a:r>
              <a:rPr lang="de-DE" sz="800" b="1" baseline="30000" dirty="0"/>
              <a:t>2</a:t>
            </a:r>
            <a:r>
              <a:rPr lang="de-DE" sz="800" dirty="0"/>
              <a:t> Sperr WR, et al. </a:t>
            </a:r>
            <a:r>
              <a:rPr lang="de-DE" sz="800" i="1" dirty="0"/>
              <a:t>Lancet </a:t>
            </a:r>
            <a:r>
              <a:rPr lang="de-DE" sz="800" i="1" dirty="0" err="1"/>
              <a:t>Haemtol</a:t>
            </a:r>
            <a:r>
              <a:rPr lang="de-DE" sz="800" dirty="0"/>
              <a:t>. 2019;6:e638-e649.</a:t>
            </a:r>
            <a:endParaRPr lang="en-US" sz="800" dirty="0">
              <a:ea typeface="Calibri" panose="020F0502020204030204"/>
              <a:cs typeface="Calibri" panose="020F0502020204030204"/>
            </a:endParaRPr>
          </a:p>
        </p:txBody>
      </p:sp>
      <p:grpSp>
        <p:nvGrpSpPr>
          <p:cNvPr id="12" name="Group 11">
            <a:extLst>
              <a:ext uri="{FF2B5EF4-FFF2-40B4-BE49-F238E27FC236}">
                <a16:creationId xmlns:a16="http://schemas.microsoft.com/office/drawing/2014/main" id="{2F1CD064-9D3F-6EAB-8387-45F95A4BEED1}"/>
              </a:ext>
            </a:extLst>
          </p:cNvPr>
          <p:cNvGrpSpPr/>
          <p:nvPr/>
        </p:nvGrpSpPr>
        <p:grpSpPr>
          <a:xfrm>
            <a:off x="1838907" y="2369351"/>
            <a:ext cx="5466186" cy="2472907"/>
            <a:chOff x="1838907" y="2369351"/>
            <a:chExt cx="5466186" cy="2472907"/>
          </a:xfrm>
        </p:grpSpPr>
        <p:grpSp>
          <p:nvGrpSpPr>
            <p:cNvPr id="6" name="Gruppieren 5">
              <a:extLst>
                <a:ext uri="{FF2B5EF4-FFF2-40B4-BE49-F238E27FC236}">
                  <a16:creationId xmlns:a16="http://schemas.microsoft.com/office/drawing/2014/main" id="{C4D00CB8-0D7F-FD8D-4D58-AD6627651E4F}"/>
                </a:ext>
              </a:extLst>
            </p:cNvPr>
            <p:cNvGrpSpPr/>
            <p:nvPr/>
          </p:nvGrpSpPr>
          <p:grpSpPr>
            <a:xfrm>
              <a:off x="1838907" y="2525395"/>
              <a:ext cx="5466186" cy="2316863"/>
              <a:chOff x="1737439" y="2236907"/>
              <a:chExt cx="5466186" cy="2316863"/>
            </a:xfrm>
          </p:grpSpPr>
          <p:graphicFrame>
            <p:nvGraphicFramePr>
              <p:cNvPr id="7" name="Diagramm 6">
                <a:extLst>
                  <a:ext uri="{FF2B5EF4-FFF2-40B4-BE49-F238E27FC236}">
                    <a16:creationId xmlns:a16="http://schemas.microsoft.com/office/drawing/2014/main" id="{EF056568-A8FF-C02F-27B6-70FC529BC231}"/>
                  </a:ext>
                </a:extLst>
              </p:cNvPr>
              <p:cNvGraphicFramePr/>
              <p:nvPr>
                <p:extLst>
                  <p:ext uri="{D42A27DB-BD31-4B8C-83A1-F6EECF244321}">
                    <p14:modId xmlns:p14="http://schemas.microsoft.com/office/powerpoint/2010/main" val="20718089"/>
                  </p:ext>
                </p:extLst>
              </p:nvPr>
            </p:nvGraphicFramePr>
            <p:xfrm>
              <a:off x="1883436" y="2236907"/>
              <a:ext cx="5320189" cy="207815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7">
                <a:extLst>
                  <a:ext uri="{FF2B5EF4-FFF2-40B4-BE49-F238E27FC236}">
                    <a16:creationId xmlns:a16="http://schemas.microsoft.com/office/drawing/2014/main" id="{875FF6C5-2DF0-063C-190F-C91B561F5337}"/>
                  </a:ext>
                </a:extLst>
              </p:cNvPr>
              <p:cNvSpPr txBox="1"/>
              <p:nvPr/>
            </p:nvSpPr>
            <p:spPr>
              <a:xfrm>
                <a:off x="5343693" y="2524798"/>
                <a:ext cx="1735907" cy="415498"/>
              </a:xfrm>
              <a:prstGeom prst="rect">
                <a:avLst/>
              </a:prstGeom>
              <a:noFill/>
            </p:spPr>
            <p:txBody>
              <a:bodyPr wrap="square" lIns="0" rIns="0" rtlCol="0">
                <a:spAutoFit/>
              </a:bodyPr>
              <a:lstStyle/>
              <a:p>
                <a:r>
                  <a:rPr lang="en-US" sz="1050" b="1" u="none" strike="noStrike" dirty="0">
                    <a:solidFill>
                      <a:srgbClr val="1B1B1B"/>
                    </a:solidFill>
                    <a:effectLst/>
                  </a:rPr>
                  <a:t>Others </a:t>
                </a:r>
                <a:r>
                  <a:rPr lang="en-US" sz="1050" b="1" dirty="0">
                    <a:solidFill>
                      <a:srgbClr val="1B1B1B"/>
                    </a:solidFill>
                  </a:rPr>
                  <a:t>(not specified) or none:</a:t>
                </a:r>
                <a:br>
                  <a:rPr lang="en-US" sz="1050" b="1" dirty="0">
                    <a:solidFill>
                      <a:srgbClr val="1B1B1B"/>
                    </a:solidFill>
                  </a:rPr>
                </a:br>
                <a:r>
                  <a:rPr lang="en-US" sz="1050" dirty="0">
                    <a:solidFill>
                      <a:srgbClr val="1B1B1B"/>
                    </a:solidFill>
                  </a:rPr>
                  <a:t>   </a:t>
                </a:r>
                <a:r>
                  <a:rPr lang="en-US" sz="1050" u="none" strike="noStrike" dirty="0">
                    <a:solidFill>
                      <a:srgbClr val="1B1B1B"/>
                    </a:solidFill>
                    <a:effectLst/>
                  </a:rPr>
                  <a:t>n=120 (52%)</a:t>
                </a:r>
              </a:p>
            </p:txBody>
          </p:sp>
          <p:sp>
            <p:nvSpPr>
              <p:cNvPr id="11" name="Textfeld 10">
                <a:extLst>
                  <a:ext uri="{FF2B5EF4-FFF2-40B4-BE49-F238E27FC236}">
                    <a16:creationId xmlns:a16="http://schemas.microsoft.com/office/drawing/2014/main" id="{ECBBB3E4-6608-40F7-26C2-45F8EB26A167}"/>
                  </a:ext>
                </a:extLst>
              </p:cNvPr>
              <p:cNvSpPr txBox="1"/>
              <p:nvPr/>
            </p:nvSpPr>
            <p:spPr>
              <a:xfrm>
                <a:off x="3697626" y="4138272"/>
                <a:ext cx="845904" cy="415498"/>
              </a:xfrm>
              <a:prstGeom prst="rect">
                <a:avLst/>
              </a:prstGeom>
              <a:noFill/>
            </p:spPr>
            <p:txBody>
              <a:bodyPr wrap="square" lIns="0" rIns="0" rtlCol="0">
                <a:spAutoFit/>
              </a:bodyPr>
              <a:lstStyle/>
              <a:p>
                <a:r>
                  <a:rPr lang="en-US" sz="1050" b="1" u="none" strike="noStrike" dirty="0">
                    <a:solidFill>
                      <a:srgbClr val="1B1B1B"/>
                    </a:solidFill>
                    <a:effectLst/>
                  </a:rPr>
                  <a:t>Cladribine</a:t>
                </a:r>
                <a:r>
                  <a:rPr lang="en-US" sz="1050" b="1" dirty="0">
                    <a:solidFill>
                      <a:srgbClr val="1B1B1B"/>
                    </a:solidFill>
                  </a:rPr>
                  <a:t>:</a:t>
                </a:r>
                <a:br>
                  <a:rPr lang="en-US" sz="1050" dirty="0">
                    <a:solidFill>
                      <a:srgbClr val="1B1B1B"/>
                    </a:solidFill>
                  </a:rPr>
                </a:br>
                <a:r>
                  <a:rPr lang="en-US" sz="1050" u="none" strike="noStrike" dirty="0">
                    <a:solidFill>
                      <a:srgbClr val="1B1B1B"/>
                    </a:solidFill>
                    <a:effectLst/>
                  </a:rPr>
                  <a:t>n=20 (9%)</a:t>
                </a:r>
              </a:p>
            </p:txBody>
          </p:sp>
          <p:sp>
            <p:nvSpPr>
              <p:cNvPr id="13" name="Textfeld 12">
                <a:extLst>
                  <a:ext uri="{FF2B5EF4-FFF2-40B4-BE49-F238E27FC236}">
                    <a16:creationId xmlns:a16="http://schemas.microsoft.com/office/drawing/2014/main" id="{AA912627-5A5F-BE39-B006-80D7F23E8BC5}"/>
                  </a:ext>
                </a:extLst>
              </p:cNvPr>
              <p:cNvSpPr txBox="1"/>
              <p:nvPr/>
            </p:nvSpPr>
            <p:spPr>
              <a:xfrm>
                <a:off x="1737439" y="3503560"/>
                <a:ext cx="2077458" cy="415498"/>
              </a:xfrm>
              <a:prstGeom prst="rect">
                <a:avLst/>
              </a:prstGeom>
              <a:noFill/>
            </p:spPr>
            <p:txBody>
              <a:bodyPr wrap="square" lIns="0" rIns="0" rtlCol="0">
                <a:spAutoFit/>
              </a:bodyPr>
              <a:lstStyle/>
              <a:p>
                <a:r>
                  <a:rPr lang="en-US" sz="1050" b="1" dirty="0">
                    <a:solidFill>
                      <a:srgbClr val="1B1B1B"/>
                    </a:solidFill>
                  </a:rPr>
                  <a:t>Midostaurin and </a:t>
                </a:r>
                <a:br>
                  <a:rPr lang="en-US" sz="1050" b="1" dirty="0">
                    <a:solidFill>
                      <a:srgbClr val="1B1B1B"/>
                    </a:solidFill>
                  </a:rPr>
                </a:br>
                <a:r>
                  <a:rPr lang="en-US" sz="1050" b="1" dirty="0">
                    <a:solidFill>
                      <a:srgbClr val="1B1B1B"/>
                    </a:solidFill>
                  </a:rPr>
                  <a:t>c</a:t>
                </a:r>
                <a:r>
                  <a:rPr lang="en-US" sz="1050" b="1" u="none" strike="noStrike" dirty="0">
                    <a:solidFill>
                      <a:srgbClr val="1B1B1B"/>
                    </a:solidFill>
                    <a:effectLst/>
                  </a:rPr>
                  <a:t>ladribine sequentially</a:t>
                </a:r>
                <a:r>
                  <a:rPr lang="en-US" sz="1050" b="1" dirty="0">
                    <a:solidFill>
                      <a:srgbClr val="1B1B1B"/>
                    </a:solidFill>
                  </a:rPr>
                  <a:t>:</a:t>
                </a:r>
                <a:r>
                  <a:rPr lang="en-US" sz="1050" dirty="0">
                    <a:solidFill>
                      <a:srgbClr val="1B1B1B"/>
                    </a:solidFill>
                  </a:rPr>
                  <a:t> </a:t>
                </a:r>
                <a:r>
                  <a:rPr lang="en-US" sz="1050" u="none" strike="noStrike" dirty="0">
                    <a:solidFill>
                      <a:srgbClr val="1B1B1B"/>
                    </a:solidFill>
                    <a:effectLst/>
                  </a:rPr>
                  <a:t>n=35 (15%)</a:t>
                </a:r>
              </a:p>
            </p:txBody>
          </p:sp>
          <p:sp>
            <p:nvSpPr>
              <p:cNvPr id="14" name="Textfeld 13">
                <a:extLst>
                  <a:ext uri="{FF2B5EF4-FFF2-40B4-BE49-F238E27FC236}">
                    <a16:creationId xmlns:a16="http://schemas.microsoft.com/office/drawing/2014/main" id="{92256904-3F17-14B1-3C8B-085EE8A35786}"/>
                  </a:ext>
                </a:extLst>
              </p:cNvPr>
              <p:cNvSpPr txBox="1"/>
              <p:nvPr/>
            </p:nvSpPr>
            <p:spPr>
              <a:xfrm>
                <a:off x="2963227" y="2524798"/>
                <a:ext cx="851670" cy="415498"/>
              </a:xfrm>
              <a:prstGeom prst="rect">
                <a:avLst/>
              </a:prstGeom>
              <a:noFill/>
            </p:spPr>
            <p:txBody>
              <a:bodyPr wrap="square" lIns="0" rIns="0" rtlCol="0">
                <a:spAutoFit/>
              </a:bodyPr>
              <a:lstStyle/>
              <a:p>
                <a:r>
                  <a:rPr lang="en-US" sz="1050" b="1" u="none" strike="noStrike" dirty="0" err="1">
                    <a:solidFill>
                      <a:srgbClr val="1B1B1B"/>
                    </a:solidFill>
                    <a:effectLst/>
                  </a:rPr>
                  <a:t>Midostaurin</a:t>
                </a:r>
                <a:r>
                  <a:rPr lang="en-US" sz="1050" b="1" dirty="0">
                    <a:solidFill>
                      <a:srgbClr val="1B1B1B"/>
                    </a:solidFill>
                  </a:rPr>
                  <a:t>:</a:t>
                </a:r>
                <a:br>
                  <a:rPr lang="en-US" sz="1050" dirty="0">
                    <a:solidFill>
                      <a:srgbClr val="1B1B1B"/>
                    </a:solidFill>
                  </a:rPr>
                </a:br>
                <a:r>
                  <a:rPr lang="en-US" sz="1050" u="none" strike="noStrike" dirty="0">
                    <a:solidFill>
                      <a:srgbClr val="1B1B1B"/>
                    </a:solidFill>
                    <a:effectLst/>
                  </a:rPr>
                  <a:t>n=56 (24%)</a:t>
                </a:r>
              </a:p>
            </p:txBody>
          </p:sp>
        </p:grpSp>
        <p:sp>
          <p:nvSpPr>
            <p:cNvPr id="4" name="Textfeld 25">
              <a:extLst>
                <a:ext uri="{FF2B5EF4-FFF2-40B4-BE49-F238E27FC236}">
                  <a16:creationId xmlns:a16="http://schemas.microsoft.com/office/drawing/2014/main" id="{8D95A214-AC65-FE3C-E5C8-87D7E02AC18F}"/>
                </a:ext>
              </a:extLst>
            </p:cNvPr>
            <p:cNvSpPr txBox="1"/>
            <p:nvPr/>
          </p:nvSpPr>
          <p:spPr>
            <a:xfrm>
              <a:off x="2774232" y="2369351"/>
              <a:ext cx="3595536" cy="276999"/>
            </a:xfrm>
            <a:prstGeom prst="rect">
              <a:avLst/>
            </a:prstGeom>
            <a:noFill/>
          </p:spPr>
          <p:txBody>
            <a:bodyPr wrap="none" rtlCol="0">
              <a:spAutoFit/>
            </a:bodyPr>
            <a:lstStyle/>
            <a:p>
              <a:r>
                <a:rPr lang="en-US" sz="1200" b="1" dirty="0"/>
                <a:t>Patient population of the MARS training set (N=231) </a:t>
              </a:r>
              <a:r>
                <a:rPr lang="en-US" sz="1200" b="1" baseline="30000" dirty="0"/>
                <a:t>1</a:t>
              </a:r>
            </a:p>
          </p:txBody>
        </p:sp>
      </p:grpSp>
      <p:sp>
        <p:nvSpPr>
          <p:cNvPr id="2" name="Title 1">
            <a:extLst>
              <a:ext uri="{FF2B5EF4-FFF2-40B4-BE49-F238E27FC236}">
                <a16:creationId xmlns:a16="http://schemas.microsoft.com/office/drawing/2014/main" id="{A257F133-9F6B-54CE-9CB9-394FFCB8E803}"/>
              </a:ext>
            </a:extLst>
          </p:cNvPr>
          <p:cNvSpPr txBox="1">
            <a:spLocks/>
          </p:cNvSpPr>
          <p:nvPr/>
        </p:nvSpPr>
        <p:spPr>
          <a:xfrm>
            <a:off x="517712" y="48532"/>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Study rationale for developing a new risk scoring system</a:t>
            </a:r>
          </a:p>
        </p:txBody>
      </p:sp>
      <p:sp>
        <p:nvSpPr>
          <p:cNvPr id="5" name="Textfeld 25">
            <a:extLst>
              <a:ext uri="{FF2B5EF4-FFF2-40B4-BE49-F238E27FC236}">
                <a16:creationId xmlns:a16="http://schemas.microsoft.com/office/drawing/2014/main" id="{382A5A0A-5899-8CEC-CD16-A3BFA08A3350}"/>
              </a:ext>
            </a:extLst>
          </p:cNvPr>
          <p:cNvSpPr txBox="1"/>
          <p:nvPr/>
        </p:nvSpPr>
        <p:spPr>
          <a:xfrm>
            <a:off x="202911" y="601141"/>
            <a:ext cx="1368452" cy="307777"/>
          </a:xfrm>
          <a:prstGeom prst="rect">
            <a:avLst/>
          </a:prstGeom>
          <a:noFill/>
        </p:spPr>
        <p:txBody>
          <a:bodyPr wrap="none" rtlCol="0">
            <a:spAutoFit/>
          </a:bodyPr>
          <a:lstStyle/>
          <a:p>
            <a:r>
              <a:rPr lang="en-US" sz="1400" b="1" dirty="0"/>
              <a:t>Study rationale:</a:t>
            </a:r>
          </a:p>
        </p:txBody>
      </p:sp>
    </p:spTree>
    <p:extLst>
      <p:ext uri="{BB962C8B-B14F-4D97-AF65-F5344CB8AC3E}">
        <p14:creationId xmlns:p14="http://schemas.microsoft.com/office/powerpoint/2010/main" val="1538221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9B6F4572-C1FB-A130-FA6F-ED20FA74BFC5}"/>
              </a:ext>
            </a:extLst>
          </p:cNvPr>
          <p:cNvGrpSpPr/>
          <p:nvPr/>
        </p:nvGrpSpPr>
        <p:grpSpPr>
          <a:xfrm>
            <a:off x="733683" y="1110235"/>
            <a:ext cx="7668078" cy="360000"/>
            <a:chOff x="264122" y="683549"/>
            <a:chExt cx="8117378" cy="360000"/>
          </a:xfrm>
        </p:grpSpPr>
        <p:sp>
          <p:nvSpPr>
            <p:cNvPr id="9" name="Oval 8">
              <a:extLst>
                <a:ext uri="{FF2B5EF4-FFF2-40B4-BE49-F238E27FC236}">
                  <a16:creationId xmlns:a16="http://schemas.microsoft.com/office/drawing/2014/main" id="{E724FA01-F1B4-3A84-1F7A-D29F975837DA}"/>
                </a:ext>
              </a:extLst>
            </p:cNvPr>
            <p:cNvSpPr/>
            <p:nvPr/>
          </p:nvSpPr>
          <p:spPr>
            <a:xfrm>
              <a:off x="264122" y="683549"/>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dirty="0"/>
                <a:t>A.</a:t>
              </a:r>
            </a:p>
          </p:txBody>
        </p:sp>
        <p:sp>
          <p:nvSpPr>
            <p:cNvPr id="10" name="Textfeld 9">
              <a:extLst>
                <a:ext uri="{FF2B5EF4-FFF2-40B4-BE49-F238E27FC236}">
                  <a16:creationId xmlns:a16="http://schemas.microsoft.com/office/drawing/2014/main" id="{84F0A296-5AF6-A403-1EBF-9014BDA7156E}"/>
                </a:ext>
              </a:extLst>
            </p:cNvPr>
            <p:cNvSpPr txBox="1"/>
            <p:nvPr/>
          </p:nvSpPr>
          <p:spPr>
            <a:xfrm>
              <a:off x="705563" y="709661"/>
              <a:ext cx="7675937" cy="307777"/>
            </a:xfrm>
            <a:prstGeom prst="rect">
              <a:avLst/>
            </a:prstGeom>
            <a:noFill/>
          </p:spPr>
          <p:txBody>
            <a:bodyPr wrap="square" rtlCol="0">
              <a:spAutoFit/>
            </a:bodyPr>
            <a:lstStyle/>
            <a:p>
              <a:r>
                <a:rPr lang="en-US" sz="1400" b="1">
                  <a:solidFill>
                    <a:schemeClr val="accent1"/>
                  </a:solidFill>
                </a:rPr>
                <a:t>Changing treatment landscape </a:t>
              </a:r>
              <a:r>
                <a:rPr lang="en-US" sz="1400"/>
                <a:t>led to </a:t>
              </a:r>
              <a:r>
                <a:rPr lang="en-US" sz="1400" b="1">
                  <a:solidFill>
                    <a:schemeClr val="accent1"/>
                  </a:solidFill>
                </a:rPr>
                <a:t>improved prognosis </a:t>
              </a:r>
              <a:r>
                <a:rPr lang="en-US" sz="1400"/>
                <a:t>of patients with AdvSM.</a:t>
              </a:r>
            </a:p>
          </p:txBody>
        </p:sp>
      </p:grpSp>
      <p:grpSp>
        <p:nvGrpSpPr>
          <p:cNvPr id="16" name="Gruppieren 15">
            <a:extLst>
              <a:ext uri="{FF2B5EF4-FFF2-40B4-BE49-F238E27FC236}">
                <a16:creationId xmlns:a16="http://schemas.microsoft.com/office/drawing/2014/main" id="{143E5CFE-B310-46EA-C11D-E27F3A55871E}"/>
              </a:ext>
            </a:extLst>
          </p:cNvPr>
          <p:cNvGrpSpPr/>
          <p:nvPr/>
        </p:nvGrpSpPr>
        <p:grpSpPr>
          <a:xfrm>
            <a:off x="733683" y="1583460"/>
            <a:ext cx="7899319" cy="738664"/>
            <a:chOff x="264122" y="1376603"/>
            <a:chExt cx="8362168" cy="738664"/>
          </a:xfrm>
        </p:grpSpPr>
        <p:sp>
          <p:nvSpPr>
            <p:cNvPr id="2" name="Oval 1">
              <a:extLst>
                <a:ext uri="{FF2B5EF4-FFF2-40B4-BE49-F238E27FC236}">
                  <a16:creationId xmlns:a16="http://schemas.microsoft.com/office/drawing/2014/main" id="{5A221B6C-D47E-6E6B-E5DD-DB0FA46B58F3}"/>
                </a:ext>
              </a:extLst>
            </p:cNvPr>
            <p:cNvSpPr/>
            <p:nvPr/>
          </p:nvSpPr>
          <p:spPr>
            <a:xfrm>
              <a:off x="264122" y="1574644"/>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dirty="0"/>
                <a:t>B.</a:t>
              </a:r>
            </a:p>
          </p:txBody>
        </p:sp>
        <p:sp>
          <p:nvSpPr>
            <p:cNvPr id="3" name="Textfeld 2">
              <a:extLst>
                <a:ext uri="{FF2B5EF4-FFF2-40B4-BE49-F238E27FC236}">
                  <a16:creationId xmlns:a16="http://schemas.microsoft.com/office/drawing/2014/main" id="{0C5C3E17-0757-4083-A05D-D1B2FC10D299}"/>
                </a:ext>
              </a:extLst>
            </p:cNvPr>
            <p:cNvSpPr txBox="1"/>
            <p:nvPr/>
          </p:nvSpPr>
          <p:spPr>
            <a:xfrm>
              <a:off x="726971" y="1376603"/>
              <a:ext cx="7899319" cy="738664"/>
            </a:xfrm>
            <a:prstGeom prst="rect">
              <a:avLst/>
            </a:prstGeom>
            <a:noFill/>
          </p:spPr>
          <p:txBody>
            <a:bodyPr wrap="square" rtlCol="0">
              <a:spAutoFit/>
            </a:bodyPr>
            <a:lstStyle/>
            <a:p>
              <a:r>
                <a:rPr lang="en-US" sz="1400" dirty="0"/>
                <a:t>Currently available AdvSM risk scoring systems (e.g., </a:t>
              </a:r>
              <a:r>
                <a:rPr lang="en-US" sz="1400" b="1" dirty="0">
                  <a:solidFill>
                    <a:schemeClr val="accent1"/>
                  </a:solidFill>
                </a:rPr>
                <a:t>MARS </a:t>
              </a:r>
              <a:r>
                <a:rPr lang="en-US" sz="1400" b="1" baseline="30000" dirty="0">
                  <a:solidFill>
                    <a:schemeClr val="accent1"/>
                  </a:solidFill>
                </a:rPr>
                <a:t>1</a:t>
              </a:r>
              <a:r>
                <a:rPr lang="en-US" sz="1400" b="1" dirty="0">
                  <a:solidFill>
                    <a:schemeClr val="accent1"/>
                  </a:solidFill>
                </a:rPr>
                <a:t>, IPSM </a:t>
              </a:r>
              <a:r>
                <a:rPr lang="en-US" sz="1400" b="1" baseline="30000" dirty="0">
                  <a:solidFill>
                    <a:schemeClr val="accent1"/>
                  </a:solidFill>
                </a:rPr>
                <a:t>2</a:t>
              </a:r>
              <a:r>
                <a:rPr lang="en-US" sz="1400" dirty="0"/>
                <a:t>) do not adequately reflect the current treatment landscape (</a:t>
              </a:r>
              <a:r>
                <a:rPr lang="en-US" sz="1400" b="1" dirty="0">
                  <a:solidFill>
                    <a:schemeClr val="accent1"/>
                  </a:solidFill>
                </a:rPr>
                <a:t>MARS</a:t>
              </a:r>
              <a:r>
                <a:rPr lang="en-US" sz="1400" dirty="0">
                  <a:solidFill>
                    <a:schemeClr val="accent1"/>
                  </a:solidFill>
                </a:rPr>
                <a:t>: </a:t>
              </a:r>
              <a:r>
                <a:rPr lang="en-US" sz="1400" b="1" dirty="0">
                  <a:solidFill>
                    <a:schemeClr val="accent1"/>
                  </a:solidFill>
                </a:rPr>
                <a:t>treatment with midostaurin in &lt;40%</a:t>
              </a:r>
              <a:r>
                <a:rPr lang="en-US" sz="1400" dirty="0"/>
                <a:t>, with midostaurin and/or cladribine &lt;50%, no treatment with avapritinib).</a:t>
              </a:r>
            </a:p>
          </p:txBody>
        </p:sp>
      </p:grpSp>
      <p:grpSp>
        <p:nvGrpSpPr>
          <p:cNvPr id="17" name="Gruppieren 16">
            <a:extLst>
              <a:ext uri="{FF2B5EF4-FFF2-40B4-BE49-F238E27FC236}">
                <a16:creationId xmlns:a16="http://schemas.microsoft.com/office/drawing/2014/main" id="{E5B9E046-08AA-36E8-E9A5-A2111E853BBF}"/>
              </a:ext>
            </a:extLst>
          </p:cNvPr>
          <p:cNvGrpSpPr/>
          <p:nvPr/>
        </p:nvGrpSpPr>
        <p:grpSpPr>
          <a:xfrm>
            <a:off x="733683" y="2435350"/>
            <a:ext cx="7899319" cy="738664"/>
            <a:chOff x="264122" y="2287067"/>
            <a:chExt cx="8362168" cy="738664"/>
          </a:xfrm>
        </p:grpSpPr>
        <p:sp>
          <p:nvSpPr>
            <p:cNvPr id="4" name="Oval 3">
              <a:extLst>
                <a:ext uri="{FF2B5EF4-FFF2-40B4-BE49-F238E27FC236}">
                  <a16:creationId xmlns:a16="http://schemas.microsoft.com/office/drawing/2014/main" id="{CB453F59-1D66-BBCF-F6C0-942713A74D76}"/>
                </a:ext>
              </a:extLst>
            </p:cNvPr>
            <p:cNvSpPr/>
            <p:nvPr/>
          </p:nvSpPr>
          <p:spPr>
            <a:xfrm>
              <a:off x="264122" y="2485108"/>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a:t>C.</a:t>
              </a:r>
            </a:p>
          </p:txBody>
        </p:sp>
        <p:sp>
          <p:nvSpPr>
            <p:cNvPr id="8" name="Textfeld 7">
              <a:extLst>
                <a:ext uri="{FF2B5EF4-FFF2-40B4-BE49-F238E27FC236}">
                  <a16:creationId xmlns:a16="http://schemas.microsoft.com/office/drawing/2014/main" id="{4A4C6A80-3F91-C0DF-8A83-1634FAE721A6}"/>
                </a:ext>
              </a:extLst>
            </p:cNvPr>
            <p:cNvSpPr txBox="1"/>
            <p:nvPr/>
          </p:nvSpPr>
          <p:spPr>
            <a:xfrm>
              <a:off x="726971" y="2287067"/>
              <a:ext cx="7899319" cy="738664"/>
            </a:xfrm>
            <a:prstGeom prst="rect">
              <a:avLst/>
            </a:prstGeom>
            <a:noFill/>
          </p:spPr>
          <p:txBody>
            <a:bodyPr wrap="square" rtlCol="0">
              <a:spAutoFit/>
            </a:bodyPr>
            <a:lstStyle/>
            <a:p>
              <a:r>
                <a:rPr lang="en-US" sz="1400" dirty="0"/>
                <a:t>Current AdvSM risk scoring systems (e.g., MARS </a:t>
              </a:r>
              <a:r>
                <a:rPr lang="en-US" sz="1400" baseline="30000" dirty="0"/>
                <a:t>1</a:t>
              </a:r>
              <a:r>
                <a:rPr lang="en-US" sz="1400" dirty="0"/>
                <a:t>, IPSM </a:t>
              </a:r>
              <a:r>
                <a:rPr lang="en-US" sz="1400" baseline="30000" dirty="0"/>
                <a:t>2</a:t>
              </a:r>
              <a:r>
                <a:rPr lang="en-US" sz="1400" dirty="0"/>
                <a:t>) </a:t>
              </a:r>
              <a:r>
                <a:rPr lang="en-US" sz="1400" b="1" dirty="0">
                  <a:solidFill>
                    <a:schemeClr val="accent1"/>
                  </a:solidFill>
                </a:rPr>
                <a:t>rely solely on categorical variables</a:t>
              </a:r>
              <a:r>
                <a:rPr lang="en-US" sz="1400" dirty="0"/>
                <a:t>, which may </a:t>
              </a:r>
              <a:r>
                <a:rPr lang="en-US" sz="1400" b="1" dirty="0">
                  <a:solidFill>
                    <a:schemeClr val="accent1"/>
                  </a:solidFill>
                </a:rPr>
                <a:t>oversimplify complex data</a:t>
              </a:r>
              <a:r>
                <a:rPr lang="en-US" sz="1400" dirty="0"/>
                <a:t> and fail to capture important relationships - such as </a:t>
              </a:r>
              <a:r>
                <a:rPr lang="en-US" sz="1400" b="1" dirty="0">
                  <a:solidFill>
                    <a:schemeClr val="accent1"/>
                  </a:solidFill>
                </a:rPr>
                <a:t>linear</a:t>
              </a:r>
              <a:r>
                <a:rPr lang="en-US" sz="1400" dirty="0"/>
                <a:t>, </a:t>
              </a:r>
              <a:r>
                <a:rPr lang="en-US" sz="1400" b="1" dirty="0">
                  <a:solidFill>
                    <a:schemeClr val="accent1"/>
                  </a:solidFill>
                </a:rPr>
                <a:t>exponential</a:t>
              </a:r>
              <a:r>
                <a:rPr lang="en-US" sz="1400" dirty="0"/>
                <a:t>, or other patterns - between risk factors and outcomes.</a:t>
              </a:r>
            </a:p>
          </p:txBody>
        </p:sp>
      </p:grpSp>
      <p:sp>
        <p:nvSpPr>
          <p:cNvPr id="6" name="Textfeld 2">
            <a:extLst>
              <a:ext uri="{FF2B5EF4-FFF2-40B4-BE49-F238E27FC236}">
                <a16:creationId xmlns:a16="http://schemas.microsoft.com/office/drawing/2014/main" id="{D4B9B6FC-855E-E0F9-3168-A40DB73A42DA}"/>
              </a:ext>
            </a:extLst>
          </p:cNvPr>
          <p:cNvSpPr txBox="1"/>
          <p:nvPr/>
        </p:nvSpPr>
        <p:spPr>
          <a:xfrm>
            <a:off x="0" y="4804946"/>
            <a:ext cx="7042987" cy="338554"/>
          </a:xfrm>
          <a:prstGeom prst="rect">
            <a:avLst/>
          </a:prstGeom>
          <a:noFill/>
        </p:spPr>
        <p:txBody>
          <a:bodyPr wrap="square" rtlCol="0">
            <a:spAutoFit/>
          </a:bodyPr>
          <a:lstStyle/>
          <a:p>
            <a:r>
              <a:rPr lang="en-US" sz="800" dirty="0"/>
              <a:t>IPSM, International Prognostic Scoring System for Mastocytosis; MARS, mutation-adjusted risk score.</a:t>
            </a:r>
          </a:p>
          <a:p>
            <a:r>
              <a:rPr lang="de-DE" sz="800" b="1" baseline="30000" dirty="0"/>
              <a:t>1</a:t>
            </a:r>
            <a:r>
              <a:rPr lang="de-DE" sz="800" dirty="0"/>
              <a:t> </a:t>
            </a:r>
            <a:r>
              <a:rPr lang="de-DE" sz="800" dirty="0" err="1"/>
              <a:t>Jawhar</a:t>
            </a:r>
            <a:r>
              <a:rPr lang="de-DE" sz="800" dirty="0"/>
              <a:t> M, et al. </a:t>
            </a:r>
            <a:r>
              <a:rPr lang="de-DE" sz="800" i="1" dirty="0"/>
              <a:t>J </a:t>
            </a:r>
            <a:r>
              <a:rPr lang="de-DE" sz="800" i="1" dirty="0" err="1"/>
              <a:t>Clin</a:t>
            </a:r>
            <a:r>
              <a:rPr lang="de-DE" sz="800" i="1" dirty="0"/>
              <a:t> </a:t>
            </a:r>
            <a:r>
              <a:rPr lang="de-DE" sz="800" i="1" dirty="0" err="1"/>
              <a:t>Oncol</a:t>
            </a:r>
            <a:r>
              <a:rPr lang="de-DE" sz="800" dirty="0"/>
              <a:t>. 2019;37:2846-2856. </a:t>
            </a:r>
            <a:r>
              <a:rPr lang="de-DE" sz="800" b="1" baseline="30000" dirty="0"/>
              <a:t>2</a:t>
            </a:r>
            <a:r>
              <a:rPr lang="de-DE" sz="800" dirty="0"/>
              <a:t> Sperr WR, et al. </a:t>
            </a:r>
            <a:r>
              <a:rPr lang="de-DE" sz="800" i="1" dirty="0"/>
              <a:t>Lancet </a:t>
            </a:r>
            <a:r>
              <a:rPr lang="de-DE" sz="800" i="1" dirty="0" err="1"/>
              <a:t>Haemtol</a:t>
            </a:r>
            <a:r>
              <a:rPr lang="de-DE" sz="800" dirty="0"/>
              <a:t>. 2019;6:e638-e649.</a:t>
            </a:r>
            <a:endParaRPr lang="en-US" sz="800" dirty="0">
              <a:ea typeface="Calibri" panose="020F0502020204030204"/>
              <a:cs typeface="Calibri" panose="020F0502020204030204"/>
            </a:endParaRPr>
          </a:p>
        </p:txBody>
      </p:sp>
      <p:sp>
        <p:nvSpPr>
          <p:cNvPr id="7" name="Title 1">
            <a:extLst>
              <a:ext uri="{FF2B5EF4-FFF2-40B4-BE49-F238E27FC236}">
                <a16:creationId xmlns:a16="http://schemas.microsoft.com/office/drawing/2014/main" id="{BB4AED71-30B1-906B-E843-803215AAFAC9}"/>
              </a:ext>
            </a:extLst>
          </p:cNvPr>
          <p:cNvSpPr txBox="1">
            <a:spLocks/>
          </p:cNvSpPr>
          <p:nvPr/>
        </p:nvSpPr>
        <p:spPr>
          <a:xfrm>
            <a:off x="517712" y="48532"/>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Study rationale for developing a new risk scoring system</a:t>
            </a:r>
          </a:p>
        </p:txBody>
      </p:sp>
      <p:sp>
        <p:nvSpPr>
          <p:cNvPr id="11" name="Textfeld 25">
            <a:extLst>
              <a:ext uri="{FF2B5EF4-FFF2-40B4-BE49-F238E27FC236}">
                <a16:creationId xmlns:a16="http://schemas.microsoft.com/office/drawing/2014/main" id="{E147DB70-2DEC-2DFB-6B8D-AC016B552D29}"/>
              </a:ext>
            </a:extLst>
          </p:cNvPr>
          <p:cNvSpPr txBox="1"/>
          <p:nvPr/>
        </p:nvSpPr>
        <p:spPr>
          <a:xfrm>
            <a:off x="202910" y="601141"/>
            <a:ext cx="1368452" cy="307777"/>
          </a:xfrm>
          <a:prstGeom prst="rect">
            <a:avLst/>
          </a:prstGeom>
          <a:noFill/>
        </p:spPr>
        <p:txBody>
          <a:bodyPr wrap="none" rtlCol="0">
            <a:spAutoFit/>
          </a:bodyPr>
          <a:lstStyle/>
          <a:p>
            <a:r>
              <a:rPr lang="en-US" sz="1400" b="1" dirty="0"/>
              <a:t>Study rationale:</a:t>
            </a:r>
          </a:p>
        </p:txBody>
      </p:sp>
    </p:spTree>
    <p:extLst>
      <p:ext uri="{BB962C8B-B14F-4D97-AF65-F5344CB8AC3E}">
        <p14:creationId xmlns:p14="http://schemas.microsoft.com/office/powerpoint/2010/main" val="106568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9B6F4572-C1FB-A130-FA6F-ED20FA74BFC5}"/>
              </a:ext>
            </a:extLst>
          </p:cNvPr>
          <p:cNvGrpSpPr/>
          <p:nvPr/>
        </p:nvGrpSpPr>
        <p:grpSpPr>
          <a:xfrm>
            <a:off x="733683" y="1110235"/>
            <a:ext cx="7668078" cy="360000"/>
            <a:chOff x="264122" y="683549"/>
            <a:chExt cx="8117378" cy="360000"/>
          </a:xfrm>
        </p:grpSpPr>
        <p:sp>
          <p:nvSpPr>
            <p:cNvPr id="9" name="Oval 8">
              <a:extLst>
                <a:ext uri="{FF2B5EF4-FFF2-40B4-BE49-F238E27FC236}">
                  <a16:creationId xmlns:a16="http://schemas.microsoft.com/office/drawing/2014/main" id="{E724FA01-F1B4-3A84-1F7A-D29F975837DA}"/>
                </a:ext>
              </a:extLst>
            </p:cNvPr>
            <p:cNvSpPr/>
            <p:nvPr/>
          </p:nvSpPr>
          <p:spPr>
            <a:xfrm>
              <a:off x="264122" y="683549"/>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a:t>A.</a:t>
              </a:r>
            </a:p>
          </p:txBody>
        </p:sp>
        <p:sp>
          <p:nvSpPr>
            <p:cNvPr id="10" name="Textfeld 9">
              <a:extLst>
                <a:ext uri="{FF2B5EF4-FFF2-40B4-BE49-F238E27FC236}">
                  <a16:creationId xmlns:a16="http://schemas.microsoft.com/office/drawing/2014/main" id="{84F0A296-5AF6-A403-1EBF-9014BDA7156E}"/>
                </a:ext>
              </a:extLst>
            </p:cNvPr>
            <p:cNvSpPr txBox="1"/>
            <p:nvPr/>
          </p:nvSpPr>
          <p:spPr>
            <a:xfrm>
              <a:off x="705563" y="709661"/>
              <a:ext cx="7675937" cy="307777"/>
            </a:xfrm>
            <a:prstGeom prst="rect">
              <a:avLst/>
            </a:prstGeom>
            <a:noFill/>
          </p:spPr>
          <p:txBody>
            <a:bodyPr wrap="square" rtlCol="0">
              <a:spAutoFit/>
            </a:bodyPr>
            <a:lstStyle/>
            <a:p>
              <a:r>
                <a:rPr lang="en-US" sz="1400" b="1" dirty="0">
                  <a:solidFill>
                    <a:schemeClr val="accent1"/>
                  </a:solidFill>
                </a:rPr>
                <a:t>Changing treatment landscape </a:t>
              </a:r>
              <a:r>
                <a:rPr lang="en-US" sz="1400" dirty="0"/>
                <a:t>led to </a:t>
              </a:r>
              <a:r>
                <a:rPr lang="en-US" sz="1400" b="1" dirty="0">
                  <a:solidFill>
                    <a:schemeClr val="accent1"/>
                  </a:solidFill>
                </a:rPr>
                <a:t>improved prognosis </a:t>
              </a:r>
              <a:r>
                <a:rPr lang="en-US" sz="1400" dirty="0"/>
                <a:t>of patients with AdvSM.</a:t>
              </a:r>
            </a:p>
          </p:txBody>
        </p:sp>
      </p:grpSp>
      <p:grpSp>
        <p:nvGrpSpPr>
          <p:cNvPr id="16" name="Gruppieren 15">
            <a:extLst>
              <a:ext uri="{FF2B5EF4-FFF2-40B4-BE49-F238E27FC236}">
                <a16:creationId xmlns:a16="http://schemas.microsoft.com/office/drawing/2014/main" id="{143E5CFE-B310-46EA-C11D-E27F3A55871E}"/>
              </a:ext>
            </a:extLst>
          </p:cNvPr>
          <p:cNvGrpSpPr/>
          <p:nvPr/>
        </p:nvGrpSpPr>
        <p:grpSpPr>
          <a:xfrm>
            <a:off x="733683" y="1583460"/>
            <a:ext cx="7899319" cy="738664"/>
            <a:chOff x="264122" y="1376603"/>
            <a:chExt cx="8362168" cy="738664"/>
          </a:xfrm>
        </p:grpSpPr>
        <p:sp>
          <p:nvSpPr>
            <p:cNvPr id="2" name="Oval 1">
              <a:extLst>
                <a:ext uri="{FF2B5EF4-FFF2-40B4-BE49-F238E27FC236}">
                  <a16:creationId xmlns:a16="http://schemas.microsoft.com/office/drawing/2014/main" id="{5A221B6C-D47E-6E6B-E5DD-DB0FA46B58F3}"/>
                </a:ext>
              </a:extLst>
            </p:cNvPr>
            <p:cNvSpPr/>
            <p:nvPr/>
          </p:nvSpPr>
          <p:spPr>
            <a:xfrm>
              <a:off x="264122" y="1574644"/>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dirty="0"/>
                <a:t>B.</a:t>
              </a:r>
            </a:p>
          </p:txBody>
        </p:sp>
        <p:sp>
          <p:nvSpPr>
            <p:cNvPr id="3" name="Textfeld 2">
              <a:extLst>
                <a:ext uri="{FF2B5EF4-FFF2-40B4-BE49-F238E27FC236}">
                  <a16:creationId xmlns:a16="http://schemas.microsoft.com/office/drawing/2014/main" id="{0C5C3E17-0757-4083-A05D-D1B2FC10D299}"/>
                </a:ext>
              </a:extLst>
            </p:cNvPr>
            <p:cNvSpPr txBox="1"/>
            <p:nvPr/>
          </p:nvSpPr>
          <p:spPr>
            <a:xfrm>
              <a:off x="726971" y="1376603"/>
              <a:ext cx="7899319" cy="738664"/>
            </a:xfrm>
            <a:prstGeom prst="rect">
              <a:avLst/>
            </a:prstGeom>
            <a:noFill/>
          </p:spPr>
          <p:txBody>
            <a:bodyPr wrap="square" rtlCol="0">
              <a:spAutoFit/>
            </a:bodyPr>
            <a:lstStyle/>
            <a:p>
              <a:r>
                <a:rPr lang="en-US" sz="1400" dirty="0"/>
                <a:t>Currently available AdvSM risk scoring systems (e.g., </a:t>
              </a:r>
              <a:r>
                <a:rPr lang="en-US" sz="1400" b="1" dirty="0">
                  <a:solidFill>
                    <a:schemeClr val="accent1"/>
                  </a:solidFill>
                </a:rPr>
                <a:t>MARS </a:t>
              </a:r>
              <a:r>
                <a:rPr lang="en-US" sz="1400" b="1" baseline="30000" dirty="0">
                  <a:solidFill>
                    <a:schemeClr val="accent1"/>
                  </a:solidFill>
                </a:rPr>
                <a:t>1</a:t>
              </a:r>
              <a:r>
                <a:rPr lang="en-US" sz="1400" b="1" dirty="0">
                  <a:solidFill>
                    <a:schemeClr val="accent1"/>
                  </a:solidFill>
                </a:rPr>
                <a:t>, IPSM </a:t>
              </a:r>
              <a:r>
                <a:rPr lang="en-US" sz="1400" b="1" baseline="30000" dirty="0">
                  <a:solidFill>
                    <a:schemeClr val="accent1"/>
                  </a:solidFill>
                </a:rPr>
                <a:t>2</a:t>
              </a:r>
              <a:r>
                <a:rPr lang="en-US" sz="1400" dirty="0"/>
                <a:t>) do not adequately reflect the current treatment landscape (</a:t>
              </a:r>
              <a:r>
                <a:rPr lang="en-US" sz="1400" b="1" dirty="0">
                  <a:solidFill>
                    <a:schemeClr val="accent1"/>
                  </a:solidFill>
                </a:rPr>
                <a:t>MARS</a:t>
              </a:r>
              <a:r>
                <a:rPr lang="en-US" sz="1400" dirty="0">
                  <a:solidFill>
                    <a:schemeClr val="accent1"/>
                  </a:solidFill>
                </a:rPr>
                <a:t>: </a:t>
              </a:r>
              <a:r>
                <a:rPr lang="en-US" sz="1400" b="1" dirty="0">
                  <a:solidFill>
                    <a:schemeClr val="accent1"/>
                  </a:solidFill>
                </a:rPr>
                <a:t>treatment with midostaurin in &lt;40%</a:t>
              </a:r>
              <a:r>
                <a:rPr lang="en-US" sz="1400" dirty="0"/>
                <a:t>, with midostaurin and/or cladribine &lt;50%, no treatment with avapritinib).</a:t>
              </a:r>
            </a:p>
          </p:txBody>
        </p:sp>
      </p:grpSp>
      <p:grpSp>
        <p:nvGrpSpPr>
          <p:cNvPr id="17" name="Gruppieren 16">
            <a:extLst>
              <a:ext uri="{FF2B5EF4-FFF2-40B4-BE49-F238E27FC236}">
                <a16:creationId xmlns:a16="http://schemas.microsoft.com/office/drawing/2014/main" id="{E5B9E046-08AA-36E8-E9A5-A2111E853BBF}"/>
              </a:ext>
            </a:extLst>
          </p:cNvPr>
          <p:cNvGrpSpPr/>
          <p:nvPr/>
        </p:nvGrpSpPr>
        <p:grpSpPr>
          <a:xfrm>
            <a:off x="733683" y="2435350"/>
            <a:ext cx="7899319" cy="738664"/>
            <a:chOff x="264122" y="2287067"/>
            <a:chExt cx="8362168" cy="738664"/>
          </a:xfrm>
        </p:grpSpPr>
        <p:sp>
          <p:nvSpPr>
            <p:cNvPr id="4" name="Oval 3">
              <a:extLst>
                <a:ext uri="{FF2B5EF4-FFF2-40B4-BE49-F238E27FC236}">
                  <a16:creationId xmlns:a16="http://schemas.microsoft.com/office/drawing/2014/main" id="{CB453F59-1D66-BBCF-F6C0-942713A74D76}"/>
                </a:ext>
              </a:extLst>
            </p:cNvPr>
            <p:cNvSpPr/>
            <p:nvPr/>
          </p:nvSpPr>
          <p:spPr>
            <a:xfrm>
              <a:off x="264122" y="2485108"/>
              <a:ext cx="377283" cy="360000"/>
            </a:xfrm>
            <a:prstGeom prst="ellipse">
              <a:avLst/>
            </a:prstGeom>
            <a:solidFill>
              <a:srgbClr val="2E74B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lang="en-US" sz="1400" dirty="0"/>
                <a:t>C.</a:t>
              </a:r>
            </a:p>
          </p:txBody>
        </p:sp>
        <p:sp>
          <p:nvSpPr>
            <p:cNvPr id="8" name="Textfeld 7">
              <a:extLst>
                <a:ext uri="{FF2B5EF4-FFF2-40B4-BE49-F238E27FC236}">
                  <a16:creationId xmlns:a16="http://schemas.microsoft.com/office/drawing/2014/main" id="{4A4C6A80-3F91-C0DF-8A83-1634FAE721A6}"/>
                </a:ext>
              </a:extLst>
            </p:cNvPr>
            <p:cNvSpPr txBox="1"/>
            <p:nvPr/>
          </p:nvSpPr>
          <p:spPr>
            <a:xfrm>
              <a:off x="726971" y="2287067"/>
              <a:ext cx="7899319" cy="738664"/>
            </a:xfrm>
            <a:prstGeom prst="rect">
              <a:avLst/>
            </a:prstGeom>
            <a:noFill/>
          </p:spPr>
          <p:txBody>
            <a:bodyPr wrap="square" rtlCol="0">
              <a:spAutoFit/>
            </a:bodyPr>
            <a:lstStyle/>
            <a:p>
              <a:r>
                <a:rPr lang="en-US" sz="1400" dirty="0"/>
                <a:t>Current AdvSM risk scoring systems (e.g., MARS </a:t>
              </a:r>
              <a:r>
                <a:rPr lang="en-US" sz="1400" baseline="30000" dirty="0"/>
                <a:t>1</a:t>
              </a:r>
              <a:r>
                <a:rPr lang="en-US" sz="1400" dirty="0"/>
                <a:t>, IPSM </a:t>
              </a:r>
              <a:r>
                <a:rPr lang="en-US" sz="1400" baseline="30000" dirty="0"/>
                <a:t>2</a:t>
              </a:r>
              <a:r>
                <a:rPr lang="en-US" sz="1400" dirty="0"/>
                <a:t>) </a:t>
              </a:r>
              <a:r>
                <a:rPr lang="en-US" sz="1400" b="1" dirty="0">
                  <a:solidFill>
                    <a:schemeClr val="accent1"/>
                  </a:solidFill>
                </a:rPr>
                <a:t>rely solely on categorical variables</a:t>
              </a:r>
              <a:r>
                <a:rPr lang="en-US" sz="1400" dirty="0"/>
                <a:t>, which may </a:t>
              </a:r>
              <a:r>
                <a:rPr lang="en-US" sz="1400" b="1" dirty="0">
                  <a:solidFill>
                    <a:schemeClr val="accent1"/>
                  </a:solidFill>
                </a:rPr>
                <a:t>oversimplify complex data</a:t>
              </a:r>
              <a:r>
                <a:rPr lang="en-US" sz="1400" dirty="0"/>
                <a:t> and fail to capture important relationships - such as </a:t>
              </a:r>
              <a:r>
                <a:rPr lang="en-US" sz="1400" b="1" dirty="0">
                  <a:solidFill>
                    <a:schemeClr val="accent1"/>
                  </a:solidFill>
                </a:rPr>
                <a:t>linear</a:t>
              </a:r>
              <a:r>
                <a:rPr lang="en-US" sz="1400" dirty="0"/>
                <a:t>, </a:t>
              </a:r>
              <a:r>
                <a:rPr lang="en-US" sz="1400" b="1" dirty="0">
                  <a:solidFill>
                    <a:schemeClr val="accent1"/>
                  </a:solidFill>
                </a:rPr>
                <a:t>exponential</a:t>
              </a:r>
              <a:r>
                <a:rPr lang="en-US" sz="1400" dirty="0"/>
                <a:t>, or other patterns - between risk factors and outcomes.</a:t>
              </a:r>
            </a:p>
          </p:txBody>
        </p:sp>
      </p:grpSp>
      <p:sp>
        <p:nvSpPr>
          <p:cNvPr id="5" name="Title 1">
            <a:extLst>
              <a:ext uri="{FF2B5EF4-FFF2-40B4-BE49-F238E27FC236}">
                <a16:creationId xmlns:a16="http://schemas.microsoft.com/office/drawing/2014/main" id="{A232C468-EDC5-457E-053B-DBB91F834468}"/>
              </a:ext>
            </a:extLst>
          </p:cNvPr>
          <p:cNvSpPr txBox="1">
            <a:spLocks/>
          </p:cNvSpPr>
          <p:nvPr/>
        </p:nvSpPr>
        <p:spPr>
          <a:xfrm>
            <a:off x="517712" y="43873"/>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Study objective</a:t>
            </a:r>
          </a:p>
        </p:txBody>
      </p:sp>
      <p:grpSp>
        <p:nvGrpSpPr>
          <p:cNvPr id="13" name="Gruppieren 12">
            <a:extLst>
              <a:ext uri="{FF2B5EF4-FFF2-40B4-BE49-F238E27FC236}">
                <a16:creationId xmlns:a16="http://schemas.microsoft.com/office/drawing/2014/main" id="{291437DC-FBC8-13E0-5D9D-6D0CDA5BAA17}"/>
              </a:ext>
            </a:extLst>
          </p:cNvPr>
          <p:cNvGrpSpPr/>
          <p:nvPr/>
        </p:nvGrpSpPr>
        <p:grpSpPr>
          <a:xfrm>
            <a:off x="745076" y="3838198"/>
            <a:ext cx="7668078" cy="738664"/>
            <a:chOff x="745076" y="3684088"/>
            <a:chExt cx="7668078" cy="738664"/>
          </a:xfrm>
        </p:grpSpPr>
        <p:sp>
          <p:nvSpPr>
            <p:cNvPr id="46" name="Textfeld 45">
              <a:extLst>
                <a:ext uri="{FF2B5EF4-FFF2-40B4-BE49-F238E27FC236}">
                  <a16:creationId xmlns:a16="http://schemas.microsoft.com/office/drawing/2014/main" id="{056A1493-DD4A-D95C-5765-B4B83C0670A4}"/>
                </a:ext>
              </a:extLst>
            </p:cNvPr>
            <p:cNvSpPr txBox="1"/>
            <p:nvPr/>
          </p:nvSpPr>
          <p:spPr>
            <a:xfrm>
              <a:off x="1162083" y="3684088"/>
              <a:ext cx="7251071" cy="738664"/>
            </a:xfrm>
            <a:prstGeom prst="rect">
              <a:avLst/>
            </a:prstGeom>
            <a:noFill/>
          </p:spPr>
          <p:txBody>
            <a:bodyPr wrap="square" rtlCol="0">
              <a:spAutoFit/>
            </a:bodyPr>
            <a:lstStyle/>
            <a:p>
              <a:r>
                <a:rPr lang="en-US" sz="1400" dirty="0"/>
                <a:t>To develop the </a:t>
              </a:r>
              <a:r>
                <a:rPr lang="en-US" sz="1400" b="1" dirty="0">
                  <a:solidFill>
                    <a:srgbClr val="749FA0"/>
                  </a:solidFill>
                </a:rPr>
                <a:t>Revised Mutation-Adjusted Risk Score (MARS-R)</a:t>
              </a:r>
              <a:r>
                <a:rPr lang="en-US" sz="1400" dirty="0"/>
                <a:t>, a </a:t>
              </a:r>
              <a:r>
                <a:rPr lang="en-US" sz="1400" b="1" dirty="0"/>
                <a:t>continuous-scale OS risk scoring system</a:t>
              </a:r>
              <a:r>
                <a:rPr lang="en-US" sz="1400" dirty="0"/>
                <a:t> for patients with </a:t>
              </a:r>
              <a:r>
                <a:rPr lang="en-US" sz="1400" b="1" i="1" dirty="0"/>
                <a:t>KIT</a:t>
              </a:r>
              <a:r>
                <a:rPr lang="en-US" sz="1400" b="1" dirty="0"/>
                <a:t> D816V-positive AdvSM </a:t>
              </a:r>
              <a:r>
                <a:rPr lang="en-US" sz="1400" dirty="0"/>
                <a:t>treated with </a:t>
              </a:r>
              <a:r>
                <a:rPr lang="en-US" sz="1400" b="1" dirty="0"/>
                <a:t>midostaurin or avapritinib, independent of WHO-defined subgroups.</a:t>
              </a:r>
              <a:endParaRPr lang="en-US" sz="1400" dirty="0"/>
            </a:p>
          </p:txBody>
        </p:sp>
        <p:grpSp>
          <p:nvGrpSpPr>
            <p:cNvPr id="12" name="Gruppieren 11">
              <a:extLst>
                <a:ext uri="{FF2B5EF4-FFF2-40B4-BE49-F238E27FC236}">
                  <a16:creationId xmlns:a16="http://schemas.microsoft.com/office/drawing/2014/main" id="{282004E2-45CD-44CE-64E3-DF68B7AB1B01}"/>
                </a:ext>
              </a:extLst>
            </p:cNvPr>
            <p:cNvGrpSpPr/>
            <p:nvPr/>
          </p:nvGrpSpPr>
          <p:grpSpPr>
            <a:xfrm>
              <a:off x="745076" y="3883638"/>
              <a:ext cx="356400" cy="360000"/>
              <a:chOff x="745076" y="3883638"/>
              <a:chExt cx="356400" cy="360000"/>
            </a:xfrm>
          </p:grpSpPr>
          <p:sp>
            <p:nvSpPr>
              <p:cNvPr id="45" name="Oval 44">
                <a:extLst>
                  <a:ext uri="{FF2B5EF4-FFF2-40B4-BE49-F238E27FC236}">
                    <a16:creationId xmlns:a16="http://schemas.microsoft.com/office/drawing/2014/main" id="{79C8E0D3-6A54-89BC-3619-A53D33C40040}"/>
                  </a:ext>
                </a:extLst>
              </p:cNvPr>
              <p:cNvSpPr/>
              <p:nvPr/>
            </p:nvSpPr>
            <p:spPr>
              <a:xfrm>
                <a:off x="745076" y="3883638"/>
                <a:ext cx="356400" cy="360000"/>
              </a:xfrm>
              <a:prstGeom prst="ellipse">
                <a:avLst/>
              </a:prstGeom>
              <a:solidFill>
                <a:srgbClr val="749FA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endParaRPr lang="en-US" sz="1400"/>
              </a:p>
            </p:txBody>
          </p:sp>
          <p:cxnSp>
            <p:nvCxnSpPr>
              <p:cNvPr id="7" name="Gerade Verbindung mit Pfeil 6">
                <a:extLst>
                  <a:ext uri="{FF2B5EF4-FFF2-40B4-BE49-F238E27FC236}">
                    <a16:creationId xmlns:a16="http://schemas.microsoft.com/office/drawing/2014/main" id="{EFC751FE-7419-5F76-E654-E92815BBA16B}"/>
                  </a:ext>
                </a:extLst>
              </p:cNvPr>
              <p:cNvCxnSpPr>
                <a:cxnSpLocks/>
              </p:cNvCxnSpPr>
              <p:nvPr/>
            </p:nvCxnSpPr>
            <p:spPr>
              <a:xfrm>
                <a:off x="829707" y="4063638"/>
                <a:ext cx="187139"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6" name="Textfeld 2">
            <a:extLst>
              <a:ext uri="{FF2B5EF4-FFF2-40B4-BE49-F238E27FC236}">
                <a16:creationId xmlns:a16="http://schemas.microsoft.com/office/drawing/2014/main" id="{17DAE5DA-8B57-831E-27C3-18676B9C5A6E}"/>
              </a:ext>
            </a:extLst>
          </p:cNvPr>
          <p:cNvSpPr txBox="1"/>
          <p:nvPr/>
        </p:nvSpPr>
        <p:spPr>
          <a:xfrm>
            <a:off x="0" y="4805162"/>
            <a:ext cx="8413154" cy="338554"/>
          </a:xfrm>
          <a:prstGeom prst="rect">
            <a:avLst/>
          </a:prstGeom>
          <a:noFill/>
        </p:spPr>
        <p:txBody>
          <a:bodyPr wrap="square" rtlCol="0">
            <a:spAutoFit/>
          </a:bodyPr>
          <a:lstStyle/>
          <a:p>
            <a:r>
              <a:rPr lang="en-US" sz="800" dirty="0"/>
              <a:t>ICC, International Consensus Classification; IPSM, International Prognostic Scoring System for Mastocytosis; MARS, mutation-adjusted risk score; OS, overall survival; WHO, World Health Organization.</a:t>
            </a:r>
          </a:p>
          <a:p>
            <a:r>
              <a:rPr lang="de-DE" sz="800" b="1" baseline="30000" dirty="0"/>
              <a:t>1</a:t>
            </a:r>
            <a:r>
              <a:rPr lang="de-DE" sz="800" dirty="0"/>
              <a:t> Jawhar M, et al. </a:t>
            </a:r>
            <a:r>
              <a:rPr lang="de-DE" sz="800" i="1" dirty="0"/>
              <a:t>J Clin Oncol</a:t>
            </a:r>
            <a:r>
              <a:rPr lang="de-DE" sz="800" dirty="0"/>
              <a:t>. 2019;37:2846-2856. </a:t>
            </a:r>
            <a:r>
              <a:rPr lang="de-DE" sz="800" b="1" baseline="30000" dirty="0"/>
              <a:t>2</a:t>
            </a:r>
            <a:r>
              <a:rPr lang="de-DE" sz="800" dirty="0"/>
              <a:t> Sperr WR, et al. </a:t>
            </a:r>
            <a:r>
              <a:rPr lang="de-DE" sz="800" i="1" dirty="0"/>
              <a:t>Lancet Haemtol</a:t>
            </a:r>
            <a:r>
              <a:rPr lang="de-DE" sz="800" dirty="0"/>
              <a:t>. 2019;6:e638-e649.</a:t>
            </a:r>
            <a:endParaRPr lang="en-US" sz="800" dirty="0">
              <a:ea typeface="Calibri" panose="020F0502020204030204"/>
              <a:cs typeface="Calibri" panose="020F0502020204030204"/>
            </a:endParaRPr>
          </a:p>
        </p:txBody>
      </p:sp>
      <p:sp>
        <p:nvSpPr>
          <p:cNvPr id="11" name="Textfeld 25">
            <a:extLst>
              <a:ext uri="{FF2B5EF4-FFF2-40B4-BE49-F238E27FC236}">
                <a16:creationId xmlns:a16="http://schemas.microsoft.com/office/drawing/2014/main" id="{CCD34D26-291E-C6E7-10B8-3866A0D4C7ED}"/>
              </a:ext>
            </a:extLst>
          </p:cNvPr>
          <p:cNvSpPr txBox="1"/>
          <p:nvPr/>
        </p:nvSpPr>
        <p:spPr>
          <a:xfrm>
            <a:off x="202909" y="601141"/>
            <a:ext cx="1368452" cy="307777"/>
          </a:xfrm>
          <a:prstGeom prst="rect">
            <a:avLst/>
          </a:prstGeom>
          <a:noFill/>
        </p:spPr>
        <p:txBody>
          <a:bodyPr wrap="none" rtlCol="0">
            <a:spAutoFit/>
          </a:bodyPr>
          <a:lstStyle/>
          <a:p>
            <a:r>
              <a:rPr lang="en-US" sz="1400" b="1" dirty="0"/>
              <a:t>Study rationale:</a:t>
            </a:r>
          </a:p>
        </p:txBody>
      </p:sp>
      <p:sp>
        <p:nvSpPr>
          <p:cNvPr id="14" name="Textfeld 25">
            <a:extLst>
              <a:ext uri="{FF2B5EF4-FFF2-40B4-BE49-F238E27FC236}">
                <a16:creationId xmlns:a16="http://schemas.microsoft.com/office/drawing/2014/main" id="{71905318-523E-CD3F-C438-345A315BE3D0}"/>
              </a:ext>
            </a:extLst>
          </p:cNvPr>
          <p:cNvSpPr txBox="1"/>
          <p:nvPr/>
        </p:nvSpPr>
        <p:spPr>
          <a:xfrm>
            <a:off x="202909" y="3485281"/>
            <a:ext cx="1383649" cy="307777"/>
          </a:xfrm>
          <a:prstGeom prst="rect">
            <a:avLst/>
          </a:prstGeom>
          <a:noFill/>
        </p:spPr>
        <p:txBody>
          <a:bodyPr wrap="none" rtlCol="0">
            <a:spAutoFit/>
          </a:bodyPr>
          <a:lstStyle/>
          <a:p>
            <a:r>
              <a:rPr lang="en-US" sz="1400" b="1" dirty="0"/>
              <a:t>Study objective:</a:t>
            </a:r>
          </a:p>
        </p:txBody>
      </p:sp>
    </p:spTree>
    <p:extLst>
      <p:ext uri="{BB962C8B-B14F-4D97-AF65-F5344CB8AC3E}">
        <p14:creationId xmlns:p14="http://schemas.microsoft.com/office/powerpoint/2010/main" val="1542830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C7E23-C241-7FB2-2BF1-EDA302741CD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022B667-EFA2-8F5A-3098-D5ECDAAB2983}"/>
              </a:ext>
            </a:extLst>
          </p:cNvPr>
          <p:cNvSpPr txBox="1">
            <a:spLocks/>
          </p:cNvSpPr>
          <p:nvPr/>
        </p:nvSpPr>
        <p:spPr>
          <a:xfrm>
            <a:off x="517712" y="46286"/>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Patient cohorts</a:t>
            </a:r>
          </a:p>
        </p:txBody>
      </p:sp>
      <p:sp>
        <p:nvSpPr>
          <p:cNvPr id="18" name="Textfeld 17">
            <a:extLst>
              <a:ext uri="{FF2B5EF4-FFF2-40B4-BE49-F238E27FC236}">
                <a16:creationId xmlns:a16="http://schemas.microsoft.com/office/drawing/2014/main" id="{F782295C-20C1-4D3C-8C48-76E639440F3D}"/>
              </a:ext>
            </a:extLst>
          </p:cNvPr>
          <p:cNvSpPr txBox="1"/>
          <p:nvPr/>
        </p:nvSpPr>
        <p:spPr>
          <a:xfrm>
            <a:off x="1" y="4506677"/>
            <a:ext cx="8343014" cy="630942"/>
          </a:xfrm>
          <a:prstGeom prst="rect">
            <a:avLst/>
          </a:prstGeom>
          <a:noFill/>
        </p:spPr>
        <p:txBody>
          <a:bodyPr wrap="square" rtlCol="0">
            <a:spAutoFit/>
          </a:bodyPr>
          <a:lstStyle/>
          <a:p>
            <a:r>
              <a:rPr lang="en-US" sz="700" b="1" baseline="30000" dirty="0"/>
              <a:t>a</a:t>
            </a:r>
            <a:r>
              <a:rPr lang="en-US" sz="700" baseline="30000" dirty="0"/>
              <a:t> </a:t>
            </a:r>
            <a:r>
              <a:rPr lang="en-US" sz="700" dirty="0"/>
              <a:t>Data cutoff date 2024. </a:t>
            </a:r>
            <a:r>
              <a:rPr lang="en-US" sz="700" b="1" baseline="30000" dirty="0"/>
              <a:t>b</a:t>
            </a:r>
            <a:r>
              <a:rPr lang="en-US" sz="700" baseline="30000" dirty="0"/>
              <a:t> </a:t>
            </a:r>
            <a:r>
              <a:rPr lang="en-US" sz="700" dirty="0"/>
              <a:t>Data cutoff date January 19, 2023. </a:t>
            </a:r>
            <a:r>
              <a:rPr lang="en-US" sz="700" b="1" baseline="30000" dirty="0"/>
              <a:t>c</a:t>
            </a:r>
            <a:r>
              <a:rPr lang="en-US" sz="700" baseline="30000" dirty="0"/>
              <a:t> </a:t>
            </a:r>
            <a:r>
              <a:rPr lang="en-US" sz="700" dirty="0"/>
              <a:t>Data cutoff date September 15, 2023.</a:t>
            </a:r>
          </a:p>
          <a:p>
            <a:r>
              <a:rPr lang="en-US" sz="700" dirty="0"/>
              <a:t>AHN, associated hematologic neoplasm; ASM, aggressive systemic mastocytosis; CEL, chronic eosinophilic leukemia; CMML, chronic myelomonocytic leukemia; HR, high risk; IR, intermediate risk; LR, low risk; max., maximum; MDS, myelodysplastic neoplasms; MPN, myeloproliferative neoplasms; WHO, World Health Organization.</a:t>
            </a:r>
          </a:p>
          <a:p>
            <a:r>
              <a:rPr lang="en-US" sz="700" b="1" baseline="30000" dirty="0"/>
              <a:t>1</a:t>
            </a:r>
            <a:r>
              <a:rPr lang="en-US" sz="700" dirty="0"/>
              <a:t> Khoury JD, et al. </a:t>
            </a:r>
            <a:r>
              <a:rPr lang="en-US" sz="700" i="1" dirty="0"/>
              <a:t>Leukemia.</a:t>
            </a:r>
            <a:r>
              <a:rPr lang="en-US" sz="700" dirty="0"/>
              <a:t> 2022;36:1703-1719. </a:t>
            </a:r>
            <a:r>
              <a:rPr lang="en-US" sz="700" b="1" baseline="30000" dirty="0"/>
              <a:t>2</a:t>
            </a:r>
            <a:r>
              <a:rPr lang="en-US" sz="700" dirty="0"/>
              <a:t> Naumann N, et al. </a:t>
            </a:r>
            <a:r>
              <a:rPr lang="en-US" sz="700" i="1" dirty="0"/>
              <a:t>Cancers (Basel).</a:t>
            </a:r>
            <a:r>
              <a:rPr lang="en-US" sz="700" dirty="0"/>
              <a:t> 2024;16:593. </a:t>
            </a:r>
            <a:r>
              <a:rPr lang="en-US" sz="700" b="1" baseline="30000" dirty="0"/>
              <a:t>3</a:t>
            </a:r>
            <a:r>
              <a:rPr lang="en-US" sz="700" dirty="0"/>
              <a:t> DeAngelo DJ, et al. </a:t>
            </a:r>
            <a:r>
              <a:rPr lang="en-US" sz="700" i="1" dirty="0"/>
              <a:t>Nature Med</a:t>
            </a:r>
            <a:r>
              <a:rPr lang="en-US" sz="700" dirty="0"/>
              <a:t>. 2021;27:2183-2191. </a:t>
            </a:r>
            <a:r>
              <a:rPr lang="en-US" sz="700" baseline="30000" dirty="0"/>
              <a:t>4</a:t>
            </a:r>
            <a:r>
              <a:rPr lang="en-US" sz="700" dirty="0"/>
              <a:t> Gotlib J, et al. </a:t>
            </a:r>
            <a:r>
              <a:rPr lang="en-US" sz="700" i="1" dirty="0"/>
              <a:t>Nature Med</a:t>
            </a:r>
            <a:r>
              <a:rPr lang="en-US" sz="700" dirty="0"/>
              <a:t>. 2021;27:2192-2199. </a:t>
            </a:r>
            <a:br>
              <a:rPr lang="en-US" sz="700" dirty="0"/>
            </a:br>
            <a:r>
              <a:rPr lang="en-US" sz="700" b="1" baseline="30000" dirty="0"/>
              <a:t>5</a:t>
            </a:r>
            <a:r>
              <a:rPr lang="en-US" sz="700" dirty="0"/>
              <a:t> </a:t>
            </a:r>
            <a:r>
              <a:rPr lang="de-DE" sz="700" dirty="0"/>
              <a:t>Jawhar M, et al. </a:t>
            </a:r>
            <a:r>
              <a:rPr lang="de-DE" sz="700" i="1" dirty="0"/>
              <a:t>J Clin Oncol</a:t>
            </a:r>
            <a:r>
              <a:rPr lang="de-DE" sz="700" dirty="0"/>
              <a:t>. 2019;37:2846-2856. </a:t>
            </a:r>
            <a:r>
              <a:rPr lang="de-DE" sz="700" b="1" baseline="30000" dirty="0"/>
              <a:t>6</a:t>
            </a:r>
            <a:r>
              <a:rPr lang="de-DE" sz="700" dirty="0"/>
              <a:t> Sperr WR, et al. </a:t>
            </a:r>
            <a:r>
              <a:rPr lang="de-DE" sz="700" i="1" dirty="0"/>
              <a:t>Lancet Haemtol</a:t>
            </a:r>
            <a:r>
              <a:rPr lang="de-DE" sz="700" dirty="0"/>
              <a:t>. 2019;6:e638-e649.</a:t>
            </a:r>
            <a:endParaRPr lang="en-US" sz="700" dirty="0"/>
          </a:p>
        </p:txBody>
      </p:sp>
      <p:sp>
        <p:nvSpPr>
          <p:cNvPr id="2" name="Rectangle: Rounded Corners 1">
            <a:extLst>
              <a:ext uri="{FF2B5EF4-FFF2-40B4-BE49-F238E27FC236}">
                <a16:creationId xmlns:a16="http://schemas.microsoft.com/office/drawing/2014/main" id="{893C83AF-F118-9C6A-82D1-794C4C61030C}"/>
              </a:ext>
            </a:extLst>
          </p:cNvPr>
          <p:cNvSpPr/>
          <p:nvPr/>
        </p:nvSpPr>
        <p:spPr>
          <a:xfrm>
            <a:off x="1968671" y="607586"/>
            <a:ext cx="5206658" cy="801681"/>
          </a:xfrm>
          <a:prstGeom prst="roundRect">
            <a:avLst/>
          </a:prstGeom>
          <a:solidFill>
            <a:srgbClr val="2E75B6">
              <a:alpha val="29637"/>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Inclusion criteria:</a:t>
            </a:r>
          </a:p>
          <a:p>
            <a:pPr marL="171450" indent="-171450">
              <a:buFont typeface="Arial" panose="020B0604020202020204" pitchFamily="34" charset="0"/>
              <a:buChar char="•"/>
            </a:pPr>
            <a:r>
              <a:rPr lang="en-US" sz="1100" b="1" dirty="0">
                <a:solidFill>
                  <a:schemeClr val="tx1"/>
                </a:solidFill>
              </a:rPr>
              <a:t>Diagnosis:</a:t>
            </a:r>
            <a:r>
              <a:rPr lang="en-US" sz="1100" dirty="0">
                <a:solidFill>
                  <a:schemeClr val="tx1"/>
                </a:solidFill>
              </a:rPr>
              <a:t> Confirmed </a:t>
            </a:r>
            <a:r>
              <a:rPr lang="en-US" sz="1100" b="1" dirty="0">
                <a:solidFill>
                  <a:schemeClr val="tx1"/>
                </a:solidFill>
              </a:rPr>
              <a:t>AdvSM</a:t>
            </a:r>
            <a:r>
              <a:rPr lang="en-US" sz="1100" dirty="0">
                <a:solidFill>
                  <a:schemeClr val="tx1"/>
                </a:solidFill>
              </a:rPr>
              <a:t> according to the </a:t>
            </a:r>
            <a:r>
              <a:rPr lang="en-US" sz="1100" b="1" dirty="0">
                <a:solidFill>
                  <a:schemeClr val="tx1"/>
                </a:solidFill>
              </a:rPr>
              <a:t>WHO </a:t>
            </a:r>
            <a:r>
              <a:rPr lang="en-US" sz="1100" b="1" baseline="30000" dirty="0">
                <a:solidFill>
                  <a:schemeClr val="tx1"/>
                </a:solidFill>
              </a:rPr>
              <a:t>1</a:t>
            </a:r>
            <a:r>
              <a:rPr lang="en-US" sz="1100" b="1" dirty="0">
                <a:solidFill>
                  <a:schemeClr val="tx1"/>
                </a:solidFill>
              </a:rPr>
              <a:t> classification</a:t>
            </a:r>
          </a:p>
          <a:p>
            <a:pPr marL="171450" indent="-171450">
              <a:buFont typeface="Arial" panose="020B0604020202020204" pitchFamily="34" charset="0"/>
              <a:buChar char="•"/>
            </a:pPr>
            <a:r>
              <a:rPr lang="en-US" sz="1100" b="1" dirty="0">
                <a:solidFill>
                  <a:schemeClr val="tx1"/>
                </a:solidFill>
              </a:rPr>
              <a:t>Genetics: </a:t>
            </a:r>
            <a:r>
              <a:rPr lang="en-US" sz="1100" dirty="0">
                <a:solidFill>
                  <a:schemeClr val="tx1"/>
                </a:solidFill>
              </a:rPr>
              <a:t>Presence of the </a:t>
            </a:r>
            <a:r>
              <a:rPr lang="en-US" sz="1100" b="1" i="1" dirty="0">
                <a:solidFill>
                  <a:schemeClr val="tx1"/>
                </a:solidFill>
              </a:rPr>
              <a:t>KIT</a:t>
            </a:r>
            <a:r>
              <a:rPr lang="en-US" sz="1100" b="1" dirty="0">
                <a:solidFill>
                  <a:schemeClr val="tx1"/>
                </a:solidFill>
              </a:rPr>
              <a:t> D816V </a:t>
            </a:r>
            <a:r>
              <a:rPr lang="en-US" sz="1100" dirty="0">
                <a:solidFill>
                  <a:schemeClr val="tx1"/>
                </a:solidFill>
              </a:rPr>
              <a:t>mutation </a:t>
            </a:r>
            <a:r>
              <a:rPr lang="en-US" sz="1100" baseline="30000" dirty="0">
                <a:solidFill>
                  <a:schemeClr val="tx1"/>
                </a:solidFill>
              </a:rPr>
              <a:t>2</a:t>
            </a:r>
          </a:p>
          <a:p>
            <a:pPr marL="171450" indent="-171450">
              <a:buFont typeface="Arial" panose="020B0604020202020204" pitchFamily="34" charset="0"/>
              <a:buChar char="•"/>
            </a:pPr>
            <a:r>
              <a:rPr lang="en-US" sz="1100" b="1" dirty="0">
                <a:solidFill>
                  <a:schemeClr val="tx1"/>
                </a:solidFill>
              </a:rPr>
              <a:t>Treatment history: </a:t>
            </a:r>
            <a:r>
              <a:rPr lang="en-US" sz="1100" dirty="0">
                <a:solidFill>
                  <a:schemeClr val="tx1"/>
                </a:solidFill>
              </a:rPr>
              <a:t>Treatment with either </a:t>
            </a:r>
            <a:r>
              <a:rPr lang="en-US" sz="1100" b="1" dirty="0">
                <a:solidFill>
                  <a:schemeClr val="tx1"/>
                </a:solidFill>
              </a:rPr>
              <a:t>midostaurin</a:t>
            </a:r>
            <a:r>
              <a:rPr lang="en-US" sz="1100" dirty="0">
                <a:solidFill>
                  <a:schemeClr val="tx1"/>
                </a:solidFill>
              </a:rPr>
              <a:t> or </a:t>
            </a:r>
            <a:r>
              <a:rPr lang="en-US" sz="1100" b="1" dirty="0">
                <a:solidFill>
                  <a:schemeClr val="tx1"/>
                </a:solidFill>
              </a:rPr>
              <a:t>avapritinib</a:t>
            </a:r>
          </a:p>
        </p:txBody>
      </p:sp>
      <p:grpSp>
        <p:nvGrpSpPr>
          <p:cNvPr id="3" name="Gruppieren 2">
            <a:extLst>
              <a:ext uri="{FF2B5EF4-FFF2-40B4-BE49-F238E27FC236}">
                <a16:creationId xmlns:a16="http://schemas.microsoft.com/office/drawing/2014/main" id="{0E5FD076-5BB0-67DE-95AA-190666627D87}"/>
              </a:ext>
            </a:extLst>
          </p:cNvPr>
          <p:cNvGrpSpPr/>
          <p:nvPr/>
        </p:nvGrpSpPr>
        <p:grpSpPr>
          <a:xfrm>
            <a:off x="253238" y="1516376"/>
            <a:ext cx="8637523" cy="2932333"/>
            <a:chOff x="253238" y="1516376"/>
            <a:chExt cx="8637523" cy="2932333"/>
          </a:xfrm>
        </p:grpSpPr>
        <p:pic>
          <p:nvPicPr>
            <p:cNvPr id="9" name="Picture 8" descr="A group of colorful circles&#10;&#10;AI-generated content may be incorrect.">
              <a:extLst>
                <a:ext uri="{FF2B5EF4-FFF2-40B4-BE49-F238E27FC236}">
                  <a16:creationId xmlns:a16="http://schemas.microsoft.com/office/drawing/2014/main" id="{D64F6892-916E-BD07-1A10-0E4A23265FB0}"/>
                </a:ext>
              </a:extLst>
            </p:cNvPr>
            <p:cNvPicPr>
              <a:picLocks noChangeAspect="1"/>
            </p:cNvPicPr>
            <p:nvPr/>
          </p:nvPicPr>
          <p:blipFill>
            <a:blip r:embed="rId3"/>
            <a:stretch>
              <a:fillRect/>
            </a:stretch>
          </p:blipFill>
          <p:spPr>
            <a:xfrm>
              <a:off x="418559" y="1516376"/>
              <a:ext cx="8306881" cy="2700675"/>
            </a:xfrm>
            <a:prstGeom prst="rect">
              <a:avLst/>
            </a:prstGeom>
          </p:spPr>
        </p:pic>
        <p:sp>
          <p:nvSpPr>
            <p:cNvPr id="5" name="Textfeld 29">
              <a:extLst>
                <a:ext uri="{FF2B5EF4-FFF2-40B4-BE49-F238E27FC236}">
                  <a16:creationId xmlns:a16="http://schemas.microsoft.com/office/drawing/2014/main" id="{87337E05-939D-11A4-4E04-5E0E267AF7FC}"/>
                </a:ext>
              </a:extLst>
            </p:cNvPr>
            <p:cNvSpPr txBox="1"/>
            <p:nvPr/>
          </p:nvSpPr>
          <p:spPr>
            <a:xfrm>
              <a:off x="253238" y="4171710"/>
              <a:ext cx="8637523" cy="276999"/>
            </a:xfrm>
            <a:prstGeom prst="rect">
              <a:avLst/>
            </a:prstGeom>
            <a:noFill/>
          </p:spPr>
          <p:txBody>
            <a:bodyPr wrap="square" rtlCol="0">
              <a:spAutoFit/>
            </a:bodyPr>
            <a:lstStyle/>
            <a:p>
              <a:pPr algn="ctr"/>
              <a:r>
                <a:rPr lang="en-US" sz="1200" dirty="0"/>
                <a:t>Midostaurin and avapritinib cohorts were balanced regarding WHO diagnosis, existing risk scoring systems, and C-findings. </a:t>
              </a:r>
            </a:p>
          </p:txBody>
        </p:sp>
      </p:grpSp>
    </p:spTree>
    <p:extLst>
      <p:ext uri="{BB962C8B-B14F-4D97-AF65-F5344CB8AC3E}">
        <p14:creationId xmlns:p14="http://schemas.microsoft.com/office/powerpoint/2010/main" val="33387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49F564-DA8B-B345-DF2A-33699936B4E9}"/>
              </a:ext>
            </a:extLst>
          </p:cNvPr>
          <p:cNvSpPr txBox="1">
            <a:spLocks/>
          </p:cNvSpPr>
          <p:nvPr/>
        </p:nvSpPr>
        <p:spPr>
          <a:xfrm>
            <a:off x="517712" y="41236"/>
            <a:ext cx="8108576"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Selection of clinical and genetic candidate risk variables</a:t>
            </a:r>
          </a:p>
        </p:txBody>
      </p:sp>
      <p:sp>
        <p:nvSpPr>
          <p:cNvPr id="5" name="Rechteck 4">
            <a:extLst>
              <a:ext uri="{FF2B5EF4-FFF2-40B4-BE49-F238E27FC236}">
                <a16:creationId xmlns:a16="http://schemas.microsoft.com/office/drawing/2014/main" id="{E7A4E472-D128-22AF-8560-A81460BE0EC0}"/>
              </a:ext>
            </a:extLst>
          </p:cNvPr>
          <p:cNvSpPr/>
          <p:nvPr/>
        </p:nvSpPr>
        <p:spPr>
          <a:xfrm>
            <a:off x="204977" y="4069656"/>
            <a:ext cx="6398896" cy="338400"/>
          </a:xfrm>
          <a:prstGeom prst="rect">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dirty="0">
                <a:solidFill>
                  <a:schemeClr val="bg1"/>
                </a:solidFill>
              </a:rPr>
              <a:t>Stepwise selection by Cox multivariable model</a:t>
            </a:r>
          </a:p>
        </p:txBody>
      </p:sp>
      <p:sp>
        <p:nvSpPr>
          <p:cNvPr id="7" name="Rechteck 6">
            <a:extLst>
              <a:ext uri="{FF2B5EF4-FFF2-40B4-BE49-F238E27FC236}">
                <a16:creationId xmlns:a16="http://schemas.microsoft.com/office/drawing/2014/main" id="{51C8BE4B-A467-4D57-565E-A9618A167CBD}"/>
              </a:ext>
            </a:extLst>
          </p:cNvPr>
          <p:cNvSpPr/>
          <p:nvPr/>
        </p:nvSpPr>
        <p:spPr>
          <a:xfrm>
            <a:off x="204978" y="1220817"/>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Age</a:t>
            </a:r>
          </a:p>
        </p:txBody>
      </p:sp>
      <p:sp>
        <p:nvSpPr>
          <p:cNvPr id="10" name="Rechteck 9">
            <a:extLst>
              <a:ext uri="{FF2B5EF4-FFF2-40B4-BE49-F238E27FC236}">
                <a16:creationId xmlns:a16="http://schemas.microsoft.com/office/drawing/2014/main" id="{C189BE3B-5308-333D-09BD-63C46293B178}"/>
              </a:ext>
            </a:extLst>
          </p:cNvPr>
          <p:cNvSpPr/>
          <p:nvPr/>
        </p:nvSpPr>
        <p:spPr>
          <a:xfrm>
            <a:off x="204978" y="1625402"/>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Hemoglobin</a:t>
            </a:r>
          </a:p>
        </p:txBody>
      </p:sp>
      <p:sp>
        <p:nvSpPr>
          <p:cNvPr id="13" name="Rechteck 12">
            <a:extLst>
              <a:ext uri="{FF2B5EF4-FFF2-40B4-BE49-F238E27FC236}">
                <a16:creationId xmlns:a16="http://schemas.microsoft.com/office/drawing/2014/main" id="{EB71218B-AC1F-56FC-D31E-B492CD8E635A}"/>
              </a:ext>
            </a:extLst>
          </p:cNvPr>
          <p:cNvSpPr/>
          <p:nvPr/>
        </p:nvSpPr>
        <p:spPr>
          <a:xfrm>
            <a:off x="204978" y="2029987"/>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Platelet count</a:t>
            </a:r>
          </a:p>
        </p:txBody>
      </p:sp>
      <p:sp>
        <p:nvSpPr>
          <p:cNvPr id="16" name="Rechteck 15">
            <a:extLst>
              <a:ext uri="{FF2B5EF4-FFF2-40B4-BE49-F238E27FC236}">
                <a16:creationId xmlns:a16="http://schemas.microsoft.com/office/drawing/2014/main" id="{33F3E28E-F655-29C5-3E41-D648452C0045}"/>
              </a:ext>
            </a:extLst>
          </p:cNvPr>
          <p:cNvSpPr/>
          <p:nvPr/>
        </p:nvSpPr>
        <p:spPr>
          <a:xfrm>
            <a:off x="4645806" y="1220817"/>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tx1"/>
                </a:solidFill>
              </a:rPr>
              <a:t>Sex</a:t>
            </a:r>
          </a:p>
        </p:txBody>
      </p:sp>
      <p:sp>
        <p:nvSpPr>
          <p:cNvPr id="19" name="Rechteck 18">
            <a:extLst>
              <a:ext uri="{FF2B5EF4-FFF2-40B4-BE49-F238E27FC236}">
                <a16:creationId xmlns:a16="http://schemas.microsoft.com/office/drawing/2014/main" id="{8A64D5DF-7F57-74EE-222E-2BC62D1A0647}"/>
              </a:ext>
            </a:extLst>
          </p:cNvPr>
          <p:cNvSpPr/>
          <p:nvPr/>
        </p:nvSpPr>
        <p:spPr>
          <a:xfrm>
            <a:off x="4645806" y="1625402"/>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tx1"/>
                </a:solidFill>
              </a:rPr>
              <a:t>Skin involvement</a:t>
            </a:r>
          </a:p>
        </p:txBody>
      </p:sp>
      <p:sp>
        <p:nvSpPr>
          <p:cNvPr id="22" name="Rechteck 21">
            <a:extLst>
              <a:ext uri="{FF2B5EF4-FFF2-40B4-BE49-F238E27FC236}">
                <a16:creationId xmlns:a16="http://schemas.microsoft.com/office/drawing/2014/main" id="{28A08341-8F45-3587-D6B0-2B672DEEA88E}"/>
              </a:ext>
            </a:extLst>
          </p:cNvPr>
          <p:cNvSpPr/>
          <p:nvPr/>
        </p:nvSpPr>
        <p:spPr>
          <a:xfrm>
            <a:off x="4645806" y="2029987"/>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a:solidFill>
                  <a:schemeClr val="tx1"/>
                </a:solidFill>
              </a:rPr>
              <a:t>ASXL1</a:t>
            </a:r>
          </a:p>
        </p:txBody>
      </p:sp>
      <p:sp>
        <p:nvSpPr>
          <p:cNvPr id="25" name="Rechteck 24">
            <a:extLst>
              <a:ext uri="{FF2B5EF4-FFF2-40B4-BE49-F238E27FC236}">
                <a16:creationId xmlns:a16="http://schemas.microsoft.com/office/drawing/2014/main" id="{99DD462D-CF48-AD64-7873-3752719DF203}"/>
              </a:ext>
            </a:extLst>
          </p:cNvPr>
          <p:cNvSpPr/>
          <p:nvPr/>
        </p:nvSpPr>
        <p:spPr>
          <a:xfrm>
            <a:off x="4645806" y="2434572"/>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a:solidFill>
                  <a:schemeClr val="tx1"/>
                </a:solidFill>
              </a:rPr>
              <a:t>EZH2</a:t>
            </a:r>
          </a:p>
        </p:txBody>
      </p:sp>
      <p:sp>
        <p:nvSpPr>
          <p:cNvPr id="28" name="Rechteck 27">
            <a:extLst>
              <a:ext uri="{FF2B5EF4-FFF2-40B4-BE49-F238E27FC236}">
                <a16:creationId xmlns:a16="http://schemas.microsoft.com/office/drawing/2014/main" id="{7B1D07CD-F74C-48B5-6663-669128519A10}"/>
              </a:ext>
            </a:extLst>
          </p:cNvPr>
          <p:cNvSpPr/>
          <p:nvPr/>
        </p:nvSpPr>
        <p:spPr>
          <a:xfrm>
            <a:off x="4645806" y="2839157"/>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a:solidFill>
                  <a:schemeClr val="tx1"/>
                </a:solidFill>
              </a:rPr>
              <a:t>RUNX1</a:t>
            </a:r>
          </a:p>
        </p:txBody>
      </p:sp>
      <p:sp>
        <p:nvSpPr>
          <p:cNvPr id="31" name="Rechteck 30">
            <a:extLst>
              <a:ext uri="{FF2B5EF4-FFF2-40B4-BE49-F238E27FC236}">
                <a16:creationId xmlns:a16="http://schemas.microsoft.com/office/drawing/2014/main" id="{0045591B-3DF3-E176-64A1-ADE91A16393D}"/>
              </a:ext>
            </a:extLst>
          </p:cNvPr>
          <p:cNvSpPr/>
          <p:nvPr/>
        </p:nvSpPr>
        <p:spPr>
          <a:xfrm>
            <a:off x="204978" y="2434572"/>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Leukocyte count</a:t>
            </a:r>
          </a:p>
        </p:txBody>
      </p:sp>
      <p:sp>
        <p:nvSpPr>
          <p:cNvPr id="34" name="Rechteck 33">
            <a:extLst>
              <a:ext uri="{FF2B5EF4-FFF2-40B4-BE49-F238E27FC236}">
                <a16:creationId xmlns:a16="http://schemas.microsoft.com/office/drawing/2014/main" id="{549B1EE6-8056-7211-A958-063B28025A27}"/>
              </a:ext>
            </a:extLst>
          </p:cNvPr>
          <p:cNvSpPr/>
          <p:nvPr/>
        </p:nvSpPr>
        <p:spPr>
          <a:xfrm>
            <a:off x="204978" y="2839157"/>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ANC</a:t>
            </a:r>
          </a:p>
        </p:txBody>
      </p:sp>
      <p:sp>
        <p:nvSpPr>
          <p:cNvPr id="37" name="Rechteck 36">
            <a:extLst>
              <a:ext uri="{FF2B5EF4-FFF2-40B4-BE49-F238E27FC236}">
                <a16:creationId xmlns:a16="http://schemas.microsoft.com/office/drawing/2014/main" id="{3E793291-0180-FDC0-D463-226A4415FDBD}"/>
              </a:ext>
            </a:extLst>
          </p:cNvPr>
          <p:cNvSpPr/>
          <p:nvPr/>
        </p:nvSpPr>
        <p:spPr>
          <a:xfrm>
            <a:off x="204978" y="3243742"/>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Monocyte count</a:t>
            </a:r>
          </a:p>
        </p:txBody>
      </p:sp>
      <p:sp>
        <p:nvSpPr>
          <p:cNvPr id="40" name="Rechteck 39">
            <a:extLst>
              <a:ext uri="{FF2B5EF4-FFF2-40B4-BE49-F238E27FC236}">
                <a16:creationId xmlns:a16="http://schemas.microsoft.com/office/drawing/2014/main" id="{10E16D22-D48F-A8EB-E630-197526139CC1}"/>
              </a:ext>
            </a:extLst>
          </p:cNvPr>
          <p:cNvSpPr/>
          <p:nvPr/>
        </p:nvSpPr>
        <p:spPr>
          <a:xfrm>
            <a:off x="204978" y="3648325"/>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Eosinophil count</a:t>
            </a:r>
          </a:p>
        </p:txBody>
      </p:sp>
      <p:sp>
        <p:nvSpPr>
          <p:cNvPr id="72" name="Rechteck 71">
            <a:extLst>
              <a:ext uri="{FF2B5EF4-FFF2-40B4-BE49-F238E27FC236}">
                <a16:creationId xmlns:a16="http://schemas.microsoft.com/office/drawing/2014/main" id="{3BE8D3B2-1AE3-C961-5693-D5BEBE0AEAA7}"/>
              </a:ext>
            </a:extLst>
          </p:cNvPr>
          <p:cNvSpPr/>
          <p:nvPr/>
        </p:nvSpPr>
        <p:spPr>
          <a:xfrm>
            <a:off x="4645804" y="3243742"/>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a:solidFill>
                  <a:schemeClr val="tx1"/>
                </a:solidFill>
              </a:rPr>
              <a:t>SETBP1</a:t>
            </a:r>
          </a:p>
        </p:txBody>
      </p:sp>
      <p:sp>
        <p:nvSpPr>
          <p:cNvPr id="73" name="Rechteck 72">
            <a:extLst>
              <a:ext uri="{FF2B5EF4-FFF2-40B4-BE49-F238E27FC236}">
                <a16:creationId xmlns:a16="http://schemas.microsoft.com/office/drawing/2014/main" id="{2024AE0A-0278-E13F-EA2C-03056DE1E7C7}"/>
              </a:ext>
            </a:extLst>
          </p:cNvPr>
          <p:cNvSpPr/>
          <p:nvPr/>
        </p:nvSpPr>
        <p:spPr>
          <a:xfrm>
            <a:off x="4645806" y="3648325"/>
            <a:ext cx="1930360" cy="334536"/>
          </a:xfrm>
          <a:prstGeom prst="rect">
            <a:avLst/>
          </a:prstGeom>
          <a:solidFill>
            <a:srgbClr val="A4CE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a:solidFill>
                  <a:schemeClr val="tx1"/>
                </a:solidFill>
              </a:rPr>
              <a:t>SRSF2</a:t>
            </a:r>
          </a:p>
        </p:txBody>
      </p:sp>
      <p:sp>
        <p:nvSpPr>
          <p:cNvPr id="74" name="Rechteck 73">
            <a:extLst>
              <a:ext uri="{FF2B5EF4-FFF2-40B4-BE49-F238E27FC236}">
                <a16:creationId xmlns:a16="http://schemas.microsoft.com/office/drawing/2014/main" id="{63903DB6-166F-3ACB-B3F8-F484F3A36874}"/>
              </a:ext>
            </a:extLst>
          </p:cNvPr>
          <p:cNvSpPr/>
          <p:nvPr/>
        </p:nvSpPr>
        <p:spPr>
          <a:xfrm>
            <a:off x="204977" y="729948"/>
            <a:ext cx="4150242" cy="334536"/>
          </a:xfrm>
          <a:prstGeom prst="rect">
            <a:avLst/>
          </a:prstGeom>
          <a:solidFill>
            <a:srgbClr val="687E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dirty="0">
                <a:solidFill>
                  <a:schemeClr val="bg1"/>
                </a:solidFill>
              </a:rPr>
              <a:t>Continuously encoded</a:t>
            </a:r>
          </a:p>
        </p:txBody>
      </p:sp>
      <p:sp>
        <p:nvSpPr>
          <p:cNvPr id="75" name="Rechteck 74">
            <a:extLst>
              <a:ext uri="{FF2B5EF4-FFF2-40B4-BE49-F238E27FC236}">
                <a16:creationId xmlns:a16="http://schemas.microsoft.com/office/drawing/2014/main" id="{852EC721-E530-2DEB-439F-7B2553CB4B18}"/>
              </a:ext>
            </a:extLst>
          </p:cNvPr>
          <p:cNvSpPr/>
          <p:nvPr/>
        </p:nvSpPr>
        <p:spPr>
          <a:xfrm>
            <a:off x="4645806" y="733989"/>
            <a:ext cx="1930361" cy="334536"/>
          </a:xfrm>
          <a:prstGeom prst="rect">
            <a:avLst/>
          </a:prstGeom>
          <a:solidFill>
            <a:srgbClr val="8CC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dirty="0">
                <a:solidFill>
                  <a:schemeClr val="tx1"/>
                </a:solidFill>
              </a:rPr>
              <a:t>Categorical encoded</a:t>
            </a:r>
          </a:p>
        </p:txBody>
      </p:sp>
      <p:sp>
        <p:nvSpPr>
          <p:cNvPr id="43" name="Rechteck 42">
            <a:extLst>
              <a:ext uri="{FF2B5EF4-FFF2-40B4-BE49-F238E27FC236}">
                <a16:creationId xmlns:a16="http://schemas.microsoft.com/office/drawing/2014/main" id="{88704CD9-8229-6ABE-21C1-47112614B3C7}"/>
              </a:ext>
            </a:extLst>
          </p:cNvPr>
          <p:cNvSpPr/>
          <p:nvPr/>
        </p:nvSpPr>
        <p:spPr>
          <a:xfrm>
            <a:off x="2424860" y="1220817"/>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Serum tryptase</a:t>
            </a:r>
          </a:p>
        </p:txBody>
      </p:sp>
      <p:sp>
        <p:nvSpPr>
          <p:cNvPr id="46" name="Rechteck 45">
            <a:extLst>
              <a:ext uri="{FF2B5EF4-FFF2-40B4-BE49-F238E27FC236}">
                <a16:creationId xmlns:a16="http://schemas.microsoft.com/office/drawing/2014/main" id="{C7424CA4-8C92-7FEA-36CE-373F1404D1C5}"/>
              </a:ext>
            </a:extLst>
          </p:cNvPr>
          <p:cNvSpPr/>
          <p:nvPr/>
        </p:nvSpPr>
        <p:spPr>
          <a:xfrm>
            <a:off x="2424860" y="1625402"/>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BM Mast cell infiltration</a:t>
            </a:r>
          </a:p>
        </p:txBody>
      </p:sp>
      <p:sp>
        <p:nvSpPr>
          <p:cNvPr id="49" name="Rechteck 48">
            <a:extLst>
              <a:ext uri="{FF2B5EF4-FFF2-40B4-BE49-F238E27FC236}">
                <a16:creationId xmlns:a16="http://schemas.microsoft.com/office/drawing/2014/main" id="{CDFA6D1A-865D-AA9C-9F56-F9875CE26A9E}"/>
              </a:ext>
            </a:extLst>
          </p:cNvPr>
          <p:cNvSpPr/>
          <p:nvPr/>
        </p:nvSpPr>
        <p:spPr>
          <a:xfrm>
            <a:off x="2424860" y="2029987"/>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Alkaline phosphatase</a:t>
            </a:r>
          </a:p>
        </p:txBody>
      </p:sp>
      <p:sp>
        <p:nvSpPr>
          <p:cNvPr id="52" name="Rechteck 51">
            <a:extLst>
              <a:ext uri="{FF2B5EF4-FFF2-40B4-BE49-F238E27FC236}">
                <a16:creationId xmlns:a16="http://schemas.microsoft.com/office/drawing/2014/main" id="{38E3ED04-2F96-A18E-CE0A-F07C8EC65163}"/>
              </a:ext>
            </a:extLst>
          </p:cNvPr>
          <p:cNvSpPr/>
          <p:nvPr/>
        </p:nvSpPr>
        <p:spPr>
          <a:xfrm>
            <a:off x="2424860" y="2434572"/>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a:solidFill>
                  <a:schemeClr val="bg1"/>
                </a:solidFill>
              </a:rPr>
              <a:t>Albumin</a:t>
            </a:r>
          </a:p>
        </p:txBody>
      </p:sp>
      <p:sp>
        <p:nvSpPr>
          <p:cNvPr id="54" name="Rechteck 53">
            <a:extLst>
              <a:ext uri="{FF2B5EF4-FFF2-40B4-BE49-F238E27FC236}">
                <a16:creationId xmlns:a16="http://schemas.microsoft.com/office/drawing/2014/main" id="{4D683A05-0E11-EE34-EDF0-5D6A1EA7FC13}"/>
              </a:ext>
            </a:extLst>
          </p:cNvPr>
          <p:cNvSpPr/>
          <p:nvPr/>
        </p:nvSpPr>
        <p:spPr>
          <a:xfrm>
            <a:off x="2424860" y="2839157"/>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dirty="0">
                <a:solidFill>
                  <a:schemeClr val="bg1"/>
                </a:solidFill>
              </a:rPr>
              <a:t>KIT</a:t>
            </a:r>
            <a:r>
              <a:rPr lang="en-US" sz="1200" b="1" dirty="0">
                <a:solidFill>
                  <a:schemeClr val="bg1"/>
                </a:solidFill>
              </a:rPr>
              <a:t> D816V EAB/VAF in PB</a:t>
            </a:r>
            <a:r>
              <a:rPr lang="en-US" sz="1200" b="1" baseline="30000" dirty="0">
                <a:solidFill>
                  <a:schemeClr val="bg1"/>
                </a:solidFill>
              </a:rPr>
              <a:t>a</a:t>
            </a:r>
            <a:r>
              <a:rPr lang="en-US" sz="1200" b="1" dirty="0">
                <a:solidFill>
                  <a:schemeClr val="bg1"/>
                </a:solidFill>
              </a:rPr>
              <a:t> </a:t>
            </a:r>
            <a:endParaRPr lang="en-US" sz="1200" b="1" i="1" baseline="30000" dirty="0">
              <a:solidFill>
                <a:schemeClr val="bg1"/>
              </a:solidFill>
            </a:endParaRPr>
          </a:p>
        </p:txBody>
      </p:sp>
      <p:sp>
        <p:nvSpPr>
          <p:cNvPr id="56" name="Rechteck 55">
            <a:extLst>
              <a:ext uri="{FF2B5EF4-FFF2-40B4-BE49-F238E27FC236}">
                <a16:creationId xmlns:a16="http://schemas.microsoft.com/office/drawing/2014/main" id="{23301B43-CA73-CA80-0A62-503730E030F8}"/>
              </a:ext>
            </a:extLst>
          </p:cNvPr>
          <p:cNvSpPr/>
          <p:nvPr/>
        </p:nvSpPr>
        <p:spPr>
          <a:xfrm>
            <a:off x="2424860" y="3243742"/>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i="1" dirty="0">
                <a:solidFill>
                  <a:schemeClr val="bg1"/>
                </a:solidFill>
              </a:rPr>
              <a:t>SRSF2/ASXL1/RUNX1 </a:t>
            </a:r>
            <a:r>
              <a:rPr lang="en-US" sz="1200" b="1" baseline="30000" dirty="0">
                <a:solidFill>
                  <a:schemeClr val="bg1"/>
                </a:solidFill>
              </a:rPr>
              <a:t>b</a:t>
            </a:r>
          </a:p>
        </p:txBody>
      </p:sp>
      <p:sp>
        <p:nvSpPr>
          <p:cNvPr id="108" name="Rechteck 107">
            <a:extLst>
              <a:ext uri="{FF2B5EF4-FFF2-40B4-BE49-F238E27FC236}">
                <a16:creationId xmlns:a16="http://schemas.microsoft.com/office/drawing/2014/main" id="{1C24E784-5B6E-0295-DB37-FDE5AF87A1BB}"/>
              </a:ext>
            </a:extLst>
          </p:cNvPr>
          <p:cNvSpPr/>
          <p:nvPr/>
        </p:nvSpPr>
        <p:spPr>
          <a:xfrm>
            <a:off x="2424859" y="3651324"/>
            <a:ext cx="1930360" cy="334536"/>
          </a:xfrm>
          <a:prstGeom prst="rect">
            <a:avLst/>
          </a:prstGeom>
          <a:solidFill>
            <a:srgbClr val="8798B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pPr algn="ctr"/>
            <a:r>
              <a:rPr lang="en-US" sz="1200" b="1" dirty="0">
                <a:solidFill>
                  <a:schemeClr val="bg1"/>
                </a:solidFill>
              </a:rPr>
              <a:t>Composite var of </a:t>
            </a:r>
            <a:r>
              <a:rPr lang="en-US" sz="1200" b="1" dirty="0" err="1">
                <a:solidFill>
                  <a:schemeClr val="bg1"/>
                </a:solidFill>
              </a:rPr>
              <a:t>mut</a:t>
            </a:r>
            <a:r>
              <a:rPr lang="en-US" sz="1200" b="1" baseline="30000" dirty="0" err="1">
                <a:solidFill>
                  <a:schemeClr val="bg1"/>
                </a:solidFill>
              </a:rPr>
              <a:t>c</a:t>
            </a:r>
            <a:endParaRPr lang="en-US" sz="1200" b="1" baseline="30000" dirty="0">
              <a:solidFill>
                <a:schemeClr val="bg1"/>
              </a:solidFill>
            </a:endParaRPr>
          </a:p>
        </p:txBody>
      </p:sp>
      <p:sp>
        <p:nvSpPr>
          <p:cNvPr id="109" name="Textfeld 108">
            <a:extLst>
              <a:ext uri="{FF2B5EF4-FFF2-40B4-BE49-F238E27FC236}">
                <a16:creationId xmlns:a16="http://schemas.microsoft.com/office/drawing/2014/main" id="{80BCC21A-F60D-0682-DD45-F3C69718F3F5}"/>
              </a:ext>
            </a:extLst>
          </p:cNvPr>
          <p:cNvSpPr txBox="1"/>
          <p:nvPr/>
        </p:nvSpPr>
        <p:spPr>
          <a:xfrm>
            <a:off x="0" y="4449167"/>
            <a:ext cx="6249726" cy="707886"/>
          </a:xfrm>
          <a:prstGeom prst="rect">
            <a:avLst/>
          </a:prstGeom>
          <a:noFill/>
        </p:spPr>
        <p:txBody>
          <a:bodyPr wrap="square" rtlCol="0">
            <a:spAutoFit/>
          </a:bodyPr>
          <a:lstStyle/>
          <a:p>
            <a:r>
              <a:rPr lang="en-US" sz="800" b="1" baseline="30000" dirty="0">
                <a:effectLst/>
              </a:rPr>
              <a:t>a </a:t>
            </a:r>
            <a:r>
              <a:rPr lang="en-US" sz="800" i="1" dirty="0">
                <a:effectLst/>
              </a:rPr>
              <a:t>KIT</a:t>
            </a:r>
            <a:r>
              <a:rPr lang="en-US" sz="800" dirty="0">
                <a:effectLst/>
              </a:rPr>
              <a:t> D816V was measured on RNA or DNA level in midostaurin- or avapritinib-treated patients, respectively.</a:t>
            </a:r>
          </a:p>
          <a:p>
            <a:r>
              <a:rPr lang="en-US" sz="800" b="1" baseline="30000" dirty="0">
                <a:effectLst/>
              </a:rPr>
              <a:t>b </a:t>
            </a:r>
            <a:r>
              <a:rPr lang="en-US" sz="800" dirty="0">
                <a:effectLst/>
              </a:rPr>
              <a:t>The number of mutations within the </a:t>
            </a:r>
            <a:r>
              <a:rPr lang="en-US" sz="800" i="1" dirty="0">
                <a:effectLst/>
              </a:rPr>
              <a:t>SRSF2/ASXL1/RUNX1 </a:t>
            </a:r>
            <a:r>
              <a:rPr lang="en-US" sz="800" dirty="0">
                <a:effectLst/>
              </a:rPr>
              <a:t>gene panel wa</a:t>
            </a:r>
            <a:r>
              <a:rPr lang="en-US" sz="800" dirty="0"/>
              <a:t>s tested.</a:t>
            </a:r>
            <a:endParaRPr lang="en-US" sz="800" dirty="0">
              <a:effectLst/>
            </a:endParaRPr>
          </a:p>
          <a:p>
            <a:r>
              <a:rPr lang="en-US" sz="800" b="1" baseline="30000" dirty="0"/>
              <a:t>c </a:t>
            </a:r>
            <a:r>
              <a:rPr lang="en-US" sz="800" dirty="0">
                <a:effectLst/>
              </a:rPr>
              <a:t>A composite variable consisting of the number of additional somatic mutations was tested. </a:t>
            </a:r>
          </a:p>
          <a:p>
            <a:r>
              <a:rPr lang="en-US" sz="800" dirty="0">
                <a:effectLst/>
              </a:rPr>
              <a:t>ANC, absolute neutrophil count; BM, bone marrow; EAB, expressed allele burden; GPSM, global prognostic score for mastocytosis; MAPS, Mayo alliance prognostic system for mastocytosis; mut, mutations; PB, peripheral blood; VAF, variant allele burden; </a:t>
            </a:r>
            <a:r>
              <a:rPr lang="en-US" sz="800" dirty="0"/>
              <a:t>var, variable.</a:t>
            </a:r>
            <a:endParaRPr lang="en-US" sz="800" dirty="0">
              <a:effectLst/>
            </a:endParaRPr>
          </a:p>
        </p:txBody>
      </p:sp>
      <p:grpSp>
        <p:nvGrpSpPr>
          <p:cNvPr id="24" name="Gruppieren 23">
            <a:extLst>
              <a:ext uri="{FF2B5EF4-FFF2-40B4-BE49-F238E27FC236}">
                <a16:creationId xmlns:a16="http://schemas.microsoft.com/office/drawing/2014/main" id="{ED0F9369-1DB3-1670-3007-9700C34E90D1}"/>
              </a:ext>
            </a:extLst>
          </p:cNvPr>
          <p:cNvGrpSpPr/>
          <p:nvPr/>
        </p:nvGrpSpPr>
        <p:grpSpPr>
          <a:xfrm>
            <a:off x="1608545" y="1138918"/>
            <a:ext cx="215750" cy="230832"/>
            <a:chOff x="7394812" y="1728864"/>
            <a:chExt cx="215750" cy="230832"/>
          </a:xfrm>
        </p:grpSpPr>
        <p:sp>
          <p:nvSpPr>
            <p:cNvPr id="9" name="Träne 8">
              <a:extLst>
                <a:ext uri="{FF2B5EF4-FFF2-40B4-BE49-F238E27FC236}">
                  <a16:creationId xmlns:a16="http://schemas.microsoft.com/office/drawing/2014/main" id="{69D3D468-50C6-4F27-95BF-8B3DA7A25E9B}"/>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feld 10">
              <a:extLst>
                <a:ext uri="{FF2B5EF4-FFF2-40B4-BE49-F238E27FC236}">
                  <a16:creationId xmlns:a16="http://schemas.microsoft.com/office/drawing/2014/main" id="{14F29F73-E196-5D4E-7011-73CB2BF9837B}"/>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grpSp>
        <p:nvGrpSpPr>
          <p:cNvPr id="23" name="Gruppieren 22">
            <a:extLst>
              <a:ext uri="{FF2B5EF4-FFF2-40B4-BE49-F238E27FC236}">
                <a16:creationId xmlns:a16="http://schemas.microsoft.com/office/drawing/2014/main" id="{E9381105-34A2-8382-485C-ABCF9E8E750F}"/>
              </a:ext>
            </a:extLst>
          </p:cNvPr>
          <p:cNvGrpSpPr/>
          <p:nvPr/>
        </p:nvGrpSpPr>
        <p:grpSpPr>
          <a:xfrm>
            <a:off x="1880085" y="1497486"/>
            <a:ext cx="215750" cy="230832"/>
            <a:chOff x="7394811" y="2194262"/>
            <a:chExt cx="215750" cy="230832"/>
          </a:xfrm>
        </p:grpSpPr>
        <p:sp>
          <p:nvSpPr>
            <p:cNvPr id="14" name="Träne 13">
              <a:extLst>
                <a:ext uri="{FF2B5EF4-FFF2-40B4-BE49-F238E27FC236}">
                  <a16:creationId xmlns:a16="http://schemas.microsoft.com/office/drawing/2014/main" id="{77DE8E9E-E48D-9090-B538-E17033507CE5}"/>
                </a:ext>
              </a:extLst>
            </p:cNvPr>
            <p:cNvSpPr>
              <a:spLocks noChangeAspect="1"/>
            </p:cNvSpPr>
            <p:nvPr/>
          </p:nvSpPr>
          <p:spPr>
            <a:xfrm rot="8268354">
              <a:off x="7394811" y="2206065"/>
              <a:ext cx="215750" cy="216000"/>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feld 14">
              <a:extLst>
                <a:ext uri="{FF2B5EF4-FFF2-40B4-BE49-F238E27FC236}">
                  <a16:creationId xmlns:a16="http://schemas.microsoft.com/office/drawing/2014/main" id="{7AFB05DE-E48C-6BBE-90CA-E577612342EF}"/>
                </a:ext>
              </a:extLst>
            </p:cNvPr>
            <p:cNvSpPr txBox="1"/>
            <p:nvPr/>
          </p:nvSpPr>
          <p:spPr>
            <a:xfrm>
              <a:off x="7420241" y="2194262"/>
              <a:ext cx="164889" cy="230832"/>
            </a:xfrm>
            <a:prstGeom prst="rect">
              <a:avLst/>
            </a:prstGeom>
            <a:noFill/>
          </p:spPr>
          <p:txBody>
            <a:bodyPr wrap="square" rtlCol="0">
              <a:spAutoFit/>
            </a:bodyPr>
            <a:lstStyle/>
            <a:p>
              <a:pPr algn="ctr"/>
              <a:r>
                <a:rPr lang="en-US" sz="900" b="1" dirty="0"/>
                <a:t>3</a:t>
              </a:r>
            </a:p>
          </p:txBody>
        </p:sp>
      </p:grpSp>
      <p:grpSp>
        <p:nvGrpSpPr>
          <p:cNvPr id="21" name="Gruppieren 20">
            <a:extLst>
              <a:ext uri="{FF2B5EF4-FFF2-40B4-BE49-F238E27FC236}">
                <a16:creationId xmlns:a16="http://schemas.microsoft.com/office/drawing/2014/main" id="{AC799B0D-8077-8D57-D65E-B58E4C1FBEE0}"/>
              </a:ext>
            </a:extLst>
          </p:cNvPr>
          <p:cNvGrpSpPr/>
          <p:nvPr/>
        </p:nvGrpSpPr>
        <p:grpSpPr>
          <a:xfrm>
            <a:off x="4082777" y="1905858"/>
            <a:ext cx="215750" cy="230832"/>
            <a:chOff x="7392026" y="2653692"/>
            <a:chExt cx="215750" cy="230832"/>
          </a:xfrm>
        </p:grpSpPr>
        <p:sp>
          <p:nvSpPr>
            <p:cNvPr id="18" name="Träne 17">
              <a:extLst>
                <a:ext uri="{FF2B5EF4-FFF2-40B4-BE49-F238E27FC236}">
                  <a16:creationId xmlns:a16="http://schemas.microsoft.com/office/drawing/2014/main" id="{A245E05B-8242-6EF8-FDAF-A65639E2610E}"/>
                </a:ext>
              </a:extLst>
            </p:cNvPr>
            <p:cNvSpPr>
              <a:spLocks noChangeAspect="1"/>
            </p:cNvSpPr>
            <p:nvPr/>
          </p:nvSpPr>
          <p:spPr>
            <a:xfrm rot="8268354">
              <a:off x="7392026" y="2665495"/>
              <a:ext cx="215750" cy="216000"/>
            </a:xfrm>
            <a:prstGeom prst="teardrop">
              <a:avLst/>
            </a:prstGeom>
            <a:solidFill>
              <a:srgbClr val="589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feld 19">
              <a:extLst>
                <a:ext uri="{FF2B5EF4-FFF2-40B4-BE49-F238E27FC236}">
                  <a16:creationId xmlns:a16="http://schemas.microsoft.com/office/drawing/2014/main" id="{C0CD9E4D-5547-A4F5-E38E-25FF588E8CFA}"/>
                </a:ext>
              </a:extLst>
            </p:cNvPr>
            <p:cNvSpPr txBox="1"/>
            <p:nvPr/>
          </p:nvSpPr>
          <p:spPr>
            <a:xfrm>
              <a:off x="7417456" y="2653692"/>
              <a:ext cx="164889" cy="230832"/>
            </a:xfrm>
            <a:prstGeom prst="rect">
              <a:avLst/>
            </a:prstGeom>
            <a:noFill/>
          </p:spPr>
          <p:txBody>
            <a:bodyPr wrap="square" rtlCol="0">
              <a:spAutoFit/>
            </a:bodyPr>
            <a:lstStyle/>
            <a:p>
              <a:pPr algn="ctr"/>
              <a:r>
                <a:rPr lang="en-US" sz="900" b="1"/>
                <a:t>4</a:t>
              </a:r>
            </a:p>
          </p:txBody>
        </p:sp>
      </p:grpSp>
      <p:grpSp>
        <p:nvGrpSpPr>
          <p:cNvPr id="27" name="Gruppieren 26">
            <a:extLst>
              <a:ext uri="{FF2B5EF4-FFF2-40B4-BE49-F238E27FC236}">
                <a16:creationId xmlns:a16="http://schemas.microsoft.com/office/drawing/2014/main" id="{76BA4A6D-0B17-B737-9867-8DD80A7024A1}"/>
              </a:ext>
            </a:extLst>
          </p:cNvPr>
          <p:cNvGrpSpPr/>
          <p:nvPr/>
        </p:nvGrpSpPr>
        <p:grpSpPr>
          <a:xfrm>
            <a:off x="1337006" y="1134531"/>
            <a:ext cx="215750" cy="230832"/>
            <a:chOff x="7394813" y="1289487"/>
            <a:chExt cx="215750" cy="230832"/>
          </a:xfrm>
        </p:grpSpPr>
        <p:sp>
          <p:nvSpPr>
            <p:cNvPr id="29" name="Träne 28">
              <a:extLst>
                <a:ext uri="{FF2B5EF4-FFF2-40B4-BE49-F238E27FC236}">
                  <a16:creationId xmlns:a16="http://schemas.microsoft.com/office/drawing/2014/main" id="{0595E892-FCB0-DE19-B646-37885EE1EC45}"/>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Textfeld 29">
              <a:extLst>
                <a:ext uri="{FF2B5EF4-FFF2-40B4-BE49-F238E27FC236}">
                  <a16:creationId xmlns:a16="http://schemas.microsoft.com/office/drawing/2014/main" id="{0F886548-9B75-EC9A-DCB2-3B353E3BBD24}"/>
                </a:ext>
              </a:extLst>
            </p:cNvPr>
            <p:cNvSpPr txBox="1"/>
            <p:nvPr/>
          </p:nvSpPr>
          <p:spPr>
            <a:xfrm>
              <a:off x="7420243" y="1289487"/>
              <a:ext cx="164889" cy="230832"/>
            </a:xfrm>
            <a:prstGeom prst="rect">
              <a:avLst/>
            </a:prstGeom>
            <a:noFill/>
          </p:spPr>
          <p:txBody>
            <a:bodyPr wrap="square" rtlCol="0">
              <a:spAutoFit/>
            </a:bodyPr>
            <a:lstStyle/>
            <a:p>
              <a:pPr algn="ctr"/>
              <a:r>
                <a:rPr lang="en-US" sz="900" b="1"/>
                <a:t>1</a:t>
              </a:r>
            </a:p>
          </p:txBody>
        </p:sp>
      </p:grpSp>
      <p:grpSp>
        <p:nvGrpSpPr>
          <p:cNvPr id="32" name="Gruppieren 31">
            <a:extLst>
              <a:ext uri="{FF2B5EF4-FFF2-40B4-BE49-F238E27FC236}">
                <a16:creationId xmlns:a16="http://schemas.microsoft.com/office/drawing/2014/main" id="{2886C898-BCF5-5D41-6DE0-8F76C25D78CE}"/>
              </a:ext>
            </a:extLst>
          </p:cNvPr>
          <p:cNvGrpSpPr/>
          <p:nvPr/>
        </p:nvGrpSpPr>
        <p:grpSpPr>
          <a:xfrm>
            <a:off x="1880085" y="2300294"/>
            <a:ext cx="215750" cy="230832"/>
            <a:chOff x="7394812" y="1728864"/>
            <a:chExt cx="215750" cy="230832"/>
          </a:xfrm>
        </p:grpSpPr>
        <p:sp>
          <p:nvSpPr>
            <p:cNvPr id="33" name="Träne 32">
              <a:extLst>
                <a:ext uri="{FF2B5EF4-FFF2-40B4-BE49-F238E27FC236}">
                  <a16:creationId xmlns:a16="http://schemas.microsoft.com/office/drawing/2014/main" id="{4748F492-880D-0C9C-6519-8E55BBCC0E11}"/>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feld 34">
              <a:extLst>
                <a:ext uri="{FF2B5EF4-FFF2-40B4-BE49-F238E27FC236}">
                  <a16:creationId xmlns:a16="http://schemas.microsoft.com/office/drawing/2014/main" id="{53FC2392-E5C5-2A4C-0F4A-4003B44434B2}"/>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grpSp>
        <p:nvGrpSpPr>
          <p:cNvPr id="36" name="Gruppieren 35">
            <a:extLst>
              <a:ext uri="{FF2B5EF4-FFF2-40B4-BE49-F238E27FC236}">
                <a16:creationId xmlns:a16="http://schemas.microsoft.com/office/drawing/2014/main" id="{889B3283-B457-0D1A-3509-8DD9D02E7E9C}"/>
              </a:ext>
            </a:extLst>
          </p:cNvPr>
          <p:cNvGrpSpPr/>
          <p:nvPr/>
        </p:nvGrpSpPr>
        <p:grpSpPr>
          <a:xfrm>
            <a:off x="1880085" y="1134531"/>
            <a:ext cx="215750" cy="230832"/>
            <a:chOff x="7392026" y="2653692"/>
            <a:chExt cx="215750" cy="230832"/>
          </a:xfrm>
        </p:grpSpPr>
        <p:sp>
          <p:nvSpPr>
            <p:cNvPr id="38" name="Träne 37">
              <a:extLst>
                <a:ext uri="{FF2B5EF4-FFF2-40B4-BE49-F238E27FC236}">
                  <a16:creationId xmlns:a16="http://schemas.microsoft.com/office/drawing/2014/main" id="{98DCF310-3306-5E38-2C8E-195BF4417DBD}"/>
                </a:ext>
              </a:extLst>
            </p:cNvPr>
            <p:cNvSpPr>
              <a:spLocks noChangeAspect="1"/>
            </p:cNvSpPr>
            <p:nvPr/>
          </p:nvSpPr>
          <p:spPr>
            <a:xfrm rot="8268354">
              <a:off x="7392026" y="2665495"/>
              <a:ext cx="215750" cy="216000"/>
            </a:xfrm>
            <a:prstGeom prst="teardrop">
              <a:avLst/>
            </a:prstGeom>
            <a:solidFill>
              <a:srgbClr val="589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Textfeld 38">
              <a:extLst>
                <a:ext uri="{FF2B5EF4-FFF2-40B4-BE49-F238E27FC236}">
                  <a16:creationId xmlns:a16="http://schemas.microsoft.com/office/drawing/2014/main" id="{58313548-5401-35FC-9B03-EA57BABCCBFC}"/>
                </a:ext>
              </a:extLst>
            </p:cNvPr>
            <p:cNvSpPr txBox="1"/>
            <p:nvPr/>
          </p:nvSpPr>
          <p:spPr>
            <a:xfrm>
              <a:off x="7417456" y="2653692"/>
              <a:ext cx="164889" cy="230832"/>
            </a:xfrm>
            <a:prstGeom prst="rect">
              <a:avLst/>
            </a:prstGeom>
            <a:noFill/>
          </p:spPr>
          <p:txBody>
            <a:bodyPr wrap="square" rtlCol="0">
              <a:spAutoFit/>
            </a:bodyPr>
            <a:lstStyle/>
            <a:p>
              <a:pPr algn="ctr"/>
              <a:r>
                <a:rPr lang="en-US" sz="900" b="1" dirty="0"/>
                <a:t>4</a:t>
              </a:r>
            </a:p>
          </p:txBody>
        </p:sp>
      </p:grpSp>
      <p:grpSp>
        <p:nvGrpSpPr>
          <p:cNvPr id="45" name="Gruppieren 44">
            <a:extLst>
              <a:ext uri="{FF2B5EF4-FFF2-40B4-BE49-F238E27FC236}">
                <a16:creationId xmlns:a16="http://schemas.microsoft.com/office/drawing/2014/main" id="{7161A66D-59FF-296F-8B25-A217A34634BC}"/>
              </a:ext>
            </a:extLst>
          </p:cNvPr>
          <p:cNvGrpSpPr/>
          <p:nvPr/>
        </p:nvGrpSpPr>
        <p:grpSpPr>
          <a:xfrm>
            <a:off x="3817415" y="1895635"/>
            <a:ext cx="215750" cy="230832"/>
            <a:chOff x="7394811" y="2194262"/>
            <a:chExt cx="215750" cy="230832"/>
          </a:xfrm>
        </p:grpSpPr>
        <p:sp>
          <p:nvSpPr>
            <p:cNvPr id="47" name="Träne 46">
              <a:extLst>
                <a:ext uri="{FF2B5EF4-FFF2-40B4-BE49-F238E27FC236}">
                  <a16:creationId xmlns:a16="http://schemas.microsoft.com/office/drawing/2014/main" id="{014EAA63-E382-0339-C8CC-558A60EFD3E5}"/>
                </a:ext>
              </a:extLst>
            </p:cNvPr>
            <p:cNvSpPr>
              <a:spLocks noChangeAspect="1"/>
            </p:cNvSpPr>
            <p:nvPr/>
          </p:nvSpPr>
          <p:spPr>
            <a:xfrm rot="8268354">
              <a:off x="7394811" y="2206065"/>
              <a:ext cx="215750" cy="216000"/>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Textfeld 47">
              <a:extLst>
                <a:ext uri="{FF2B5EF4-FFF2-40B4-BE49-F238E27FC236}">
                  <a16:creationId xmlns:a16="http://schemas.microsoft.com/office/drawing/2014/main" id="{AFD2BDCE-EC38-108B-BC92-79BE74B0F9C9}"/>
                </a:ext>
              </a:extLst>
            </p:cNvPr>
            <p:cNvSpPr txBox="1"/>
            <p:nvPr/>
          </p:nvSpPr>
          <p:spPr>
            <a:xfrm>
              <a:off x="7420241" y="2194262"/>
              <a:ext cx="164889" cy="230832"/>
            </a:xfrm>
            <a:prstGeom prst="rect">
              <a:avLst/>
            </a:prstGeom>
            <a:noFill/>
          </p:spPr>
          <p:txBody>
            <a:bodyPr wrap="square" rtlCol="0">
              <a:spAutoFit/>
            </a:bodyPr>
            <a:lstStyle/>
            <a:p>
              <a:pPr algn="ctr"/>
              <a:r>
                <a:rPr lang="en-US" sz="900" b="1" dirty="0"/>
                <a:t>3</a:t>
              </a:r>
            </a:p>
          </p:txBody>
        </p:sp>
      </p:grpSp>
      <p:grpSp>
        <p:nvGrpSpPr>
          <p:cNvPr id="55" name="Gruppieren 54">
            <a:extLst>
              <a:ext uri="{FF2B5EF4-FFF2-40B4-BE49-F238E27FC236}">
                <a16:creationId xmlns:a16="http://schemas.microsoft.com/office/drawing/2014/main" id="{615752D3-437C-2C1A-3332-F04B73795989}"/>
              </a:ext>
            </a:extLst>
          </p:cNvPr>
          <p:cNvGrpSpPr/>
          <p:nvPr/>
        </p:nvGrpSpPr>
        <p:grpSpPr>
          <a:xfrm>
            <a:off x="6281960" y="1473631"/>
            <a:ext cx="215750" cy="230832"/>
            <a:chOff x="7394812" y="1728864"/>
            <a:chExt cx="215750" cy="230832"/>
          </a:xfrm>
        </p:grpSpPr>
        <p:sp>
          <p:nvSpPr>
            <p:cNvPr id="57" name="Träne 56">
              <a:extLst>
                <a:ext uri="{FF2B5EF4-FFF2-40B4-BE49-F238E27FC236}">
                  <a16:creationId xmlns:a16="http://schemas.microsoft.com/office/drawing/2014/main" id="{ADE0113D-5C6F-028C-D3D3-B79FF097F7BC}"/>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Textfeld 57">
              <a:extLst>
                <a:ext uri="{FF2B5EF4-FFF2-40B4-BE49-F238E27FC236}">
                  <a16:creationId xmlns:a16="http://schemas.microsoft.com/office/drawing/2014/main" id="{5DAEBB4D-FA64-E61E-878D-2DDEF95603A4}"/>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grpSp>
        <p:nvGrpSpPr>
          <p:cNvPr id="62" name="Gruppieren 61">
            <a:extLst>
              <a:ext uri="{FF2B5EF4-FFF2-40B4-BE49-F238E27FC236}">
                <a16:creationId xmlns:a16="http://schemas.microsoft.com/office/drawing/2014/main" id="{BFD61ED2-6948-013B-B6F6-63CE127A252B}"/>
              </a:ext>
            </a:extLst>
          </p:cNvPr>
          <p:cNvGrpSpPr/>
          <p:nvPr/>
        </p:nvGrpSpPr>
        <p:grpSpPr>
          <a:xfrm>
            <a:off x="6004554" y="1892644"/>
            <a:ext cx="215750" cy="230832"/>
            <a:chOff x="7394811" y="2194262"/>
            <a:chExt cx="215750" cy="230832"/>
          </a:xfrm>
        </p:grpSpPr>
        <p:sp>
          <p:nvSpPr>
            <p:cNvPr id="63" name="Träne 62">
              <a:extLst>
                <a:ext uri="{FF2B5EF4-FFF2-40B4-BE49-F238E27FC236}">
                  <a16:creationId xmlns:a16="http://schemas.microsoft.com/office/drawing/2014/main" id="{9E1B30D1-075A-6C2E-4F01-4C876AF9F104}"/>
                </a:ext>
              </a:extLst>
            </p:cNvPr>
            <p:cNvSpPr>
              <a:spLocks noChangeAspect="1"/>
            </p:cNvSpPr>
            <p:nvPr/>
          </p:nvSpPr>
          <p:spPr>
            <a:xfrm rot="8268354">
              <a:off x="7394811" y="2206065"/>
              <a:ext cx="215750" cy="216000"/>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Textfeld 63">
              <a:extLst>
                <a:ext uri="{FF2B5EF4-FFF2-40B4-BE49-F238E27FC236}">
                  <a16:creationId xmlns:a16="http://schemas.microsoft.com/office/drawing/2014/main" id="{EF1F8DC5-49ED-8C49-EAF7-2AC432F1E0BD}"/>
                </a:ext>
              </a:extLst>
            </p:cNvPr>
            <p:cNvSpPr txBox="1"/>
            <p:nvPr/>
          </p:nvSpPr>
          <p:spPr>
            <a:xfrm>
              <a:off x="7420241" y="2194262"/>
              <a:ext cx="164889" cy="230832"/>
            </a:xfrm>
            <a:prstGeom prst="rect">
              <a:avLst/>
            </a:prstGeom>
            <a:noFill/>
          </p:spPr>
          <p:txBody>
            <a:bodyPr wrap="square" rtlCol="0">
              <a:spAutoFit/>
            </a:bodyPr>
            <a:lstStyle/>
            <a:p>
              <a:pPr algn="ctr"/>
              <a:r>
                <a:rPr lang="en-US" sz="900" b="1"/>
                <a:t>3</a:t>
              </a:r>
            </a:p>
          </p:txBody>
        </p:sp>
      </p:grpSp>
      <p:grpSp>
        <p:nvGrpSpPr>
          <p:cNvPr id="135" name="Gruppieren 134">
            <a:extLst>
              <a:ext uri="{FF2B5EF4-FFF2-40B4-BE49-F238E27FC236}">
                <a16:creationId xmlns:a16="http://schemas.microsoft.com/office/drawing/2014/main" id="{2356FD13-0183-7C77-55C5-23E888B35653}"/>
              </a:ext>
            </a:extLst>
          </p:cNvPr>
          <p:cNvGrpSpPr/>
          <p:nvPr/>
        </p:nvGrpSpPr>
        <p:grpSpPr>
          <a:xfrm>
            <a:off x="1608545" y="1502224"/>
            <a:ext cx="215750" cy="230832"/>
            <a:chOff x="7394812" y="1728864"/>
            <a:chExt cx="215750" cy="230832"/>
          </a:xfrm>
        </p:grpSpPr>
        <p:sp>
          <p:nvSpPr>
            <p:cNvPr id="136" name="Träne 135">
              <a:extLst>
                <a:ext uri="{FF2B5EF4-FFF2-40B4-BE49-F238E27FC236}">
                  <a16:creationId xmlns:a16="http://schemas.microsoft.com/office/drawing/2014/main" id="{0D72C42C-A9FD-EF62-5085-82671A385956}"/>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feld 136">
              <a:extLst>
                <a:ext uri="{FF2B5EF4-FFF2-40B4-BE49-F238E27FC236}">
                  <a16:creationId xmlns:a16="http://schemas.microsoft.com/office/drawing/2014/main" id="{1CB030E9-6859-99D4-88F9-069AEC621007}"/>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grpSp>
        <p:nvGrpSpPr>
          <p:cNvPr id="138" name="Gruppieren 137">
            <a:extLst>
              <a:ext uri="{FF2B5EF4-FFF2-40B4-BE49-F238E27FC236}">
                <a16:creationId xmlns:a16="http://schemas.microsoft.com/office/drawing/2014/main" id="{6F87C914-B0F6-D579-0FF0-A8E206971BA7}"/>
              </a:ext>
            </a:extLst>
          </p:cNvPr>
          <p:cNvGrpSpPr/>
          <p:nvPr/>
        </p:nvGrpSpPr>
        <p:grpSpPr>
          <a:xfrm>
            <a:off x="1337006" y="1497837"/>
            <a:ext cx="215750" cy="230832"/>
            <a:chOff x="7394813" y="1289487"/>
            <a:chExt cx="215750" cy="230832"/>
          </a:xfrm>
        </p:grpSpPr>
        <p:sp>
          <p:nvSpPr>
            <p:cNvPr id="139" name="Träne 138">
              <a:extLst>
                <a:ext uri="{FF2B5EF4-FFF2-40B4-BE49-F238E27FC236}">
                  <a16:creationId xmlns:a16="http://schemas.microsoft.com/office/drawing/2014/main" id="{A92F4120-9BC8-F20D-8BDA-54F11A7AB94F}"/>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0" name="Textfeld 139">
              <a:extLst>
                <a:ext uri="{FF2B5EF4-FFF2-40B4-BE49-F238E27FC236}">
                  <a16:creationId xmlns:a16="http://schemas.microsoft.com/office/drawing/2014/main" id="{7ED5BF39-2894-467D-DE56-8EC3EE44BC47}"/>
                </a:ext>
              </a:extLst>
            </p:cNvPr>
            <p:cNvSpPr txBox="1"/>
            <p:nvPr/>
          </p:nvSpPr>
          <p:spPr>
            <a:xfrm>
              <a:off x="7420243" y="1289487"/>
              <a:ext cx="164889" cy="230832"/>
            </a:xfrm>
            <a:prstGeom prst="rect">
              <a:avLst/>
            </a:prstGeom>
            <a:noFill/>
          </p:spPr>
          <p:txBody>
            <a:bodyPr wrap="square" rtlCol="0">
              <a:spAutoFit/>
            </a:bodyPr>
            <a:lstStyle/>
            <a:p>
              <a:pPr algn="ctr"/>
              <a:r>
                <a:rPr lang="en-US" sz="900" b="1"/>
                <a:t>1</a:t>
              </a:r>
            </a:p>
          </p:txBody>
        </p:sp>
      </p:grpSp>
      <p:grpSp>
        <p:nvGrpSpPr>
          <p:cNvPr id="144" name="Gruppieren 143">
            <a:extLst>
              <a:ext uri="{FF2B5EF4-FFF2-40B4-BE49-F238E27FC236}">
                <a16:creationId xmlns:a16="http://schemas.microsoft.com/office/drawing/2014/main" id="{84DD6B26-169C-CDFE-2F7B-B51BE74A833F}"/>
              </a:ext>
            </a:extLst>
          </p:cNvPr>
          <p:cNvGrpSpPr/>
          <p:nvPr/>
        </p:nvGrpSpPr>
        <p:grpSpPr>
          <a:xfrm>
            <a:off x="1608545" y="1904870"/>
            <a:ext cx="215750" cy="230832"/>
            <a:chOff x="7394812" y="1728864"/>
            <a:chExt cx="215750" cy="230832"/>
          </a:xfrm>
        </p:grpSpPr>
        <p:sp>
          <p:nvSpPr>
            <p:cNvPr id="145" name="Träne 144">
              <a:extLst>
                <a:ext uri="{FF2B5EF4-FFF2-40B4-BE49-F238E27FC236}">
                  <a16:creationId xmlns:a16="http://schemas.microsoft.com/office/drawing/2014/main" id="{2E5C80A1-C4F8-EC73-D833-47C7EFC3EC0C}"/>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6" name="Textfeld 145">
              <a:extLst>
                <a:ext uri="{FF2B5EF4-FFF2-40B4-BE49-F238E27FC236}">
                  <a16:creationId xmlns:a16="http://schemas.microsoft.com/office/drawing/2014/main" id="{B4B11C06-82A8-A875-FA37-F085DC6F8E58}"/>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grpSp>
        <p:nvGrpSpPr>
          <p:cNvPr id="147" name="Gruppieren 146">
            <a:extLst>
              <a:ext uri="{FF2B5EF4-FFF2-40B4-BE49-F238E27FC236}">
                <a16:creationId xmlns:a16="http://schemas.microsoft.com/office/drawing/2014/main" id="{A5CCA91A-1578-D191-A86A-6C4408FA2972}"/>
              </a:ext>
            </a:extLst>
          </p:cNvPr>
          <p:cNvGrpSpPr/>
          <p:nvPr/>
        </p:nvGrpSpPr>
        <p:grpSpPr>
          <a:xfrm>
            <a:off x="1337006" y="1900483"/>
            <a:ext cx="215750" cy="230832"/>
            <a:chOff x="7394813" y="1289487"/>
            <a:chExt cx="215750" cy="230832"/>
          </a:xfrm>
        </p:grpSpPr>
        <p:sp>
          <p:nvSpPr>
            <p:cNvPr id="148" name="Träne 147">
              <a:extLst>
                <a:ext uri="{FF2B5EF4-FFF2-40B4-BE49-F238E27FC236}">
                  <a16:creationId xmlns:a16="http://schemas.microsoft.com/office/drawing/2014/main" id="{BEDA4ABC-616E-D111-3A94-59434B64073D}"/>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9" name="Textfeld 148">
              <a:extLst>
                <a:ext uri="{FF2B5EF4-FFF2-40B4-BE49-F238E27FC236}">
                  <a16:creationId xmlns:a16="http://schemas.microsoft.com/office/drawing/2014/main" id="{DCC087E3-7E75-7C66-1574-CCC6A8FB2799}"/>
                </a:ext>
              </a:extLst>
            </p:cNvPr>
            <p:cNvSpPr txBox="1"/>
            <p:nvPr/>
          </p:nvSpPr>
          <p:spPr>
            <a:xfrm>
              <a:off x="7420243" y="1289487"/>
              <a:ext cx="164889" cy="230832"/>
            </a:xfrm>
            <a:prstGeom prst="rect">
              <a:avLst/>
            </a:prstGeom>
            <a:noFill/>
          </p:spPr>
          <p:txBody>
            <a:bodyPr wrap="square" rtlCol="0">
              <a:spAutoFit/>
            </a:bodyPr>
            <a:lstStyle/>
            <a:p>
              <a:pPr algn="ctr"/>
              <a:r>
                <a:rPr lang="en-US" sz="900" b="1"/>
                <a:t>1</a:t>
              </a:r>
            </a:p>
          </p:txBody>
        </p:sp>
      </p:grpSp>
      <p:grpSp>
        <p:nvGrpSpPr>
          <p:cNvPr id="150" name="Gruppieren 149">
            <a:extLst>
              <a:ext uri="{FF2B5EF4-FFF2-40B4-BE49-F238E27FC236}">
                <a16:creationId xmlns:a16="http://schemas.microsoft.com/office/drawing/2014/main" id="{E1DFF0FF-C5C5-2B4A-3573-3A982D530BD5}"/>
              </a:ext>
            </a:extLst>
          </p:cNvPr>
          <p:cNvGrpSpPr/>
          <p:nvPr/>
        </p:nvGrpSpPr>
        <p:grpSpPr>
          <a:xfrm>
            <a:off x="1880085" y="1900483"/>
            <a:ext cx="215750" cy="230832"/>
            <a:chOff x="7392026" y="2653692"/>
            <a:chExt cx="215750" cy="230832"/>
          </a:xfrm>
        </p:grpSpPr>
        <p:sp>
          <p:nvSpPr>
            <p:cNvPr id="151" name="Träne 150">
              <a:extLst>
                <a:ext uri="{FF2B5EF4-FFF2-40B4-BE49-F238E27FC236}">
                  <a16:creationId xmlns:a16="http://schemas.microsoft.com/office/drawing/2014/main" id="{6925622A-E0D0-7EC9-CA94-8C6B70B2DBC9}"/>
                </a:ext>
              </a:extLst>
            </p:cNvPr>
            <p:cNvSpPr>
              <a:spLocks noChangeAspect="1"/>
            </p:cNvSpPr>
            <p:nvPr/>
          </p:nvSpPr>
          <p:spPr>
            <a:xfrm rot="8268354">
              <a:off x="7392026" y="2665495"/>
              <a:ext cx="215750" cy="216000"/>
            </a:xfrm>
            <a:prstGeom prst="teardrop">
              <a:avLst/>
            </a:prstGeom>
            <a:solidFill>
              <a:srgbClr val="589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2" name="Textfeld 151">
              <a:extLst>
                <a:ext uri="{FF2B5EF4-FFF2-40B4-BE49-F238E27FC236}">
                  <a16:creationId xmlns:a16="http://schemas.microsoft.com/office/drawing/2014/main" id="{F0556319-1690-918B-F7AD-19DAE6440F77}"/>
                </a:ext>
              </a:extLst>
            </p:cNvPr>
            <p:cNvSpPr txBox="1"/>
            <p:nvPr/>
          </p:nvSpPr>
          <p:spPr>
            <a:xfrm>
              <a:off x="7417456" y="2653692"/>
              <a:ext cx="164889" cy="230832"/>
            </a:xfrm>
            <a:prstGeom prst="rect">
              <a:avLst/>
            </a:prstGeom>
            <a:noFill/>
          </p:spPr>
          <p:txBody>
            <a:bodyPr wrap="square" rtlCol="0">
              <a:spAutoFit/>
            </a:bodyPr>
            <a:lstStyle/>
            <a:p>
              <a:pPr algn="ctr"/>
              <a:r>
                <a:rPr lang="en-US" sz="900" b="1"/>
                <a:t>4</a:t>
              </a:r>
            </a:p>
          </p:txBody>
        </p:sp>
      </p:grpSp>
      <p:grpSp>
        <p:nvGrpSpPr>
          <p:cNvPr id="153" name="Gruppieren 152">
            <a:extLst>
              <a:ext uri="{FF2B5EF4-FFF2-40B4-BE49-F238E27FC236}">
                <a16:creationId xmlns:a16="http://schemas.microsoft.com/office/drawing/2014/main" id="{EAC3AE06-F7F7-5141-F0FD-B96C2B0623C9}"/>
              </a:ext>
            </a:extLst>
          </p:cNvPr>
          <p:cNvGrpSpPr/>
          <p:nvPr/>
        </p:nvGrpSpPr>
        <p:grpSpPr>
          <a:xfrm>
            <a:off x="4082777" y="1144701"/>
            <a:ext cx="215750" cy="230832"/>
            <a:chOff x="7394812" y="1728864"/>
            <a:chExt cx="215750" cy="230832"/>
          </a:xfrm>
        </p:grpSpPr>
        <p:sp>
          <p:nvSpPr>
            <p:cNvPr id="154" name="Träne 153">
              <a:extLst>
                <a:ext uri="{FF2B5EF4-FFF2-40B4-BE49-F238E27FC236}">
                  <a16:creationId xmlns:a16="http://schemas.microsoft.com/office/drawing/2014/main" id="{AE8663BC-4783-E1F1-B5B5-D851BBA7761E}"/>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5" name="Textfeld 154">
              <a:extLst>
                <a:ext uri="{FF2B5EF4-FFF2-40B4-BE49-F238E27FC236}">
                  <a16:creationId xmlns:a16="http://schemas.microsoft.com/office/drawing/2014/main" id="{964E8B7E-A8FC-FECA-837E-2300CFDCC1A0}"/>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grpSp>
        <p:nvGrpSpPr>
          <p:cNvPr id="156" name="Gruppieren 155">
            <a:extLst>
              <a:ext uri="{FF2B5EF4-FFF2-40B4-BE49-F238E27FC236}">
                <a16:creationId xmlns:a16="http://schemas.microsoft.com/office/drawing/2014/main" id="{D10D59CE-DB82-4ADC-AB45-598146294157}"/>
              </a:ext>
            </a:extLst>
          </p:cNvPr>
          <p:cNvGrpSpPr/>
          <p:nvPr/>
        </p:nvGrpSpPr>
        <p:grpSpPr>
          <a:xfrm>
            <a:off x="4082777" y="3129506"/>
            <a:ext cx="215750" cy="230832"/>
            <a:chOff x="7394813" y="1289487"/>
            <a:chExt cx="215750" cy="230832"/>
          </a:xfrm>
        </p:grpSpPr>
        <p:sp>
          <p:nvSpPr>
            <p:cNvPr id="157" name="Träne 156">
              <a:extLst>
                <a:ext uri="{FF2B5EF4-FFF2-40B4-BE49-F238E27FC236}">
                  <a16:creationId xmlns:a16="http://schemas.microsoft.com/office/drawing/2014/main" id="{A734AA99-4CCE-04E0-EB68-C7D084EAC80F}"/>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8" name="Textfeld 157">
              <a:extLst>
                <a:ext uri="{FF2B5EF4-FFF2-40B4-BE49-F238E27FC236}">
                  <a16:creationId xmlns:a16="http://schemas.microsoft.com/office/drawing/2014/main" id="{9E705311-83E2-4EEF-79EB-524A0E432A6E}"/>
                </a:ext>
              </a:extLst>
            </p:cNvPr>
            <p:cNvSpPr txBox="1"/>
            <p:nvPr/>
          </p:nvSpPr>
          <p:spPr>
            <a:xfrm>
              <a:off x="7420243" y="1289487"/>
              <a:ext cx="164889" cy="230832"/>
            </a:xfrm>
            <a:prstGeom prst="rect">
              <a:avLst/>
            </a:prstGeom>
            <a:noFill/>
          </p:spPr>
          <p:txBody>
            <a:bodyPr wrap="square" rtlCol="0">
              <a:spAutoFit/>
            </a:bodyPr>
            <a:lstStyle/>
            <a:p>
              <a:pPr algn="ctr"/>
              <a:r>
                <a:rPr lang="en-US" sz="900" b="1"/>
                <a:t>1</a:t>
              </a:r>
            </a:p>
          </p:txBody>
        </p:sp>
      </p:grpSp>
      <p:grpSp>
        <p:nvGrpSpPr>
          <p:cNvPr id="162" name="Gruppieren 161">
            <a:extLst>
              <a:ext uri="{FF2B5EF4-FFF2-40B4-BE49-F238E27FC236}">
                <a16:creationId xmlns:a16="http://schemas.microsoft.com/office/drawing/2014/main" id="{5D16A9A1-E123-7055-DB5A-048E2A7DFF4D}"/>
              </a:ext>
            </a:extLst>
          </p:cNvPr>
          <p:cNvGrpSpPr/>
          <p:nvPr/>
        </p:nvGrpSpPr>
        <p:grpSpPr>
          <a:xfrm>
            <a:off x="5733491" y="1891076"/>
            <a:ext cx="215750" cy="230832"/>
            <a:chOff x="7394813" y="1289487"/>
            <a:chExt cx="215750" cy="230832"/>
          </a:xfrm>
        </p:grpSpPr>
        <p:sp>
          <p:nvSpPr>
            <p:cNvPr id="163" name="Träne 162">
              <a:extLst>
                <a:ext uri="{FF2B5EF4-FFF2-40B4-BE49-F238E27FC236}">
                  <a16:creationId xmlns:a16="http://schemas.microsoft.com/office/drawing/2014/main" id="{33E98004-7706-DBF2-0E38-0060366F55E7}"/>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4" name="Textfeld 163">
              <a:extLst>
                <a:ext uri="{FF2B5EF4-FFF2-40B4-BE49-F238E27FC236}">
                  <a16:creationId xmlns:a16="http://schemas.microsoft.com/office/drawing/2014/main" id="{873555AD-82EC-706C-78BE-CD7644F01772}"/>
                </a:ext>
              </a:extLst>
            </p:cNvPr>
            <p:cNvSpPr txBox="1"/>
            <p:nvPr/>
          </p:nvSpPr>
          <p:spPr>
            <a:xfrm>
              <a:off x="7420243" y="1289487"/>
              <a:ext cx="164889" cy="230832"/>
            </a:xfrm>
            <a:prstGeom prst="rect">
              <a:avLst/>
            </a:prstGeom>
            <a:noFill/>
          </p:spPr>
          <p:txBody>
            <a:bodyPr wrap="square" rtlCol="0">
              <a:spAutoFit/>
            </a:bodyPr>
            <a:lstStyle/>
            <a:p>
              <a:pPr algn="ctr"/>
              <a:r>
                <a:rPr lang="en-US" sz="900" b="1" dirty="0"/>
                <a:t>1</a:t>
              </a:r>
            </a:p>
          </p:txBody>
        </p:sp>
      </p:grpSp>
      <p:grpSp>
        <p:nvGrpSpPr>
          <p:cNvPr id="165" name="Gruppieren 164">
            <a:extLst>
              <a:ext uri="{FF2B5EF4-FFF2-40B4-BE49-F238E27FC236}">
                <a16:creationId xmlns:a16="http://schemas.microsoft.com/office/drawing/2014/main" id="{355BAA5E-3381-DCCC-EA77-EA8C42386301}"/>
              </a:ext>
            </a:extLst>
          </p:cNvPr>
          <p:cNvGrpSpPr/>
          <p:nvPr/>
        </p:nvGrpSpPr>
        <p:grpSpPr>
          <a:xfrm>
            <a:off x="6281960" y="1891076"/>
            <a:ext cx="215750" cy="230832"/>
            <a:chOff x="7392026" y="2653692"/>
            <a:chExt cx="215750" cy="230832"/>
          </a:xfrm>
        </p:grpSpPr>
        <p:sp>
          <p:nvSpPr>
            <p:cNvPr id="166" name="Träne 165">
              <a:extLst>
                <a:ext uri="{FF2B5EF4-FFF2-40B4-BE49-F238E27FC236}">
                  <a16:creationId xmlns:a16="http://schemas.microsoft.com/office/drawing/2014/main" id="{44605484-CF9B-C4B5-0F90-3893D24781C3}"/>
                </a:ext>
              </a:extLst>
            </p:cNvPr>
            <p:cNvSpPr>
              <a:spLocks noChangeAspect="1"/>
            </p:cNvSpPr>
            <p:nvPr/>
          </p:nvSpPr>
          <p:spPr>
            <a:xfrm rot="8268354">
              <a:off x="7392026" y="2665495"/>
              <a:ext cx="215750" cy="216000"/>
            </a:xfrm>
            <a:prstGeom prst="teardrop">
              <a:avLst/>
            </a:prstGeom>
            <a:solidFill>
              <a:srgbClr val="589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7" name="Textfeld 166">
              <a:extLst>
                <a:ext uri="{FF2B5EF4-FFF2-40B4-BE49-F238E27FC236}">
                  <a16:creationId xmlns:a16="http://schemas.microsoft.com/office/drawing/2014/main" id="{63403FE4-D1A0-E828-4FCF-302A919144EA}"/>
                </a:ext>
              </a:extLst>
            </p:cNvPr>
            <p:cNvSpPr txBox="1"/>
            <p:nvPr/>
          </p:nvSpPr>
          <p:spPr>
            <a:xfrm>
              <a:off x="7417456" y="2653692"/>
              <a:ext cx="164889" cy="230832"/>
            </a:xfrm>
            <a:prstGeom prst="rect">
              <a:avLst/>
            </a:prstGeom>
            <a:noFill/>
          </p:spPr>
          <p:txBody>
            <a:bodyPr wrap="square" rtlCol="0">
              <a:spAutoFit/>
            </a:bodyPr>
            <a:lstStyle/>
            <a:p>
              <a:pPr algn="ctr"/>
              <a:r>
                <a:rPr lang="en-US" sz="900" b="1"/>
                <a:t>4</a:t>
              </a:r>
            </a:p>
          </p:txBody>
        </p:sp>
      </p:grpSp>
      <p:grpSp>
        <p:nvGrpSpPr>
          <p:cNvPr id="168" name="Gruppieren 167">
            <a:extLst>
              <a:ext uri="{FF2B5EF4-FFF2-40B4-BE49-F238E27FC236}">
                <a16:creationId xmlns:a16="http://schemas.microsoft.com/office/drawing/2014/main" id="{25A023FA-472E-5C3F-DD42-6D89CF5BD6E0}"/>
              </a:ext>
            </a:extLst>
          </p:cNvPr>
          <p:cNvGrpSpPr/>
          <p:nvPr/>
        </p:nvGrpSpPr>
        <p:grpSpPr>
          <a:xfrm>
            <a:off x="6004554" y="2695199"/>
            <a:ext cx="215750" cy="230832"/>
            <a:chOff x="7394811" y="2194262"/>
            <a:chExt cx="215750" cy="230832"/>
          </a:xfrm>
        </p:grpSpPr>
        <p:sp>
          <p:nvSpPr>
            <p:cNvPr id="169" name="Träne 168">
              <a:extLst>
                <a:ext uri="{FF2B5EF4-FFF2-40B4-BE49-F238E27FC236}">
                  <a16:creationId xmlns:a16="http://schemas.microsoft.com/office/drawing/2014/main" id="{1B5365BB-7E32-A093-4E8E-C9A701B32984}"/>
                </a:ext>
              </a:extLst>
            </p:cNvPr>
            <p:cNvSpPr>
              <a:spLocks noChangeAspect="1"/>
            </p:cNvSpPr>
            <p:nvPr/>
          </p:nvSpPr>
          <p:spPr>
            <a:xfrm rot="8268354">
              <a:off x="7394811" y="2206065"/>
              <a:ext cx="215750" cy="216000"/>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0" name="Textfeld 169">
              <a:extLst>
                <a:ext uri="{FF2B5EF4-FFF2-40B4-BE49-F238E27FC236}">
                  <a16:creationId xmlns:a16="http://schemas.microsoft.com/office/drawing/2014/main" id="{4CAE002E-FC02-4708-C61A-4BB0F3A5CD2A}"/>
                </a:ext>
              </a:extLst>
            </p:cNvPr>
            <p:cNvSpPr txBox="1"/>
            <p:nvPr/>
          </p:nvSpPr>
          <p:spPr>
            <a:xfrm>
              <a:off x="7420241" y="2194262"/>
              <a:ext cx="164889" cy="230832"/>
            </a:xfrm>
            <a:prstGeom prst="rect">
              <a:avLst/>
            </a:prstGeom>
            <a:noFill/>
          </p:spPr>
          <p:txBody>
            <a:bodyPr wrap="square" rtlCol="0">
              <a:spAutoFit/>
            </a:bodyPr>
            <a:lstStyle/>
            <a:p>
              <a:pPr algn="ctr"/>
              <a:r>
                <a:rPr lang="en-US" sz="900" b="1"/>
                <a:t>3</a:t>
              </a:r>
            </a:p>
          </p:txBody>
        </p:sp>
      </p:grpSp>
      <p:grpSp>
        <p:nvGrpSpPr>
          <p:cNvPr id="171" name="Gruppieren 170">
            <a:extLst>
              <a:ext uri="{FF2B5EF4-FFF2-40B4-BE49-F238E27FC236}">
                <a16:creationId xmlns:a16="http://schemas.microsoft.com/office/drawing/2014/main" id="{281D51D8-6ECE-FB22-A324-C7D263317598}"/>
              </a:ext>
            </a:extLst>
          </p:cNvPr>
          <p:cNvGrpSpPr/>
          <p:nvPr/>
        </p:nvGrpSpPr>
        <p:grpSpPr>
          <a:xfrm>
            <a:off x="5733491" y="2693631"/>
            <a:ext cx="215750" cy="230832"/>
            <a:chOff x="7394813" y="1289487"/>
            <a:chExt cx="215750" cy="230832"/>
          </a:xfrm>
        </p:grpSpPr>
        <p:sp>
          <p:nvSpPr>
            <p:cNvPr id="172" name="Träne 171">
              <a:extLst>
                <a:ext uri="{FF2B5EF4-FFF2-40B4-BE49-F238E27FC236}">
                  <a16:creationId xmlns:a16="http://schemas.microsoft.com/office/drawing/2014/main" id="{0288B0C0-24B5-2AD6-45F3-476654204537}"/>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3" name="Textfeld 172">
              <a:extLst>
                <a:ext uri="{FF2B5EF4-FFF2-40B4-BE49-F238E27FC236}">
                  <a16:creationId xmlns:a16="http://schemas.microsoft.com/office/drawing/2014/main" id="{B387AAC9-D8E2-1BD2-D200-BC3F384955C0}"/>
                </a:ext>
              </a:extLst>
            </p:cNvPr>
            <p:cNvSpPr txBox="1"/>
            <p:nvPr/>
          </p:nvSpPr>
          <p:spPr>
            <a:xfrm>
              <a:off x="7420243" y="1289487"/>
              <a:ext cx="164889" cy="230832"/>
            </a:xfrm>
            <a:prstGeom prst="rect">
              <a:avLst/>
            </a:prstGeom>
            <a:noFill/>
          </p:spPr>
          <p:txBody>
            <a:bodyPr wrap="square" rtlCol="0">
              <a:spAutoFit/>
            </a:bodyPr>
            <a:lstStyle/>
            <a:p>
              <a:pPr algn="ctr"/>
              <a:r>
                <a:rPr lang="en-US" sz="900" b="1" dirty="0"/>
                <a:t>1</a:t>
              </a:r>
            </a:p>
          </p:txBody>
        </p:sp>
      </p:grpSp>
      <p:grpSp>
        <p:nvGrpSpPr>
          <p:cNvPr id="174" name="Gruppieren 173">
            <a:extLst>
              <a:ext uri="{FF2B5EF4-FFF2-40B4-BE49-F238E27FC236}">
                <a16:creationId xmlns:a16="http://schemas.microsoft.com/office/drawing/2014/main" id="{AE0A2FD2-3614-86FD-003B-9007830EC926}"/>
              </a:ext>
            </a:extLst>
          </p:cNvPr>
          <p:cNvGrpSpPr/>
          <p:nvPr/>
        </p:nvGrpSpPr>
        <p:grpSpPr>
          <a:xfrm>
            <a:off x="6281960" y="2693631"/>
            <a:ext cx="215750" cy="230832"/>
            <a:chOff x="7392026" y="2653692"/>
            <a:chExt cx="215750" cy="230832"/>
          </a:xfrm>
        </p:grpSpPr>
        <p:sp>
          <p:nvSpPr>
            <p:cNvPr id="175" name="Träne 174">
              <a:extLst>
                <a:ext uri="{FF2B5EF4-FFF2-40B4-BE49-F238E27FC236}">
                  <a16:creationId xmlns:a16="http://schemas.microsoft.com/office/drawing/2014/main" id="{2EF6C32E-5717-BDC2-8127-3FBE64C8D7CC}"/>
                </a:ext>
              </a:extLst>
            </p:cNvPr>
            <p:cNvSpPr>
              <a:spLocks noChangeAspect="1"/>
            </p:cNvSpPr>
            <p:nvPr/>
          </p:nvSpPr>
          <p:spPr>
            <a:xfrm rot="8268354">
              <a:off x="7392026" y="2665495"/>
              <a:ext cx="215750" cy="216000"/>
            </a:xfrm>
            <a:prstGeom prst="teardrop">
              <a:avLst/>
            </a:prstGeom>
            <a:solidFill>
              <a:srgbClr val="589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6" name="Textfeld 175">
              <a:extLst>
                <a:ext uri="{FF2B5EF4-FFF2-40B4-BE49-F238E27FC236}">
                  <a16:creationId xmlns:a16="http://schemas.microsoft.com/office/drawing/2014/main" id="{9DD01B36-48DD-87A4-CF9A-F0EBD71AA47E}"/>
                </a:ext>
              </a:extLst>
            </p:cNvPr>
            <p:cNvSpPr txBox="1"/>
            <p:nvPr/>
          </p:nvSpPr>
          <p:spPr>
            <a:xfrm>
              <a:off x="7417456" y="2653692"/>
              <a:ext cx="164889" cy="230832"/>
            </a:xfrm>
            <a:prstGeom prst="rect">
              <a:avLst/>
            </a:prstGeom>
            <a:noFill/>
          </p:spPr>
          <p:txBody>
            <a:bodyPr wrap="square" rtlCol="0">
              <a:spAutoFit/>
            </a:bodyPr>
            <a:lstStyle/>
            <a:p>
              <a:pPr algn="ctr"/>
              <a:r>
                <a:rPr lang="en-US" sz="900" b="1"/>
                <a:t>4</a:t>
              </a:r>
            </a:p>
          </p:txBody>
        </p:sp>
      </p:grpSp>
      <p:grpSp>
        <p:nvGrpSpPr>
          <p:cNvPr id="177" name="Gruppieren 176">
            <a:extLst>
              <a:ext uri="{FF2B5EF4-FFF2-40B4-BE49-F238E27FC236}">
                <a16:creationId xmlns:a16="http://schemas.microsoft.com/office/drawing/2014/main" id="{42F36D5B-19E2-66D8-DAE8-9683717AD352}"/>
              </a:ext>
            </a:extLst>
          </p:cNvPr>
          <p:cNvGrpSpPr/>
          <p:nvPr/>
        </p:nvGrpSpPr>
        <p:grpSpPr>
          <a:xfrm>
            <a:off x="6014107" y="3497151"/>
            <a:ext cx="215750" cy="230832"/>
            <a:chOff x="7394811" y="2194262"/>
            <a:chExt cx="215750" cy="230832"/>
          </a:xfrm>
        </p:grpSpPr>
        <p:sp>
          <p:nvSpPr>
            <p:cNvPr id="178" name="Träne 177">
              <a:extLst>
                <a:ext uri="{FF2B5EF4-FFF2-40B4-BE49-F238E27FC236}">
                  <a16:creationId xmlns:a16="http://schemas.microsoft.com/office/drawing/2014/main" id="{2B81ECEB-5BB5-2014-A3A1-B9E27CE3B83A}"/>
                </a:ext>
              </a:extLst>
            </p:cNvPr>
            <p:cNvSpPr>
              <a:spLocks noChangeAspect="1"/>
            </p:cNvSpPr>
            <p:nvPr/>
          </p:nvSpPr>
          <p:spPr>
            <a:xfrm rot="8268354">
              <a:off x="7394811" y="2206065"/>
              <a:ext cx="215750" cy="216000"/>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9" name="Textfeld 178">
              <a:extLst>
                <a:ext uri="{FF2B5EF4-FFF2-40B4-BE49-F238E27FC236}">
                  <a16:creationId xmlns:a16="http://schemas.microsoft.com/office/drawing/2014/main" id="{D8E4C1F7-7D01-6CEF-585F-EB5750E12CAE}"/>
                </a:ext>
              </a:extLst>
            </p:cNvPr>
            <p:cNvSpPr txBox="1"/>
            <p:nvPr/>
          </p:nvSpPr>
          <p:spPr>
            <a:xfrm>
              <a:off x="7420241" y="2194262"/>
              <a:ext cx="164889" cy="230832"/>
            </a:xfrm>
            <a:prstGeom prst="rect">
              <a:avLst/>
            </a:prstGeom>
            <a:noFill/>
          </p:spPr>
          <p:txBody>
            <a:bodyPr wrap="square" rtlCol="0">
              <a:spAutoFit/>
            </a:bodyPr>
            <a:lstStyle/>
            <a:p>
              <a:pPr algn="ctr"/>
              <a:r>
                <a:rPr lang="en-US" sz="900" b="1"/>
                <a:t>3</a:t>
              </a:r>
            </a:p>
          </p:txBody>
        </p:sp>
      </p:grpSp>
      <p:grpSp>
        <p:nvGrpSpPr>
          <p:cNvPr id="180" name="Gruppieren 179">
            <a:extLst>
              <a:ext uri="{FF2B5EF4-FFF2-40B4-BE49-F238E27FC236}">
                <a16:creationId xmlns:a16="http://schemas.microsoft.com/office/drawing/2014/main" id="{D3729B01-B9A3-DB22-2CEF-E45155122303}"/>
              </a:ext>
            </a:extLst>
          </p:cNvPr>
          <p:cNvGrpSpPr/>
          <p:nvPr/>
        </p:nvGrpSpPr>
        <p:grpSpPr>
          <a:xfrm>
            <a:off x="5736701" y="3495583"/>
            <a:ext cx="215750" cy="230832"/>
            <a:chOff x="7394813" y="1289487"/>
            <a:chExt cx="215750" cy="230832"/>
          </a:xfrm>
        </p:grpSpPr>
        <p:sp>
          <p:nvSpPr>
            <p:cNvPr id="181" name="Träne 180">
              <a:extLst>
                <a:ext uri="{FF2B5EF4-FFF2-40B4-BE49-F238E27FC236}">
                  <a16:creationId xmlns:a16="http://schemas.microsoft.com/office/drawing/2014/main" id="{55287754-3EBC-1A26-4ED2-443E3EEB8B54}"/>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2" name="Textfeld 181">
              <a:extLst>
                <a:ext uri="{FF2B5EF4-FFF2-40B4-BE49-F238E27FC236}">
                  <a16:creationId xmlns:a16="http://schemas.microsoft.com/office/drawing/2014/main" id="{5D41047F-6EDC-9776-7025-C3A8404652F2}"/>
                </a:ext>
              </a:extLst>
            </p:cNvPr>
            <p:cNvSpPr txBox="1"/>
            <p:nvPr/>
          </p:nvSpPr>
          <p:spPr>
            <a:xfrm>
              <a:off x="7420243" y="1289487"/>
              <a:ext cx="164889" cy="230832"/>
            </a:xfrm>
            <a:prstGeom prst="rect">
              <a:avLst/>
            </a:prstGeom>
            <a:noFill/>
          </p:spPr>
          <p:txBody>
            <a:bodyPr wrap="square" rtlCol="0">
              <a:spAutoFit/>
            </a:bodyPr>
            <a:lstStyle/>
            <a:p>
              <a:pPr algn="ctr"/>
              <a:r>
                <a:rPr lang="en-US" sz="900" b="1" dirty="0"/>
                <a:t>1</a:t>
              </a:r>
            </a:p>
          </p:txBody>
        </p:sp>
      </p:grpSp>
      <p:grpSp>
        <p:nvGrpSpPr>
          <p:cNvPr id="2" name="Gruppieren 1">
            <a:extLst>
              <a:ext uri="{FF2B5EF4-FFF2-40B4-BE49-F238E27FC236}">
                <a16:creationId xmlns:a16="http://schemas.microsoft.com/office/drawing/2014/main" id="{E8DDFBB3-2323-CD91-1572-00D2F05A6A03}"/>
              </a:ext>
            </a:extLst>
          </p:cNvPr>
          <p:cNvGrpSpPr/>
          <p:nvPr/>
        </p:nvGrpSpPr>
        <p:grpSpPr>
          <a:xfrm>
            <a:off x="7043782" y="1318570"/>
            <a:ext cx="1922948" cy="306832"/>
            <a:chOff x="7043782" y="1382070"/>
            <a:chExt cx="1922948" cy="306832"/>
          </a:xfrm>
        </p:grpSpPr>
        <p:grpSp>
          <p:nvGrpSpPr>
            <p:cNvPr id="41" name="Gruppieren 40">
              <a:extLst>
                <a:ext uri="{FF2B5EF4-FFF2-40B4-BE49-F238E27FC236}">
                  <a16:creationId xmlns:a16="http://schemas.microsoft.com/office/drawing/2014/main" id="{DD7901ED-25A5-7BC5-A30E-3F0F828C5A0C}"/>
                </a:ext>
              </a:extLst>
            </p:cNvPr>
            <p:cNvGrpSpPr/>
            <p:nvPr/>
          </p:nvGrpSpPr>
          <p:grpSpPr>
            <a:xfrm>
              <a:off x="7043782" y="1382070"/>
              <a:ext cx="215750" cy="230832"/>
              <a:chOff x="7394813" y="1289487"/>
              <a:chExt cx="215750" cy="230832"/>
            </a:xfrm>
          </p:grpSpPr>
          <p:sp>
            <p:nvSpPr>
              <p:cNvPr id="42" name="Träne 41">
                <a:extLst>
                  <a:ext uri="{FF2B5EF4-FFF2-40B4-BE49-F238E27FC236}">
                    <a16:creationId xmlns:a16="http://schemas.microsoft.com/office/drawing/2014/main" id="{40357399-2D1C-C2E3-F5FA-3A58ADCAAFF9}"/>
                  </a:ext>
                </a:extLst>
              </p:cNvPr>
              <p:cNvSpPr>
                <a:spLocks noChangeAspect="1"/>
              </p:cNvSpPr>
              <p:nvPr/>
            </p:nvSpPr>
            <p:spPr>
              <a:xfrm rot="8268354">
                <a:off x="7394813" y="1301290"/>
                <a:ext cx="215750" cy="216000"/>
              </a:xfrm>
              <a:prstGeom prst="teardrop">
                <a:avLst/>
              </a:prstGeom>
              <a:solidFill>
                <a:srgbClr val="A55C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Textfeld 43">
                <a:extLst>
                  <a:ext uri="{FF2B5EF4-FFF2-40B4-BE49-F238E27FC236}">
                    <a16:creationId xmlns:a16="http://schemas.microsoft.com/office/drawing/2014/main" id="{C67CD1BC-97F3-E3C6-B65D-10E14BECECD9}"/>
                  </a:ext>
                </a:extLst>
              </p:cNvPr>
              <p:cNvSpPr txBox="1"/>
              <p:nvPr/>
            </p:nvSpPr>
            <p:spPr>
              <a:xfrm>
                <a:off x="7420243" y="1289487"/>
                <a:ext cx="164889" cy="230832"/>
              </a:xfrm>
              <a:prstGeom prst="rect">
                <a:avLst/>
              </a:prstGeom>
              <a:noFill/>
            </p:spPr>
            <p:txBody>
              <a:bodyPr wrap="square" rtlCol="0">
                <a:spAutoFit/>
              </a:bodyPr>
              <a:lstStyle/>
              <a:p>
                <a:pPr algn="ctr"/>
                <a:r>
                  <a:rPr lang="en-US" sz="900" b="1" dirty="0"/>
                  <a:t>1</a:t>
                </a:r>
              </a:p>
            </p:txBody>
          </p:sp>
        </p:grpSp>
        <p:sp>
          <p:nvSpPr>
            <p:cNvPr id="186" name="Textfeld 185">
              <a:extLst>
                <a:ext uri="{FF2B5EF4-FFF2-40B4-BE49-F238E27FC236}">
                  <a16:creationId xmlns:a16="http://schemas.microsoft.com/office/drawing/2014/main" id="{FDBE1C8D-37B3-0869-495F-45812EB0AFF6}"/>
                </a:ext>
              </a:extLst>
            </p:cNvPr>
            <p:cNvSpPr txBox="1"/>
            <p:nvPr/>
          </p:nvSpPr>
          <p:spPr>
            <a:xfrm>
              <a:off x="7228754" y="1396514"/>
              <a:ext cx="1737976" cy="292388"/>
            </a:xfrm>
            <a:prstGeom prst="rect">
              <a:avLst/>
            </a:prstGeom>
            <a:noFill/>
          </p:spPr>
          <p:txBody>
            <a:bodyPr wrap="none" rtlCol="0">
              <a:spAutoFit/>
            </a:bodyPr>
            <a:lstStyle/>
            <a:p>
              <a:r>
                <a:rPr lang="en-US" sz="1300" b="1" dirty="0"/>
                <a:t>MARS (N=231, 2019) </a:t>
              </a:r>
              <a:r>
                <a:rPr lang="en-US" sz="1300" b="1" baseline="30000" dirty="0"/>
                <a:t>1</a:t>
              </a:r>
              <a:r>
                <a:rPr lang="en-US" sz="1300" b="1" dirty="0"/>
                <a:t> </a:t>
              </a:r>
            </a:p>
          </p:txBody>
        </p:sp>
      </p:grpSp>
      <p:grpSp>
        <p:nvGrpSpPr>
          <p:cNvPr id="3" name="Gruppieren 2">
            <a:extLst>
              <a:ext uri="{FF2B5EF4-FFF2-40B4-BE49-F238E27FC236}">
                <a16:creationId xmlns:a16="http://schemas.microsoft.com/office/drawing/2014/main" id="{505FB102-9A61-BDD8-953B-D7F3C4077BFF}"/>
              </a:ext>
            </a:extLst>
          </p:cNvPr>
          <p:cNvGrpSpPr/>
          <p:nvPr/>
        </p:nvGrpSpPr>
        <p:grpSpPr>
          <a:xfrm>
            <a:off x="7043782" y="1715820"/>
            <a:ext cx="1862987" cy="299974"/>
            <a:chOff x="7043782" y="2084120"/>
            <a:chExt cx="1862987" cy="299974"/>
          </a:xfrm>
        </p:grpSpPr>
        <p:grpSp>
          <p:nvGrpSpPr>
            <p:cNvPr id="159" name="Gruppieren 158">
              <a:extLst>
                <a:ext uri="{FF2B5EF4-FFF2-40B4-BE49-F238E27FC236}">
                  <a16:creationId xmlns:a16="http://schemas.microsoft.com/office/drawing/2014/main" id="{6137FB25-E8C6-D48C-7386-7879EC80DC55}"/>
                </a:ext>
              </a:extLst>
            </p:cNvPr>
            <p:cNvGrpSpPr/>
            <p:nvPr/>
          </p:nvGrpSpPr>
          <p:grpSpPr>
            <a:xfrm>
              <a:off x="7043782" y="2084120"/>
              <a:ext cx="215750" cy="230832"/>
              <a:chOff x="7394812" y="1728864"/>
              <a:chExt cx="215750" cy="230832"/>
            </a:xfrm>
          </p:grpSpPr>
          <p:sp>
            <p:nvSpPr>
              <p:cNvPr id="160" name="Träne 159">
                <a:extLst>
                  <a:ext uri="{FF2B5EF4-FFF2-40B4-BE49-F238E27FC236}">
                    <a16:creationId xmlns:a16="http://schemas.microsoft.com/office/drawing/2014/main" id="{EE73DF6B-024D-6A0E-A50C-DD04BD95DE2A}"/>
                  </a:ext>
                </a:extLst>
              </p:cNvPr>
              <p:cNvSpPr>
                <a:spLocks noChangeAspect="1"/>
              </p:cNvSpPr>
              <p:nvPr/>
            </p:nvSpPr>
            <p:spPr>
              <a:xfrm rot="8268354">
                <a:off x="7394812" y="1740667"/>
                <a:ext cx="215750" cy="216000"/>
              </a:xfrm>
              <a:prstGeom prst="teardrop">
                <a:avLst/>
              </a:prstGeom>
              <a:solidFill>
                <a:srgbClr val="8E6D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1" name="Textfeld 160">
                <a:extLst>
                  <a:ext uri="{FF2B5EF4-FFF2-40B4-BE49-F238E27FC236}">
                    <a16:creationId xmlns:a16="http://schemas.microsoft.com/office/drawing/2014/main" id="{889DE61C-0534-EF2A-E130-FBC729C9C065}"/>
                  </a:ext>
                </a:extLst>
              </p:cNvPr>
              <p:cNvSpPr txBox="1"/>
              <p:nvPr/>
            </p:nvSpPr>
            <p:spPr>
              <a:xfrm>
                <a:off x="7420242" y="1728864"/>
                <a:ext cx="164889" cy="230832"/>
              </a:xfrm>
              <a:prstGeom prst="rect">
                <a:avLst/>
              </a:prstGeom>
              <a:noFill/>
            </p:spPr>
            <p:txBody>
              <a:bodyPr wrap="square" rtlCol="0">
                <a:spAutoFit/>
              </a:bodyPr>
              <a:lstStyle/>
              <a:p>
                <a:pPr algn="ctr"/>
                <a:r>
                  <a:rPr lang="en-US" sz="900" b="1"/>
                  <a:t>2</a:t>
                </a:r>
              </a:p>
            </p:txBody>
          </p:sp>
        </p:grpSp>
        <p:sp>
          <p:nvSpPr>
            <p:cNvPr id="187" name="Textfeld 186">
              <a:extLst>
                <a:ext uri="{FF2B5EF4-FFF2-40B4-BE49-F238E27FC236}">
                  <a16:creationId xmlns:a16="http://schemas.microsoft.com/office/drawing/2014/main" id="{98AC2106-6D13-7184-7135-1F5163412CCD}"/>
                </a:ext>
              </a:extLst>
            </p:cNvPr>
            <p:cNvSpPr txBox="1"/>
            <p:nvPr/>
          </p:nvSpPr>
          <p:spPr>
            <a:xfrm>
              <a:off x="7229707" y="2091706"/>
              <a:ext cx="1677062" cy="292388"/>
            </a:xfrm>
            <a:prstGeom prst="rect">
              <a:avLst/>
            </a:prstGeom>
            <a:noFill/>
          </p:spPr>
          <p:txBody>
            <a:bodyPr wrap="none" rtlCol="0">
              <a:spAutoFit/>
            </a:bodyPr>
            <a:lstStyle/>
            <a:p>
              <a:r>
                <a:rPr lang="en-US" sz="1300" b="1" dirty="0"/>
                <a:t>IPSM (N=259, 2019) </a:t>
              </a:r>
              <a:r>
                <a:rPr lang="en-US" sz="1300" b="1" baseline="30000" dirty="0"/>
                <a:t>2</a:t>
              </a:r>
              <a:r>
                <a:rPr lang="en-US" sz="1300" b="1" dirty="0"/>
                <a:t> </a:t>
              </a:r>
            </a:p>
          </p:txBody>
        </p:sp>
      </p:grpSp>
      <p:grpSp>
        <p:nvGrpSpPr>
          <p:cNvPr id="6" name="Gruppieren 5">
            <a:extLst>
              <a:ext uri="{FF2B5EF4-FFF2-40B4-BE49-F238E27FC236}">
                <a16:creationId xmlns:a16="http://schemas.microsoft.com/office/drawing/2014/main" id="{B7F686B0-032F-E139-F6DD-94C85B8E7BD6}"/>
              </a:ext>
            </a:extLst>
          </p:cNvPr>
          <p:cNvGrpSpPr/>
          <p:nvPr/>
        </p:nvGrpSpPr>
        <p:grpSpPr>
          <a:xfrm>
            <a:off x="7043782" y="3052870"/>
            <a:ext cx="1930443" cy="304492"/>
            <a:chOff x="7043782" y="2786170"/>
            <a:chExt cx="1930443" cy="304492"/>
          </a:xfrm>
        </p:grpSpPr>
        <p:grpSp>
          <p:nvGrpSpPr>
            <p:cNvPr id="86" name="Gruppieren 85">
              <a:extLst>
                <a:ext uri="{FF2B5EF4-FFF2-40B4-BE49-F238E27FC236}">
                  <a16:creationId xmlns:a16="http://schemas.microsoft.com/office/drawing/2014/main" id="{84D89459-EDC7-D07A-FB17-16B807F757E8}"/>
                </a:ext>
              </a:extLst>
            </p:cNvPr>
            <p:cNvGrpSpPr/>
            <p:nvPr/>
          </p:nvGrpSpPr>
          <p:grpSpPr>
            <a:xfrm>
              <a:off x="7043782" y="2786170"/>
              <a:ext cx="215750" cy="230832"/>
              <a:chOff x="7394811" y="2194262"/>
              <a:chExt cx="215750" cy="230832"/>
            </a:xfrm>
          </p:grpSpPr>
          <p:sp>
            <p:nvSpPr>
              <p:cNvPr id="87" name="Träne 86">
                <a:extLst>
                  <a:ext uri="{FF2B5EF4-FFF2-40B4-BE49-F238E27FC236}">
                    <a16:creationId xmlns:a16="http://schemas.microsoft.com/office/drawing/2014/main" id="{FE858E6F-BE33-2245-F6E8-80DBFB123FAF}"/>
                  </a:ext>
                </a:extLst>
              </p:cNvPr>
              <p:cNvSpPr>
                <a:spLocks noChangeAspect="1"/>
              </p:cNvSpPr>
              <p:nvPr/>
            </p:nvSpPr>
            <p:spPr>
              <a:xfrm rot="8268354">
                <a:off x="7394811" y="2206065"/>
                <a:ext cx="215750" cy="216000"/>
              </a:xfrm>
              <a:prstGeom prst="teardrop">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8" name="Textfeld 87">
                <a:extLst>
                  <a:ext uri="{FF2B5EF4-FFF2-40B4-BE49-F238E27FC236}">
                    <a16:creationId xmlns:a16="http://schemas.microsoft.com/office/drawing/2014/main" id="{30517B1D-B151-3C9E-0CB2-9E0B42442298}"/>
                  </a:ext>
                </a:extLst>
              </p:cNvPr>
              <p:cNvSpPr txBox="1"/>
              <p:nvPr/>
            </p:nvSpPr>
            <p:spPr>
              <a:xfrm>
                <a:off x="7420241" y="2194262"/>
                <a:ext cx="164889" cy="230832"/>
              </a:xfrm>
              <a:prstGeom prst="rect">
                <a:avLst/>
              </a:prstGeom>
              <a:noFill/>
            </p:spPr>
            <p:txBody>
              <a:bodyPr wrap="square" rtlCol="0">
                <a:spAutoFit/>
              </a:bodyPr>
              <a:lstStyle/>
              <a:p>
                <a:pPr algn="ctr"/>
                <a:r>
                  <a:rPr lang="en-US" sz="900" b="1" dirty="0"/>
                  <a:t>3</a:t>
                </a:r>
              </a:p>
            </p:txBody>
          </p:sp>
        </p:grpSp>
        <p:sp>
          <p:nvSpPr>
            <p:cNvPr id="188" name="Textfeld 187">
              <a:extLst>
                <a:ext uri="{FF2B5EF4-FFF2-40B4-BE49-F238E27FC236}">
                  <a16:creationId xmlns:a16="http://schemas.microsoft.com/office/drawing/2014/main" id="{28F5F291-628C-EF67-C265-14B7F6AF7C5D}"/>
                </a:ext>
              </a:extLst>
            </p:cNvPr>
            <p:cNvSpPr txBox="1"/>
            <p:nvPr/>
          </p:nvSpPr>
          <p:spPr>
            <a:xfrm>
              <a:off x="7236249" y="2798274"/>
              <a:ext cx="1737976" cy="292388"/>
            </a:xfrm>
            <a:prstGeom prst="rect">
              <a:avLst/>
            </a:prstGeom>
            <a:noFill/>
          </p:spPr>
          <p:txBody>
            <a:bodyPr wrap="none" rtlCol="0">
              <a:spAutoFit/>
            </a:bodyPr>
            <a:lstStyle/>
            <a:p>
              <a:r>
                <a:rPr lang="en-US" sz="1300" b="1" dirty="0"/>
                <a:t>GPSM (N=422, 2021) </a:t>
              </a:r>
              <a:r>
                <a:rPr lang="en-US" sz="1300" b="1" baseline="30000" dirty="0"/>
                <a:t>3</a:t>
              </a:r>
              <a:r>
                <a:rPr lang="en-US" sz="1300" b="1" dirty="0"/>
                <a:t> </a:t>
              </a:r>
            </a:p>
          </p:txBody>
        </p:sp>
      </p:grpSp>
      <p:grpSp>
        <p:nvGrpSpPr>
          <p:cNvPr id="8" name="Gruppieren 7">
            <a:extLst>
              <a:ext uri="{FF2B5EF4-FFF2-40B4-BE49-F238E27FC236}">
                <a16:creationId xmlns:a16="http://schemas.microsoft.com/office/drawing/2014/main" id="{6FF9E422-C5D4-218F-C4B9-FCA6B5758542}"/>
              </a:ext>
            </a:extLst>
          </p:cNvPr>
          <p:cNvGrpSpPr/>
          <p:nvPr/>
        </p:nvGrpSpPr>
        <p:grpSpPr>
          <a:xfrm>
            <a:off x="7043782" y="3460780"/>
            <a:ext cx="1922948" cy="292388"/>
            <a:chOff x="7043782" y="3486180"/>
            <a:chExt cx="1922948" cy="292388"/>
          </a:xfrm>
        </p:grpSpPr>
        <p:grpSp>
          <p:nvGrpSpPr>
            <p:cNvPr id="50" name="Gruppieren 49">
              <a:extLst>
                <a:ext uri="{FF2B5EF4-FFF2-40B4-BE49-F238E27FC236}">
                  <a16:creationId xmlns:a16="http://schemas.microsoft.com/office/drawing/2014/main" id="{38682F89-8D60-8AF2-9DA8-F3FD6837AEEF}"/>
                </a:ext>
              </a:extLst>
            </p:cNvPr>
            <p:cNvGrpSpPr/>
            <p:nvPr/>
          </p:nvGrpSpPr>
          <p:grpSpPr>
            <a:xfrm>
              <a:off x="7043782" y="3488220"/>
              <a:ext cx="215750" cy="230832"/>
              <a:chOff x="7392026" y="2653692"/>
              <a:chExt cx="215750" cy="230832"/>
            </a:xfrm>
          </p:grpSpPr>
          <p:sp>
            <p:nvSpPr>
              <p:cNvPr id="51" name="Träne 50">
                <a:extLst>
                  <a:ext uri="{FF2B5EF4-FFF2-40B4-BE49-F238E27FC236}">
                    <a16:creationId xmlns:a16="http://schemas.microsoft.com/office/drawing/2014/main" id="{9B0564F7-2F62-D52B-0D93-11C5C49371A7}"/>
                  </a:ext>
                </a:extLst>
              </p:cNvPr>
              <p:cNvSpPr>
                <a:spLocks noChangeAspect="1"/>
              </p:cNvSpPr>
              <p:nvPr/>
            </p:nvSpPr>
            <p:spPr>
              <a:xfrm rot="8268354">
                <a:off x="7392026" y="2665495"/>
                <a:ext cx="215750" cy="216000"/>
              </a:xfrm>
              <a:prstGeom prst="teardrop">
                <a:avLst/>
              </a:prstGeom>
              <a:solidFill>
                <a:srgbClr val="589D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Textfeld 52">
                <a:extLst>
                  <a:ext uri="{FF2B5EF4-FFF2-40B4-BE49-F238E27FC236}">
                    <a16:creationId xmlns:a16="http://schemas.microsoft.com/office/drawing/2014/main" id="{3C1D4300-1453-0872-9384-171B4D682C44}"/>
                  </a:ext>
                </a:extLst>
              </p:cNvPr>
              <p:cNvSpPr txBox="1"/>
              <p:nvPr/>
            </p:nvSpPr>
            <p:spPr>
              <a:xfrm>
                <a:off x="7417456" y="2653692"/>
                <a:ext cx="164889" cy="230832"/>
              </a:xfrm>
              <a:prstGeom prst="rect">
                <a:avLst/>
              </a:prstGeom>
              <a:noFill/>
            </p:spPr>
            <p:txBody>
              <a:bodyPr wrap="square" rtlCol="0">
                <a:spAutoFit/>
              </a:bodyPr>
              <a:lstStyle/>
              <a:p>
                <a:pPr algn="ctr"/>
                <a:r>
                  <a:rPr lang="en-US" sz="900" b="1"/>
                  <a:t>4</a:t>
                </a:r>
              </a:p>
            </p:txBody>
          </p:sp>
        </p:grpSp>
        <p:sp>
          <p:nvSpPr>
            <p:cNvPr id="189" name="Textfeld 188">
              <a:extLst>
                <a:ext uri="{FF2B5EF4-FFF2-40B4-BE49-F238E27FC236}">
                  <a16:creationId xmlns:a16="http://schemas.microsoft.com/office/drawing/2014/main" id="{FEB8C52E-1B34-28DE-2187-C218AB0A83B0}"/>
                </a:ext>
              </a:extLst>
            </p:cNvPr>
            <p:cNvSpPr txBox="1"/>
            <p:nvPr/>
          </p:nvSpPr>
          <p:spPr>
            <a:xfrm>
              <a:off x="7233563" y="3486180"/>
              <a:ext cx="1733167" cy="292388"/>
            </a:xfrm>
            <a:prstGeom prst="rect">
              <a:avLst/>
            </a:prstGeom>
            <a:noFill/>
          </p:spPr>
          <p:txBody>
            <a:bodyPr wrap="none" rtlCol="0">
              <a:spAutoFit/>
            </a:bodyPr>
            <a:lstStyle/>
            <a:p>
              <a:r>
                <a:rPr lang="en-US" sz="1300" b="1" dirty="0"/>
                <a:t>MAPS (N=145, 2018) </a:t>
              </a:r>
              <a:r>
                <a:rPr lang="en-US" sz="1300" b="1" baseline="30000" dirty="0"/>
                <a:t>4</a:t>
              </a:r>
              <a:r>
                <a:rPr lang="en-US" sz="1300" b="1" dirty="0"/>
                <a:t> </a:t>
              </a:r>
            </a:p>
          </p:txBody>
        </p:sp>
      </p:grpSp>
      <p:grpSp>
        <p:nvGrpSpPr>
          <p:cNvPr id="65" name="Gruppieren 64">
            <a:extLst>
              <a:ext uri="{FF2B5EF4-FFF2-40B4-BE49-F238E27FC236}">
                <a16:creationId xmlns:a16="http://schemas.microsoft.com/office/drawing/2014/main" id="{CE355151-CEB8-BB2E-83F1-9514ED7FD476}"/>
              </a:ext>
            </a:extLst>
          </p:cNvPr>
          <p:cNvGrpSpPr/>
          <p:nvPr/>
        </p:nvGrpSpPr>
        <p:grpSpPr>
          <a:xfrm>
            <a:off x="6873078" y="912711"/>
            <a:ext cx="1993174" cy="307777"/>
            <a:chOff x="6873078" y="912711"/>
            <a:chExt cx="1993174" cy="307777"/>
          </a:xfrm>
        </p:grpSpPr>
        <p:sp>
          <p:nvSpPr>
            <p:cNvPr id="12" name="Textfeld 11">
              <a:extLst>
                <a:ext uri="{FF2B5EF4-FFF2-40B4-BE49-F238E27FC236}">
                  <a16:creationId xmlns:a16="http://schemas.microsoft.com/office/drawing/2014/main" id="{19CAA2BB-DCCA-57E9-ABD3-EE8FAB4302B6}"/>
                </a:ext>
              </a:extLst>
            </p:cNvPr>
            <p:cNvSpPr txBox="1"/>
            <p:nvPr/>
          </p:nvSpPr>
          <p:spPr>
            <a:xfrm>
              <a:off x="6873078" y="912711"/>
              <a:ext cx="1993174" cy="307777"/>
            </a:xfrm>
            <a:prstGeom prst="rect">
              <a:avLst/>
            </a:prstGeom>
            <a:noFill/>
          </p:spPr>
          <p:txBody>
            <a:bodyPr wrap="none" rtlCol="0">
              <a:spAutoFit/>
            </a:bodyPr>
            <a:lstStyle/>
            <a:p>
              <a:r>
                <a:rPr lang="en-US" sz="1400" b="1" dirty="0"/>
                <a:t>AdvSM (Training cohort)</a:t>
              </a:r>
            </a:p>
          </p:txBody>
        </p:sp>
        <p:cxnSp>
          <p:nvCxnSpPr>
            <p:cNvPr id="26" name="Gerade Verbindung 25">
              <a:extLst>
                <a:ext uri="{FF2B5EF4-FFF2-40B4-BE49-F238E27FC236}">
                  <a16:creationId xmlns:a16="http://schemas.microsoft.com/office/drawing/2014/main" id="{02B7251B-E0ED-EC97-5D83-AAB128CC85EE}"/>
                </a:ext>
              </a:extLst>
            </p:cNvPr>
            <p:cNvCxnSpPr>
              <a:cxnSpLocks/>
            </p:cNvCxnSpPr>
            <p:nvPr/>
          </p:nvCxnSpPr>
          <p:spPr>
            <a:xfrm>
              <a:off x="6969665" y="1193666"/>
              <a:ext cx="180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6222A61D-2042-07B9-2592-EB979422018B}"/>
              </a:ext>
            </a:extLst>
          </p:cNvPr>
          <p:cNvGrpSpPr/>
          <p:nvPr/>
        </p:nvGrpSpPr>
        <p:grpSpPr>
          <a:xfrm>
            <a:off x="6969665" y="2618651"/>
            <a:ext cx="1800000" cy="307777"/>
            <a:chOff x="6968201" y="2618651"/>
            <a:chExt cx="1800000" cy="307777"/>
          </a:xfrm>
        </p:grpSpPr>
        <p:sp>
          <p:nvSpPr>
            <p:cNvPr id="59" name="Textfeld 58">
              <a:extLst>
                <a:ext uri="{FF2B5EF4-FFF2-40B4-BE49-F238E27FC236}">
                  <a16:creationId xmlns:a16="http://schemas.microsoft.com/office/drawing/2014/main" id="{2CCEFBD8-E29B-8D76-D372-1B103A4BD8D5}"/>
                </a:ext>
              </a:extLst>
            </p:cNvPr>
            <p:cNvSpPr txBox="1"/>
            <p:nvPr/>
          </p:nvSpPr>
          <p:spPr>
            <a:xfrm>
              <a:off x="7016686" y="2618651"/>
              <a:ext cx="1703030" cy="307777"/>
            </a:xfrm>
            <a:prstGeom prst="rect">
              <a:avLst/>
            </a:prstGeom>
            <a:noFill/>
          </p:spPr>
          <p:txBody>
            <a:bodyPr wrap="none" rtlCol="0">
              <a:spAutoFit/>
            </a:bodyPr>
            <a:lstStyle/>
            <a:p>
              <a:r>
                <a:rPr lang="en-US" sz="1400" b="1"/>
                <a:t>SM (Training cohort)</a:t>
              </a:r>
            </a:p>
          </p:txBody>
        </p:sp>
        <p:cxnSp>
          <p:nvCxnSpPr>
            <p:cNvPr id="60" name="Gerade Verbindung 59">
              <a:extLst>
                <a:ext uri="{FF2B5EF4-FFF2-40B4-BE49-F238E27FC236}">
                  <a16:creationId xmlns:a16="http://schemas.microsoft.com/office/drawing/2014/main" id="{435D9FC4-42FC-7E6C-A959-6911D44C1E43}"/>
                </a:ext>
              </a:extLst>
            </p:cNvPr>
            <p:cNvCxnSpPr>
              <a:cxnSpLocks/>
            </p:cNvCxnSpPr>
            <p:nvPr/>
          </p:nvCxnSpPr>
          <p:spPr>
            <a:xfrm>
              <a:off x="6968201" y="2899606"/>
              <a:ext cx="180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feld 60">
            <a:extLst>
              <a:ext uri="{FF2B5EF4-FFF2-40B4-BE49-F238E27FC236}">
                <a16:creationId xmlns:a16="http://schemas.microsoft.com/office/drawing/2014/main" id="{8902E679-9958-A3D7-D87A-6F9D0FFA73B8}"/>
              </a:ext>
            </a:extLst>
          </p:cNvPr>
          <p:cNvSpPr txBox="1"/>
          <p:nvPr/>
        </p:nvSpPr>
        <p:spPr>
          <a:xfrm>
            <a:off x="6178939" y="4575299"/>
            <a:ext cx="2965061" cy="584775"/>
          </a:xfrm>
          <a:prstGeom prst="rect">
            <a:avLst/>
          </a:prstGeom>
          <a:noFill/>
        </p:spPr>
        <p:txBody>
          <a:bodyPr wrap="square" rtlCol="0">
            <a:spAutoFit/>
          </a:bodyPr>
          <a:lstStyle/>
          <a:p>
            <a:pPr algn="r"/>
            <a:r>
              <a:rPr lang="de-DE" sz="800" b="1" baseline="30000" dirty="0"/>
              <a:t>1</a:t>
            </a:r>
            <a:r>
              <a:rPr lang="de-DE" sz="800" dirty="0"/>
              <a:t> Jawhar M, et al. </a:t>
            </a:r>
            <a:r>
              <a:rPr lang="de-DE" sz="800" i="1" dirty="0"/>
              <a:t>J Clin Oncol</a:t>
            </a:r>
            <a:r>
              <a:rPr lang="de-DE" sz="800" dirty="0"/>
              <a:t>. 2019;37:2846-2856. </a:t>
            </a:r>
            <a:r>
              <a:rPr lang="de-DE" sz="800" b="1" baseline="30000" dirty="0"/>
              <a:t>2</a:t>
            </a:r>
            <a:r>
              <a:rPr lang="de-DE" sz="800" dirty="0"/>
              <a:t> Sperr WR, et al. </a:t>
            </a:r>
            <a:r>
              <a:rPr lang="de-DE" sz="800" i="1" dirty="0"/>
              <a:t>Lancet Haemtol</a:t>
            </a:r>
            <a:r>
              <a:rPr lang="de-DE" sz="800" dirty="0"/>
              <a:t>. 2019;6:e638-e649. </a:t>
            </a:r>
            <a:r>
              <a:rPr lang="en-US" sz="800" b="1" baseline="30000" dirty="0"/>
              <a:t>3</a:t>
            </a:r>
            <a:r>
              <a:rPr lang="en-US" sz="800" dirty="0"/>
              <a:t> Munoz-Gonzalez JI, et al. </a:t>
            </a:r>
            <a:r>
              <a:rPr lang="en-US" sz="800" i="1" dirty="0"/>
              <a:t>Lancet Haematol</a:t>
            </a:r>
            <a:r>
              <a:rPr lang="en-US" sz="800" dirty="0"/>
              <a:t>. 2021;8:e193-e204 .</a:t>
            </a:r>
            <a:r>
              <a:rPr lang="de-DE" sz="800" dirty="0"/>
              <a:t> </a:t>
            </a:r>
            <a:r>
              <a:rPr lang="de-DE" sz="800" b="1" baseline="30000" dirty="0"/>
              <a:t>4</a:t>
            </a:r>
            <a:r>
              <a:rPr lang="de-DE" sz="800" dirty="0"/>
              <a:t> </a:t>
            </a:r>
            <a:r>
              <a:rPr lang="en-US" sz="800" dirty="0"/>
              <a:t>Pardanani A, et al</a:t>
            </a:r>
            <a:r>
              <a:rPr lang="en-US" sz="800" i="1" dirty="0"/>
              <a:t>. Blood Adv. </a:t>
            </a:r>
            <a:r>
              <a:rPr lang="en-US" sz="800" dirty="0"/>
              <a:t>2018;2:2964-2972. </a:t>
            </a:r>
            <a:endParaRPr lang="en-US" sz="800" dirty="0">
              <a:effectLst/>
            </a:endParaRPr>
          </a:p>
        </p:txBody>
      </p:sp>
    </p:spTree>
    <p:extLst>
      <p:ext uri="{BB962C8B-B14F-4D97-AF65-F5344CB8AC3E}">
        <p14:creationId xmlns:p14="http://schemas.microsoft.com/office/powerpoint/2010/main" val="24846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6D8032-E04B-0909-826A-A49210CC9194}"/>
              </a:ext>
            </a:extLst>
          </p:cNvPr>
          <p:cNvSpPr txBox="1">
            <a:spLocks/>
          </p:cNvSpPr>
          <p:nvPr/>
        </p:nvSpPr>
        <p:spPr>
          <a:xfrm>
            <a:off x="0" y="41236"/>
            <a:ext cx="9128112" cy="609701"/>
          </a:xfrm>
          <a:prstGeom prst="rect">
            <a:avLst/>
          </a:prstGeom>
        </p:spPr>
        <p:txBody>
          <a:bodyPr anchor="ctr">
            <a:no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2400" b="1" dirty="0">
                <a:solidFill>
                  <a:schemeClr val="accent5">
                    <a:lumMod val="75000"/>
                  </a:schemeClr>
                </a:solidFill>
                <a:latin typeface="+mn-lt"/>
                <a:cs typeface="Arial" panose="020B0604020202020204" pitchFamily="34" charset="0"/>
              </a:rPr>
              <a:t>Development of the Revised Mutation-Adjusted Risk Score (MARS-R)</a:t>
            </a:r>
          </a:p>
        </p:txBody>
      </p:sp>
      <p:graphicFrame>
        <p:nvGraphicFramePr>
          <p:cNvPr id="16" name="Tabelle 15">
            <a:extLst>
              <a:ext uri="{FF2B5EF4-FFF2-40B4-BE49-F238E27FC236}">
                <a16:creationId xmlns:a16="http://schemas.microsoft.com/office/drawing/2014/main" id="{F4BDEC7C-B86D-D302-717E-BCEF5F473C12}"/>
              </a:ext>
            </a:extLst>
          </p:cNvPr>
          <p:cNvGraphicFramePr>
            <a:graphicFrameLocks noGrp="1"/>
          </p:cNvGraphicFramePr>
          <p:nvPr>
            <p:extLst>
              <p:ext uri="{D42A27DB-BD31-4B8C-83A1-F6EECF244321}">
                <p14:modId xmlns:p14="http://schemas.microsoft.com/office/powerpoint/2010/main" val="3320673007"/>
              </p:ext>
            </p:extLst>
          </p:nvPr>
        </p:nvGraphicFramePr>
        <p:xfrm>
          <a:off x="2151414" y="646209"/>
          <a:ext cx="6738585" cy="1632144"/>
        </p:xfrm>
        <a:graphic>
          <a:graphicData uri="http://schemas.openxmlformats.org/drawingml/2006/table">
            <a:tbl>
              <a:tblPr firstRow="1" bandRow="1">
                <a:tableStyleId>{5940675A-B579-460E-94D1-54222C63F5DA}</a:tableStyleId>
              </a:tblPr>
              <a:tblGrid>
                <a:gridCol w="870451">
                  <a:extLst>
                    <a:ext uri="{9D8B030D-6E8A-4147-A177-3AD203B41FA5}">
                      <a16:colId xmlns:a16="http://schemas.microsoft.com/office/drawing/2014/main" val="978121370"/>
                    </a:ext>
                  </a:extLst>
                </a:gridCol>
                <a:gridCol w="1026261">
                  <a:extLst>
                    <a:ext uri="{9D8B030D-6E8A-4147-A177-3AD203B41FA5}">
                      <a16:colId xmlns:a16="http://schemas.microsoft.com/office/drawing/2014/main" val="757951396"/>
                    </a:ext>
                  </a:extLst>
                </a:gridCol>
                <a:gridCol w="1225764">
                  <a:extLst>
                    <a:ext uri="{9D8B030D-6E8A-4147-A177-3AD203B41FA5}">
                      <a16:colId xmlns:a16="http://schemas.microsoft.com/office/drawing/2014/main" val="1119899377"/>
                    </a:ext>
                  </a:extLst>
                </a:gridCol>
                <a:gridCol w="1225764">
                  <a:extLst>
                    <a:ext uri="{9D8B030D-6E8A-4147-A177-3AD203B41FA5}">
                      <a16:colId xmlns:a16="http://schemas.microsoft.com/office/drawing/2014/main" val="1765229831"/>
                    </a:ext>
                  </a:extLst>
                </a:gridCol>
                <a:gridCol w="1260389">
                  <a:extLst>
                    <a:ext uri="{9D8B030D-6E8A-4147-A177-3AD203B41FA5}">
                      <a16:colId xmlns:a16="http://schemas.microsoft.com/office/drawing/2014/main" val="3155805696"/>
                    </a:ext>
                  </a:extLst>
                </a:gridCol>
                <a:gridCol w="1129956">
                  <a:extLst>
                    <a:ext uri="{9D8B030D-6E8A-4147-A177-3AD203B41FA5}">
                      <a16:colId xmlns:a16="http://schemas.microsoft.com/office/drawing/2014/main" val="739974657"/>
                    </a:ext>
                  </a:extLst>
                </a:gridCol>
              </a:tblGrid>
              <a:tr h="401808">
                <a:tc>
                  <a:txBody>
                    <a:bodyPr/>
                    <a:lstStyle/>
                    <a:p>
                      <a:pPr algn="ctr"/>
                      <a:r>
                        <a:rPr lang="en-US" sz="1100" b="1">
                          <a:solidFill>
                            <a:schemeClr val="bg1"/>
                          </a:solidFill>
                          <a:latin typeface="+mn-lt"/>
                        </a:rPr>
                        <a:t>Reference</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dirty="0">
                          <a:solidFill>
                            <a:schemeClr val="bg1"/>
                          </a:solidFill>
                          <a:latin typeface="+mn-lt"/>
                        </a:rPr>
                        <a:t>Range </a:t>
                      </a:r>
                      <a:r>
                        <a:rPr lang="en-US" sz="1100" b="1" i="0" baseline="30000" dirty="0">
                          <a:solidFill>
                            <a:schemeClr val="bg1"/>
                          </a:solidFill>
                          <a:latin typeface="+mn-lt"/>
                        </a:rPr>
                        <a:t>a</a:t>
                      </a: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a:solidFill>
                            <a:schemeClr val="bg1"/>
                          </a:solidFill>
                          <a:latin typeface="+mn-lt"/>
                        </a:rPr>
                        <a:t>Favorable</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a:solidFill>
                            <a:schemeClr val="bg1"/>
                          </a:solidFill>
                          <a:latin typeface="+mn-lt"/>
                        </a:rPr>
                        <a:t>Unfavorable</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mn-lt"/>
                        </a:rPr>
                        <a:t>HR (95% Wald CI)</a:t>
                      </a:r>
                    </a:p>
                  </a:txBody>
                  <a:tcPr marL="3600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tc>
                  <a:txBody>
                    <a:bodyPr/>
                    <a:lstStyle/>
                    <a:p>
                      <a:pPr algn="ctr"/>
                      <a:r>
                        <a:rPr lang="en-US" sz="1100" b="1">
                          <a:solidFill>
                            <a:schemeClr val="bg1"/>
                          </a:solidFill>
                          <a:latin typeface="+mn-lt"/>
                        </a:rPr>
                        <a:t>Coefficients (w</a:t>
                      </a:r>
                      <a:r>
                        <a:rPr lang="en-US" sz="1100" b="1" baseline="-25000">
                          <a:solidFill>
                            <a:schemeClr val="bg1"/>
                          </a:solidFill>
                          <a:latin typeface="+mn-lt"/>
                        </a:rPr>
                        <a:t>j</a:t>
                      </a:r>
                      <a:r>
                        <a:rPr lang="en-US" sz="1100" b="1">
                          <a:solidFill>
                            <a:schemeClr val="bg1"/>
                          </a:solidFill>
                          <a:latin typeface="+mn-lt"/>
                        </a:rPr>
                        <a:t>)</a:t>
                      </a:r>
                    </a:p>
                  </a:txBody>
                  <a:tcPr marL="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67583"/>
                    </a:solidFill>
                  </a:tcPr>
                </a:tc>
                <a:extLst>
                  <a:ext uri="{0D108BD9-81ED-4DB2-BD59-A6C34878D82A}">
                    <a16:rowId xmlns:a16="http://schemas.microsoft.com/office/drawing/2014/main" val="3732793924"/>
                  </a:ext>
                </a:extLst>
              </a:tr>
              <a:tr h="401808">
                <a:tc>
                  <a:txBody>
                    <a:bodyPr/>
                    <a:lstStyle/>
                    <a:p>
                      <a:pPr algn="ctr"/>
                      <a:r>
                        <a:rPr lang="en-US" sz="1100">
                          <a:latin typeface="+mn-lt"/>
                        </a:rPr>
                        <a:t>-</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effectLst/>
                          <a:latin typeface="+mn-lt"/>
                        </a:rPr>
                        <a:t>f(x)=max(38,</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dirty="0">
                          <a:effectLst/>
                          <a:latin typeface="+mn-lt"/>
                        </a:rPr>
                        <a:t>min(x,86))</a:t>
                      </a:r>
                      <a:endParaRPr lang="de-DE" sz="1100" dirty="0">
                        <a:effectLst/>
                        <a:latin typeface="+mn-lt"/>
                        <a:ea typeface="Calibri" panose="020F0502020204030204" pitchFamily="34" charset="0"/>
                        <a:cs typeface="Times New Roman" panose="02020603050405020304" pitchFamily="18" charset="0"/>
                      </a:endParaRP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spcBef>
                          <a:spcPts val="300"/>
                        </a:spcBef>
                        <a:spcAft>
                          <a:spcPts val="300"/>
                        </a:spcAft>
                      </a:pPr>
                      <a:r>
                        <a:rPr lang="en-US" sz="1100">
                          <a:effectLst/>
                        </a:rPr>
                        <a:t>1.051 (1.028-1.073)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spcAft>
                          <a:spcPts val="300"/>
                        </a:spcAft>
                      </a:pPr>
                      <a:r>
                        <a:rPr lang="en-US" sz="1100">
                          <a:effectLst/>
                          <a:latin typeface="+mn-lt"/>
                        </a:rPr>
                        <a:t>w</a:t>
                      </a:r>
                      <a:r>
                        <a:rPr lang="en-US" sz="1100" baseline="-25000">
                          <a:effectLst/>
                          <a:latin typeface="+mn-lt"/>
                        </a:rPr>
                        <a:t>age</a:t>
                      </a:r>
                      <a:endParaRPr lang="de-DE" sz="1100" baseline="-2500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47779883"/>
                  </a:ext>
                </a:extLst>
              </a:tr>
              <a:tr h="401808">
                <a:tc>
                  <a:txBody>
                    <a:bodyPr/>
                    <a:lstStyle/>
                    <a:p>
                      <a:pPr algn="ctr"/>
                      <a:r>
                        <a:rPr lang="en-US" sz="1100">
                          <a:latin typeface="+mn-lt"/>
                        </a:rPr>
                        <a:t>-</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effectLst/>
                          <a:latin typeface="+mn-lt"/>
                        </a:rPr>
                        <a:t>f(x)=max(x,9.0)</a:t>
                      </a:r>
                      <a:endParaRPr lang="de-DE" sz="1100">
                        <a:effectLst/>
                        <a:latin typeface="+mn-lt"/>
                        <a:ea typeface="Calibri" panose="020F0502020204030204" pitchFamily="34" charset="0"/>
                        <a:cs typeface="Times New Roman" panose="02020603050405020304" pitchFamily="18" charset="0"/>
                      </a:endParaRP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spcBef>
                          <a:spcPts val="300"/>
                        </a:spcBef>
                        <a:spcAft>
                          <a:spcPts val="300"/>
                        </a:spcAft>
                      </a:pPr>
                      <a:r>
                        <a:rPr lang="en-US" sz="1100">
                          <a:effectLst/>
                        </a:rPr>
                        <a:t>1.294 (1.070-1.565)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300"/>
                        </a:spcBef>
                        <a:spcAft>
                          <a:spcPts val="300"/>
                        </a:spcAft>
                      </a:pPr>
                      <a:r>
                        <a:rPr lang="en-US" sz="1100" dirty="0" err="1">
                          <a:effectLst/>
                          <a:latin typeface="+mn-lt"/>
                        </a:rPr>
                        <a:t>W</a:t>
                      </a:r>
                      <a:r>
                        <a:rPr lang="en-US" sz="1100" baseline="-25000" dirty="0" err="1">
                          <a:effectLst/>
                          <a:latin typeface="+mn-lt"/>
                        </a:rPr>
                        <a:t>monocytes</a:t>
                      </a:r>
                      <a:r>
                        <a:rPr lang="en-US" sz="1100" baseline="-25000" dirty="0">
                          <a:effectLst/>
                          <a:latin typeface="+mn-lt"/>
                        </a:rPr>
                        <a:t> </a:t>
                      </a:r>
                      <a:r>
                        <a:rPr lang="en-US" sz="1100" i="0" baseline="30000" dirty="0">
                          <a:effectLst/>
                          <a:latin typeface="+mn-lt"/>
                        </a:rPr>
                        <a:t>b</a:t>
                      </a:r>
                      <a:endParaRPr lang="de-DE" sz="1100" i="0" baseline="30000" dirty="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3029943"/>
                  </a:ext>
                </a:extLst>
              </a:tr>
              <a:tr h="401808">
                <a:tc>
                  <a:txBody>
                    <a:bodyPr/>
                    <a:lstStyle/>
                    <a:p>
                      <a:pPr algn="ctr"/>
                      <a:r>
                        <a:rPr lang="en-US" sz="1100">
                          <a:latin typeface="+mn-lt"/>
                        </a:rPr>
                        <a:t>-</a:t>
                      </a:r>
                    </a:p>
                  </a:txBody>
                  <a:tcPr marL="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a:effectLst/>
                          <a:latin typeface="+mn-lt"/>
                        </a:rPr>
                        <a:t>f(x)=max(x,250)</a:t>
                      </a:r>
                      <a:endParaRPr lang="de-DE" sz="1100">
                        <a:effectLst/>
                        <a:latin typeface="+mn-lt"/>
                        <a:ea typeface="Calibri" panose="020F0502020204030204" pitchFamily="34" charset="0"/>
                        <a:cs typeface="Times New Roman" panose="02020603050405020304" pitchFamily="18" charset="0"/>
                      </a:endParaRPr>
                    </a:p>
                  </a:txBody>
                  <a:tcPr marL="36000" marR="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ctr">
                        <a:spcBef>
                          <a:spcPts val="300"/>
                        </a:spcBef>
                        <a:spcAft>
                          <a:spcPts val="300"/>
                        </a:spcAft>
                      </a:pPr>
                      <a:endParaRPr lang="de-DE" sz="1100">
                        <a:effectLst/>
                        <a:latin typeface="+mn-lt"/>
                        <a:ea typeface="Calibri" panose="020F0502020204030204" pitchFamily="34" charset="0"/>
                        <a:cs typeface="Times New Roman" panose="02020603050405020304" pitchFamily="18" charset="0"/>
                      </a:endParaRPr>
                    </a:p>
                  </a:txBody>
                  <a:tcPr marL="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spcBef>
                          <a:spcPts val="300"/>
                        </a:spcBef>
                        <a:spcAft>
                          <a:spcPts val="300"/>
                        </a:spcAft>
                      </a:pPr>
                      <a:r>
                        <a:rPr lang="en-US" sz="1100">
                          <a:effectLst/>
                        </a:rPr>
                        <a:t>0.998 (0.996-0.999)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3600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spcAft>
                          <a:spcPts val="300"/>
                        </a:spcAft>
                      </a:pPr>
                      <a:r>
                        <a:rPr lang="en-US" sz="1100" dirty="0" err="1">
                          <a:effectLst/>
                          <a:latin typeface="+mn-lt"/>
                        </a:rPr>
                        <a:t>w</a:t>
                      </a:r>
                      <a:r>
                        <a:rPr lang="en-US" sz="1100" baseline="-25000" dirty="0" err="1">
                          <a:effectLst/>
                          <a:latin typeface="+mn-lt"/>
                        </a:rPr>
                        <a:t>platelets</a:t>
                      </a:r>
                      <a:endParaRPr lang="de-DE" sz="1100" baseline="-25000" dirty="0">
                        <a:effectLst/>
                        <a:latin typeface="+mn-lt"/>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579694"/>
                  </a:ext>
                </a:extLst>
              </a:tr>
            </a:tbl>
          </a:graphicData>
        </a:graphic>
      </p:graphicFrame>
      <p:grpSp>
        <p:nvGrpSpPr>
          <p:cNvPr id="155" name="Gruppieren 154">
            <a:extLst>
              <a:ext uri="{FF2B5EF4-FFF2-40B4-BE49-F238E27FC236}">
                <a16:creationId xmlns:a16="http://schemas.microsoft.com/office/drawing/2014/main" id="{756A5B89-AF9E-F9FC-2445-F2FF71442230}"/>
              </a:ext>
            </a:extLst>
          </p:cNvPr>
          <p:cNvGrpSpPr/>
          <p:nvPr/>
        </p:nvGrpSpPr>
        <p:grpSpPr>
          <a:xfrm>
            <a:off x="4096439" y="2282425"/>
            <a:ext cx="2355850" cy="108000"/>
            <a:chOff x="4096439" y="4322641"/>
            <a:chExt cx="2355850" cy="108000"/>
          </a:xfrm>
        </p:grpSpPr>
        <p:cxnSp>
          <p:nvCxnSpPr>
            <p:cNvPr id="125" name="Gerade Verbindung 124">
              <a:extLst>
                <a:ext uri="{FF2B5EF4-FFF2-40B4-BE49-F238E27FC236}">
                  <a16:creationId xmlns:a16="http://schemas.microsoft.com/office/drawing/2014/main" id="{BEF3D3A2-9B8A-F290-6029-DC9494960243}"/>
                </a:ext>
              </a:extLst>
            </p:cNvPr>
            <p:cNvCxnSpPr>
              <a:cxnSpLocks/>
            </p:cNvCxnSpPr>
            <p:nvPr/>
          </p:nvCxnSpPr>
          <p:spPr>
            <a:xfrm>
              <a:off x="5274364" y="4322641"/>
              <a:ext cx="0" cy="10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FC646C13-3947-E9A8-E883-9112B193B0A2}"/>
                </a:ext>
              </a:extLst>
            </p:cNvPr>
            <p:cNvCxnSpPr>
              <a:cxnSpLocks/>
            </p:cNvCxnSpPr>
            <p:nvPr/>
          </p:nvCxnSpPr>
          <p:spPr>
            <a:xfrm>
              <a:off x="4919305"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4B6B5501-056D-D504-79A3-C42EFCD19388}"/>
                </a:ext>
              </a:extLst>
            </p:cNvPr>
            <p:cNvCxnSpPr>
              <a:cxnSpLocks/>
            </p:cNvCxnSpPr>
            <p:nvPr/>
          </p:nvCxnSpPr>
          <p:spPr>
            <a:xfrm>
              <a:off x="5011501"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a:extLst>
                <a:ext uri="{FF2B5EF4-FFF2-40B4-BE49-F238E27FC236}">
                  <a16:creationId xmlns:a16="http://schemas.microsoft.com/office/drawing/2014/main" id="{FC423B4B-37D2-097B-EE81-E72C1B8918D2}"/>
                </a:ext>
              </a:extLst>
            </p:cNvPr>
            <p:cNvCxnSpPr>
              <a:cxnSpLocks/>
            </p:cNvCxnSpPr>
            <p:nvPr/>
          </p:nvCxnSpPr>
          <p:spPr>
            <a:xfrm>
              <a:off x="4805461"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90B8195D-254B-3863-3702-65AE8A5A5142}"/>
                </a:ext>
              </a:extLst>
            </p:cNvPr>
            <p:cNvCxnSpPr>
              <a:cxnSpLocks/>
            </p:cNvCxnSpPr>
            <p:nvPr/>
          </p:nvCxnSpPr>
          <p:spPr>
            <a:xfrm>
              <a:off x="5093605"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971124A2-8320-4FC7-E21B-FAE36D0DEF49}"/>
                </a:ext>
              </a:extLst>
            </p:cNvPr>
            <p:cNvCxnSpPr>
              <a:cxnSpLocks/>
            </p:cNvCxnSpPr>
            <p:nvPr/>
          </p:nvCxnSpPr>
          <p:spPr>
            <a:xfrm>
              <a:off x="5160166"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DAF295AF-7906-F317-548F-53C56ED0F0AD}"/>
                </a:ext>
              </a:extLst>
            </p:cNvPr>
            <p:cNvCxnSpPr>
              <a:cxnSpLocks/>
            </p:cNvCxnSpPr>
            <p:nvPr/>
          </p:nvCxnSpPr>
          <p:spPr>
            <a:xfrm>
              <a:off x="5220847"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ED38CA28-D9F6-57DD-9400-BE28958A71AA}"/>
                </a:ext>
              </a:extLst>
            </p:cNvPr>
            <p:cNvCxnSpPr>
              <a:cxnSpLocks/>
            </p:cNvCxnSpPr>
            <p:nvPr/>
          </p:nvCxnSpPr>
          <p:spPr>
            <a:xfrm>
              <a:off x="4659411"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38C37028-5A94-24F5-61C6-0D39F908CED7}"/>
                </a:ext>
              </a:extLst>
            </p:cNvPr>
            <p:cNvCxnSpPr>
              <a:cxnSpLocks/>
            </p:cNvCxnSpPr>
            <p:nvPr/>
          </p:nvCxnSpPr>
          <p:spPr>
            <a:xfrm>
              <a:off x="4453036"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7F6A1D37-6012-5569-8A6C-9099AA96FA4A}"/>
                </a:ext>
              </a:extLst>
            </p:cNvPr>
            <p:cNvCxnSpPr>
              <a:cxnSpLocks/>
            </p:cNvCxnSpPr>
            <p:nvPr/>
          </p:nvCxnSpPr>
          <p:spPr>
            <a:xfrm>
              <a:off x="4096439" y="4322641"/>
              <a:ext cx="0" cy="10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0910A874-006D-2D86-7529-8709C6C60C8D}"/>
                </a:ext>
              </a:extLst>
            </p:cNvPr>
            <p:cNvCxnSpPr>
              <a:cxnSpLocks/>
            </p:cNvCxnSpPr>
            <p:nvPr/>
          </p:nvCxnSpPr>
          <p:spPr>
            <a:xfrm>
              <a:off x="6452289" y="4322641"/>
              <a:ext cx="0" cy="10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B4FF1ADF-D445-A9F8-6905-28DF9DD7ACDE}"/>
                </a:ext>
              </a:extLst>
            </p:cNvPr>
            <p:cNvCxnSpPr>
              <a:cxnSpLocks/>
            </p:cNvCxnSpPr>
            <p:nvPr/>
          </p:nvCxnSpPr>
          <p:spPr>
            <a:xfrm>
              <a:off x="5629738"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47D039B0-5318-D192-E093-05FDCD3D8526}"/>
                </a:ext>
              </a:extLst>
            </p:cNvPr>
            <p:cNvCxnSpPr>
              <a:cxnSpLocks/>
            </p:cNvCxnSpPr>
            <p:nvPr/>
          </p:nvCxnSpPr>
          <p:spPr>
            <a:xfrm>
              <a:off x="583611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8C1A62D4-68CA-DE30-9277-E1C735FB670F}"/>
                </a:ext>
              </a:extLst>
            </p:cNvPr>
            <p:cNvCxnSpPr>
              <a:cxnSpLocks/>
            </p:cNvCxnSpPr>
            <p:nvPr/>
          </p:nvCxnSpPr>
          <p:spPr>
            <a:xfrm>
              <a:off x="598216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10AF6BE5-19A3-FBC8-9062-FC2E2124F26A}"/>
                </a:ext>
              </a:extLst>
            </p:cNvPr>
            <p:cNvCxnSpPr>
              <a:cxnSpLocks/>
            </p:cNvCxnSpPr>
            <p:nvPr/>
          </p:nvCxnSpPr>
          <p:spPr>
            <a:xfrm>
              <a:off x="609646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4AA7958F-AFC0-9FE9-A8F8-92A2C529314C}"/>
                </a:ext>
              </a:extLst>
            </p:cNvPr>
            <p:cNvCxnSpPr>
              <a:cxnSpLocks/>
            </p:cNvCxnSpPr>
            <p:nvPr/>
          </p:nvCxnSpPr>
          <p:spPr>
            <a:xfrm>
              <a:off x="6188538"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CD06D9AD-8A4A-F142-109B-80091343895F}"/>
                </a:ext>
              </a:extLst>
            </p:cNvPr>
            <p:cNvCxnSpPr>
              <a:cxnSpLocks/>
            </p:cNvCxnSpPr>
            <p:nvPr/>
          </p:nvCxnSpPr>
          <p:spPr>
            <a:xfrm>
              <a:off x="633776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49D93998-35E6-358D-160E-40BF63707B00}"/>
                </a:ext>
              </a:extLst>
            </p:cNvPr>
            <p:cNvCxnSpPr>
              <a:cxnSpLocks/>
            </p:cNvCxnSpPr>
            <p:nvPr/>
          </p:nvCxnSpPr>
          <p:spPr>
            <a:xfrm>
              <a:off x="6398088"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FFF7535C-B766-49F7-E2EE-876EC9B5A406}"/>
                </a:ext>
              </a:extLst>
            </p:cNvPr>
            <p:cNvCxnSpPr>
              <a:cxnSpLocks/>
            </p:cNvCxnSpPr>
            <p:nvPr/>
          </p:nvCxnSpPr>
          <p:spPr>
            <a:xfrm>
              <a:off x="6267913" y="4322641"/>
              <a:ext cx="0" cy="72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9" name="Textfeld 148">
            <a:extLst>
              <a:ext uri="{FF2B5EF4-FFF2-40B4-BE49-F238E27FC236}">
                <a16:creationId xmlns:a16="http://schemas.microsoft.com/office/drawing/2014/main" id="{88E9527A-9781-0722-0A75-596B73959327}"/>
              </a:ext>
            </a:extLst>
          </p:cNvPr>
          <p:cNvSpPr txBox="1"/>
          <p:nvPr/>
        </p:nvSpPr>
        <p:spPr>
          <a:xfrm>
            <a:off x="5149186" y="2363089"/>
            <a:ext cx="256802" cy="261610"/>
          </a:xfrm>
          <a:prstGeom prst="rect">
            <a:avLst/>
          </a:prstGeom>
          <a:noFill/>
        </p:spPr>
        <p:txBody>
          <a:bodyPr wrap="none" rtlCol="0">
            <a:spAutoFit/>
          </a:bodyPr>
          <a:lstStyle/>
          <a:p>
            <a:pPr algn="ctr"/>
            <a:r>
              <a:rPr lang="en-US" sz="1100"/>
              <a:t>1</a:t>
            </a:r>
          </a:p>
        </p:txBody>
      </p:sp>
      <p:sp>
        <p:nvSpPr>
          <p:cNvPr id="150" name="Textfeld 149">
            <a:extLst>
              <a:ext uri="{FF2B5EF4-FFF2-40B4-BE49-F238E27FC236}">
                <a16:creationId xmlns:a16="http://schemas.microsoft.com/office/drawing/2014/main" id="{7DFF3DCC-8777-D0F1-DC91-E155E2827A92}"/>
              </a:ext>
            </a:extLst>
          </p:cNvPr>
          <p:cNvSpPr txBox="1"/>
          <p:nvPr/>
        </p:nvSpPr>
        <p:spPr>
          <a:xfrm>
            <a:off x="6293678" y="2363089"/>
            <a:ext cx="328936" cy="261610"/>
          </a:xfrm>
          <a:prstGeom prst="rect">
            <a:avLst/>
          </a:prstGeom>
          <a:noFill/>
        </p:spPr>
        <p:txBody>
          <a:bodyPr wrap="none" rtlCol="0">
            <a:spAutoFit/>
          </a:bodyPr>
          <a:lstStyle/>
          <a:p>
            <a:pPr algn="ctr"/>
            <a:r>
              <a:rPr lang="en-US" sz="1100"/>
              <a:t>10</a:t>
            </a:r>
          </a:p>
        </p:txBody>
      </p:sp>
      <p:sp>
        <p:nvSpPr>
          <p:cNvPr id="151" name="Textfeld 150">
            <a:extLst>
              <a:ext uri="{FF2B5EF4-FFF2-40B4-BE49-F238E27FC236}">
                <a16:creationId xmlns:a16="http://schemas.microsoft.com/office/drawing/2014/main" id="{8590AD77-8F36-B7C8-1F3F-AF4AAD3C42A3}"/>
              </a:ext>
            </a:extLst>
          </p:cNvPr>
          <p:cNvSpPr txBox="1"/>
          <p:nvPr/>
        </p:nvSpPr>
        <p:spPr>
          <a:xfrm>
            <a:off x="3917795" y="2363089"/>
            <a:ext cx="364202" cy="261610"/>
          </a:xfrm>
          <a:prstGeom prst="rect">
            <a:avLst/>
          </a:prstGeom>
          <a:noFill/>
        </p:spPr>
        <p:txBody>
          <a:bodyPr wrap="none" rtlCol="0">
            <a:spAutoFit/>
          </a:bodyPr>
          <a:lstStyle/>
          <a:p>
            <a:pPr algn="ctr"/>
            <a:r>
              <a:rPr lang="en-US" sz="1100"/>
              <a:t>0.1</a:t>
            </a:r>
          </a:p>
        </p:txBody>
      </p:sp>
      <p:sp>
        <p:nvSpPr>
          <p:cNvPr id="154" name="Textfeld 153">
            <a:extLst>
              <a:ext uri="{FF2B5EF4-FFF2-40B4-BE49-F238E27FC236}">
                <a16:creationId xmlns:a16="http://schemas.microsoft.com/office/drawing/2014/main" id="{40D7E21C-EBB1-F907-BA3F-58F57C27A3F5}"/>
              </a:ext>
            </a:extLst>
          </p:cNvPr>
          <p:cNvSpPr txBox="1"/>
          <p:nvPr/>
        </p:nvSpPr>
        <p:spPr>
          <a:xfrm>
            <a:off x="0" y="4563409"/>
            <a:ext cx="7432315" cy="584775"/>
          </a:xfrm>
          <a:prstGeom prst="rect">
            <a:avLst/>
          </a:prstGeom>
          <a:noFill/>
        </p:spPr>
        <p:txBody>
          <a:bodyPr wrap="square" lIns="91440" tIns="45720" rIns="91440" bIns="45720" rtlCol="0" anchor="t">
            <a:spAutoFit/>
          </a:bodyPr>
          <a:lstStyle/>
          <a:p>
            <a:r>
              <a:rPr lang="de-DE" sz="800" dirty="0">
                <a:effectLst/>
              </a:rPr>
              <a:t>CI, confidence interval; HR, hazard ratio; max, maximum; min, minimum.</a:t>
            </a:r>
          </a:p>
          <a:p>
            <a:r>
              <a:rPr lang="de-DE" sz="800" b="1" baseline="30000" dirty="0">
                <a:effectLst/>
              </a:rPr>
              <a:t>a </a:t>
            </a:r>
            <a:r>
              <a:rPr lang="de-DE" sz="800" dirty="0"/>
              <a:t>Truncation</a:t>
            </a:r>
            <a:r>
              <a:rPr lang="de-DE" sz="800" dirty="0">
                <a:effectLst/>
              </a:rPr>
              <a:t> at 38 and 86 years for age (1st and 99th percentile), at 9 x10</a:t>
            </a:r>
            <a:r>
              <a:rPr lang="de-DE" sz="800" baseline="30000" dirty="0">
                <a:effectLst/>
              </a:rPr>
              <a:t>9</a:t>
            </a:r>
            <a:r>
              <a:rPr lang="de-DE" sz="800" dirty="0">
                <a:effectLst/>
              </a:rPr>
              <a:t>/L for monocyte count (99th percentile) and at 250 x10</a:t>
            </a:r>
            <a:r>
              <a:rPr lang="de-DE" sz="800" baseline="30000" dirty="0">
                <a:effectLst/>
              </a:rPr>
              <a:t>9</a:t>
            </a:r>
            <a:r>
              <a:rPr lang="de-DE" sz="800" dirty="0">
                <a:effectLst/>
              </a:rPr>
              <a:t>/L for platelet count (80th percentile).</a:t>
            </a:r>
            <a:endParaRPr lang="de-DE" sz="800" dirty="0">
              <a:effectLst/>
              <a:ea typeface="Calibri"/>
              <a:cs typeface="Calibri"/>
            </a:endParaRPr>
          </a:p>
          <a:p>
            <a:r>
              <a:rPr lang="de-DE" sz="800" b="1" baseline="30000" dirty="0">
                <a:effectLst/>
              </a:rPr>
              <a:t>b </a:t>
            </a:r>
            <a:r>
              <a:rPr lang="de-DE" sz="800" dirty="0">
                <a:effectLst/>
              </a:rPr>
              <a:t>The coefficient was normalized. </a:t>
            </a:r>
            <a:endParaRPr lang="de-DE" sz="800" dirty="0">
              <a:effectLst/>
              <a:ea typeface="Calibri"/>
              <a:cs typeface="Calibri"/>
            </a:endParaRPr>
          </a:p>
          <a:p>
            <a:r>
              <a:rPr lang="de-DE" sz="800" b="1" baseline="30000" dirty="0"/>
              <a:t>c </a:t>
            </a:r>
            <a:r>
              <a:rPr lang="en-US" sz="800" dirty="0">
                <a:effectLst/>
              </a:rPr>
              <a:t>MARS-R was calculated as a normalized linear combination, where each observed variable </a:t>
            </a:r>
            <a:r>
              <a:rPr lang="en-US" sz="800" dirty="0" err="1">
                <a:effectLst/>
              </a:rPr>
              <a:t>x</a:t>
            </a:r>
            <a:r>
              <a:rPr lang="en-US" sz="800" baseline="-25000" dirty="0" err="1">
                <a:effectLst/>
              </a:rPr>
              <a:t>j</a:t>
            </a:r>
            <a:r>
              <a:rPr lang="en-US" sz="800" dirty="0">
                <a:effectLst/>
              </a:rPr>
              <a:t> for a given patient is weighted by a coefficient </a:t>
            </a:r>
            <a:r>
              <a:rPr lang="en-US" sz="800" dirty="0" err="1">
                <a:effectLst/>
              </a:rPr>
              <a:t>w</a:t>
            </a:r>
            <a:r>
              <a:rPr lang="en-US" sz="800" baseline="-25000" dirty="0" err="1">
                <a:effectLst/>
              </a:rPr>
              <a:t>j</a:t>
            </a:r>
            <a:r>
              <a:rPr lang="en-US" sz="800" dirty="0">
                <a:effectLst/>
              </a:rPr>
              <a:t>. The final sum is normalized.</a:t>
            </a:r>
            <a:endParaRPr lang="de-DE" sz="1100" dirty="0">
              <a:effectLst/>
            </a:endParaRPr>
          </a:p>
        </p:txBody>
      </p:sp>
      <p:sp>
        <p:nvSpPr>
          <p:cNvPr id="2" name="Oval 1">
            <a:extLst>
              <a:ext uri="{FF2B5EF4-FFF2-40B4-BE49-F238E27FC236}">
                <a16:creationId xmlns:a16="http://schemas.microsoft.com/office/drawing/2014/main" id="{5FF08128-C294-7600-B327-19CA05B6C55D}"/>
              </a:ext>
            </a:extLst>
          </p:cNvPr>
          <p:cNvSpPr>
            <a:spLocks noChangeAspect="1"/>
          </p:cNvSpPr>
          <p:nvPr/>
        </p:nvSpPr>
        <p:spPr>
          <a:xfrm>
            <a:off x="285475" y="646209"/>
            <a:ext cx="126000" cy="126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ED46BEC2-97A8-EDD2-1644-86296F9FD8E4}"/>
              </a:ext>
            </a:extLst>
          </p:cNvPr>
          <p:cNvSpPr txBox="1"/>
          <p:nvPr/>
        </p:nvSpPr>
        <p:spPr>
          <a:xfrm>
            <a:off x="410553" y="578404"/>
            <a:ext cx="1321196" cy="261610"/>
          </a:xfrm>
          <a:prstGeom prst="rect">
            <a:avLst/>
          </a:prstGeom>
          <a:noFill/>
        </p:spPr>
        <p:txBody>
          <a:bodyPr wrap="none" rtlCol="0">
            <a:spAutoFit/>
          </a:bodyPr>
          <a:lstStyle/>
          <a:p>
            <a:r>
              <a:rPr lang="en-US" sz="1100" dirty="0"/>
              <a:t>Continuously scaled</a:t>
            </a:r>
          </a:p>
        </p:txBody>
      </p:sp>
      <p:cxnSp>
        <p:nvCxnSpPr>
          <p:cNvPr id="11" name="Gerade Verbindung 114">
            <a:extLst>
              <a:ext uri="{FF2B5EF4-FFF2-40B4-BE49-F238E27FC236}">
                <a16:creationId xmlns:a16="http://schemas.microsoft.com/office/drawing/2014/main" id="{477EB7A0-FCB6-6980-CE09-565D49011D25}"/>
              </a:ext>
            </a:extLst>
          </p:cNvPr>
          <p:cNvCxnSpPr>
            <a:cxnSpLocks/>
          </p:cNvCxnSpPr>
          <p:nvPr/>
        </p:nvCxnSpPr>
        <p:spPr>
          <a:xfrm flipV="1">
            <a:off x="5274364" y="673917"/>
            <a:ext cx="0" cy="1632144"/>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75344384-0F03-BF18-BB48-F07DF1F51DA0}"/>
              </a:ext>
            </a:extLst>
          </p:cNvPr>
          <p:cNvSpPr>
            <a:spLocks noChangeAspect="1"/>
          </p:cNvSpPr>
          <p:nvPr/>
        </p:nvSpPr>
        <p:spPr>
          <a:xfrm>
            <a:off x="5175102" y="1129020"/>
            <a:ext cx="252000" cy="252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t>1.1</a:t>
            </a:r>
          </a:p>
        </p:txBody>
      </p:sp>
      <p:sp>
        <p:nvSpPr>
          <p:cNvPr id="63" name="Oval 62">
            <a:extLst>
              <a:ext uri="{FF2B5EF4-FFF2-40B4-BE49-F238E27FC236}">
                <a16:creationId xmlns:a16="http://schemas.microsoft.com/office/drawing/2014/main" id="{41A6D1EA-ABDD-545D-E408-7E226D8B387A}"/>
              </a:ext>
            </a:extLst>
          </p:cNvPr>
          <p:cNvSpPr>
            <a:spLocks noChangeAspect="1"/>
          </p:cNvSpPr>
          <p:nvPr/>
        </p:nvSpPr>
        <p:spPr>
          <a:xfrm>
            <a:off x="5238504" y="1552263"/>
            <a:ext cx="252000" cy="252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a:t>1.3</a:t>
            </a:r>
          </a:p>
        </p:txBody>
      </p:sp>
      <p:sp>
        <p:nvSpPr>
          <p:cNvPr id="64" name="Oval 63">
            <a:extLst>
              <a:ext uri="{FF2B5EF4-FFF2-40B4-BE49-F238E27FC236}">
                <a16:creationId xmlns:a16="http://schemas.microsoft.com/office/drawing/2014/main" id="{0C436305-DA5E-6BB3-91BD-9EA6D8121C8A}"/>
              </a:ext>
            </a:extLst>
          </p:cNvPr>
          <p:cNvSpPr>
            <a:spLocks noChangeAspect="1"/>
          </p:cNvSpPr>
          <p:nvPr/>
        </p:nvSpPr>
        <p:spPr>
          <a:xfrm>
            <a:off x="5099955" y="1946931"/>
            <a:ext cx="252000" cy="252000"/>
          </a:xfrm>
          <a:prstGeom prst="ellipse">
            <a:avLst/>
          </a:pr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900" dirty="0"/>
              <a:t>0.9</a:t>
            </a:r>
          </a:p>
        </p:txBody>
      </p:sp>
      <p:sp>
        <p:nvSpPr>
          <p:cNvPr id="4" name="Freeform 12">
            <a:extLst>
              <a:ext uri="{FF2B5EF4-FFF2-40B4-BE49-F238E27FC236}">
                <a16:creationId xmlns:a16="http://schemas.microsoft.com/office/drawing/2014/main" id="{F8DA4E88-F225-8D73-E08D-1AB2DFDC3152}"/>
              </a:ext>
            </a:extLst>
          </p:cNvPr>
          <p:cNvSpPr/>
          <p:nvPr/>
        </p:nvSpPr>
        <p:spPr>
          <a:xfrm>
            <a:off x="200263" y="108818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8"/>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bg1"/>
                </a:solidFill>
              </a:rPr>
              <a:t>Age (years)</a:t>
            </a:r>
          </a:p>
        </p:txBody>
      </p:sp>
      <p:sp>
        <p:nvSpPr>
          <p:cNvPr id="5" name="Freeform 17">
            <a:extLst>
              <a:ext uri="{FF2B5EF4-FFF2-40B4-BE49-F238E27FC236}">
                <a16:creationId xmlns:a16="http://schemas.microsoft.com/office/drawing/2014/main" id="{AD8B2E9C-069C-10E8-B049-D5DAD593A582}"/>
              </a:ext>
            </a:extLst>
          </p:cNvPr>
          <p:cNvSpPr/>
          <p:nvPr/>
        </p:nvSpPr>
        <p:spPr>
          <a:xfrm>
            <a:off x="200263" y="149337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8"/>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bg1"/>
                </a:solidFill>
              </a:rPr>
              <a:t>Monocyte count (x10</a:t>
            </a:r>
            <a:r>
              <a:rPr lang="en-US" sz="1200" b="1" baseline="30000" dirty="0">
                <a:solidFill>
                  <a:schemeClr val="bg1"/>
                </a:solidFill>
              </a:rPr>
              <a:t>9</a:t>
            </a:r>
            <a:r>
              <a:rPr lang="en-US" sz="1200" b="1" dirty="0">
                <a:solidFill>
                  <a:schemeClr val="bg1"/>
                </a:solidFill>
              </a:rPr>
              <a:t>/L)</a:t>
            </a:r>
          </a:p>
        </p:txBody>
      </p:sp>
      <p:sp>
        <p:nvSpPr>
          <p:cNvPr id="10" name="Freeform 18">
            <a:extLst>
              <a:ext uri="{FF2B5EF4-FFF2-40B4-BE49-F238E27FC236}">
                <a16:creationId xmlns:a16="http://schemas.microsoft.com/office/drawing/2014/main" id="{06239336-95D0-1D97-DF11-F69697647670}"/>
              </a:ext>
            </a:extLst>
          </p:cNvPr>
          <p:cNvSpPr/>
          <p:nvPr/>
        </p:nvSpPr>
        <p:spPr>
          <a:xfrm>
            <a:off x="200263" y="1898561"/>
            <a:ext cx="1868734" cy="334800"/>
          </a:xfrm>
          <a:custGeom>
            <a:avLst/>
            <a:gdLst>
              <a:gd name="connsiteX0" fmla="*/ 0 w 1868734"/>
              <a:gd name="connsiteY0" fmla="*/ 0 h 334800"/>
              <a:gd name="connsiteX1" fmla="*/ 1670436 w 1868734"/>
              <a:gd name="connsiteY1" fmla="*/ 0 h 334800"/>
              <a:gd name="connsiteX2" fmla="*/ 1670825 w 1868734"/>
              <a:gd name="connsiteY2" fmla="*/ 0 h 334800"/>
              <a:gd name="connsiteX3" fmla="*/ 1670825 w 1868734"/>
              <a:gd name="connsiteY3" fmla="*/ 328 h 334800"/>
              <a:gd name="connsiteX4" fmla="*/ 1868734 w 1868734"/>
              <a:gd name="connsiteY4" fmla="*/ 167400 h 334800"/>
              <a:gd name="connsiteX5" fmla="*/ 1670825 w 1868734"/>
              <a:gd name="connsiteY5" fmla="*/ 334472 h 334800"/>
              <a:gd name="connsiteX6" fmla="*/ 1670825 w 1868734"/>
              <a:gd name="connsiteY6" fmla="*/ 334536 h 334800"/>
              <a:gd name="connsiteX7" fmla="*/ 1670749 w 1868734"/>
              <a:gd name="connsiteY7" fmla="*/ 334536 h 334800"/>
              <a:gd name="connsiteX8" fmla="*/ 1670436 w 1868734"/>
              <a:gd name="connsiteY8" fmla="*/ 334800 h 334800"/>
              <a:gd name="connsiteX9" fmla="*/ 1670436 w 1868734"/>
              <a:gd name="connsiteY9" fmla="*/ 334536 h 334800"/>
              <a:gd name="connsiteX10" fmla="*/ 0 w 1868734"/>
              <a:gd name="connsiteY10" fmla="*/ 334536 h 3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8734" h="334800">
                <a:moveTo>
                  <a:pt x="0" y="0"/>
                </a:moveTo>
                <a:lnTo>
                  <a:pt x="1670436" y="0"/>
                </a:lnTo>
                <a:lnTo>
                  <a:pt x="1670825" y="0"/>
                </a:lnTo>
                <a:lnTo>
                  <a:pt x="1670825" y="328"/>
                </a:lnTo>
                <a:lnTo>
                  <a:pt x="1868734" y="167400"/>
                </a:lnTo>
                <a:lnTo>
                  <a:pt x="1670825" y="334472"/>
                </a:lnTo>
                <a:lnTo>
                  <a:pt x="1670825" y="334536"/>
                </a:lnTo>
                <a:lnTo>
                  <a:pt x="1670749" y="334536"/>
                </a:lnTo>
                <a:lnTo>
                  <a:pt x="1670436" y="334800"/>
                </a:lnTo>
                <a:lnTo>
                  <a:pt x="1670436" y="334536"/>
                </a:lnTo>
                <a:lnTo>
                  <a:pt x="0" y="334536"/>
                </a:lnTo>
                <a:close/>
              </a:path>
            </a:pathLst>
          </a:custGeom>
          <a:pattFill prst="pct75">
            <a:fgClr>
              <a:srgbClr val="687EA3"/>
            </a:fgClr>
            <a:bgClr>
              <a:srgbClr val="8CC1C0"/>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Ins="0" rtlCol="0" anchor="ctr">
            <a:noAutofit/>
          </a:bodyPr>
          <a:lstStyle/>
          <a:p>
            <a:r>
              <a:rPr lang="en-US" sz="1200" b="1" dirty="0">
                <a:solidFill>
                  <a:schemeClr val="bg1"/>
                </a:solidFill>
              </a:rPr>
              <a:t>Platelet count (x10</a:t>
            </a:r>
            <a:r>
              <a:rPr lang="en-US" sz="1200" b="1" baseline="30000" dirty="0">
                <a:solidFill>
                  <a:schemeClr val="bg1"/>
                </a:solidFill>
              </a:rPr>
              <a:t>9</a:t>
            </a:r>
            <a:r>
              <a:rPr lang="en-US" sz="1200" b="1" dirty="0">
                <a:solidFill>
                  <a:schemeClr val="bg1"/>
                </a:solidFill>
              </a:rPr>
              <a:t>/L)</a:t>
            </a:r>
          </a:p>
        </p:txBody>
      </p:sp>
    </p:spTree>
    <p:extLst>
      <p:ext uri="{BB962C8B-B14F-4D97-AF65-F5344CB8AC3E}">
        <p14:creationId xmlns:p14="http://schemas.microsoft.com/office/powerpoint/2010/main" val="85225637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2849</Words>
  <Application>Microsoft Macintosh PowerPoint</Application>
  <PresentationFormat>Bildschirmpräsentation (16:9)</PresentationFormat>
  <Paragraphs>506</Paragraphs>
  <Slides>17</Slides>
  <Notes>16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.AppleSystemUIFont</vt:lpstr>
      <vt:lpstr>Arial</vt:lpstr>
      <vt:lpstr>Calibri</vt:lpstr>
      <vt:lpstr>Calibri Light</vt:lpstr>
      <vt:lpstr>Cambria Math</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Johannes Lübke</dc:creator>
  <cp:lastModifiedBy>Johannes Lübke</cp:lastModifiedBy>
  <cp:revision>75</cp:revision>
  <dcterms:created xsi:type="dcterms:W3CDTF">2025-02-26T22:51:43Z</dcterms:created>
  <dcterms:modified xsi:type="dcterms:W3CDTF">2025-06-11T20:08:56Z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844c618-538c-404a-b2f6-f58b5e4f4fae_Enabled">
    <vt:lpwstr>true</vt:lpwstr>
  </property>
  <property fmtid="{D5CDD505-2E9C-101B-9397-08002B2CF9AE}" pid="3" name="MSIP_Label_a844c618-538c-404a-b2f6-f58b5e4f4fae_SetDate">
    <vt:lpwstr>2025-05-08T15:25:33Z</vt:lpwstr>
  </property>
  <property fmtid="{D5CDD505-2E9C-101B-9397-08002B2CF9AE}" pid="4" name="MSIP_Label_a844c618-538c-404a-b2f6-f58b5e4f4fae_Method">
    <vt:lpwstr>Privileged</vt:lpwstr>
  </property>
  <property fmtid="{D5CDD505-2E9C-101B-9397-08002B2CF9AE}" pid="5" name="MSIP_Label_a844c618-538c-404a-b2f6-f58b5e4f4fae_Name">
    <vt:lpwstr>Public</vt:lpwstr>
  </property>
  <property fmtid="{D5CDD505-2E9C-101B-9397-08002B2CF9AE}" pid="6" name="MSIP_Label_a844c618-538c-404a-b2f6-f58b5e4f4fae_SiteId">
    <vt:lpwstr>41eb501a-f671-4ce0-a5bf-b64168c3705f</vt:lpwstr>
  </property>
  <property fmtid="{D5CDD505-2E9C-101B-9397-08002B2CF9AE}" pid="7" name="MSIP_Label_a844c618-538c-404a-b2f6-f58b5e4f4fae_ActionId">
    <vt:lpwstr>93f800fc-61a7-424c-81a4-92682382ed38</vt:lpwstr>
  </property>
  <property fmtid="{D5CDD505-2E9C-101B-9397-08002B2CF9AE}" pid="8" name="MSIP_Label_a844c618-538c-404a-b2f6-f58b5e4f4fae_ContentBits">
    <vt:lpwstr>0</vt:lpwstr>
  </property>
  <property fmtid="{D5CDD505-2E9C-101B-9397-08002B2CF9AE}" pid="9" name="MSIP_Label_a844c618-538c-404a-b2f6-f58b5e4f4fae_Tag">
    <vt:lpwstr>10, 0, 1, 1</vt:lpwstr>
  </property>
</Properties>
</file>